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6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7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8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9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79" r:id="rId3"/>
    <p:sldMasterId id="2147483685" r:id="rId4"/>
    <p:sldMasterId id="2147483691" r:id="rId5"/>
    <p:sldMasterId id="2147483697" r:id="rId6"/>
    <p:sldMasterId id="2147483703" r:id="rId7"/>
    <p:sldMasterId id="2147483709" r:id="rId8"/>
    <p:sldMasterId id="2147483715" r:id="rId9"/>
    <p:sldMasterId id="2147483721" r:id="rId10"/>
  </p:sldMasterIdLst>
  <p:notesMasterIdLst>
    <p:notesMasterId r:id="rId127"/>
  </p:notesMasterIdLst>
  <p:sldIdLst>
    <p:sldId id="257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261" r:id="rId25"/>
    <p:sldId id="265" r:id="rId26"/>
    <p:sldId id="373" r:id="rId27"/>
    <p:sldId id="374" r:id="rId28"/>
    <p:sldId id="375" r:id="rId29"/>
    <p:sldId id="376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377" r:id="rId48"/>
    <p:sldId id="378" r:id="rId49"/>
    <p:sldId id="379" r:id="rId50"/>
    <p:sldId id="380" r:id="rId51"/>
    <p:sldId id="359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388" r:id="rId60"/>
    <p:sldId id="327" r:id="rId61"/>
    <p:sldId id="328" r:id="rId62"/>
    <p:sldId id="329" r:id="rId63"/>
    <p:sldId id="284" r:id="rId64"/>
    <p:sldId id="336" r:id="rId65"/>
    <p:sldId id="337" r:id="rId66"/>
    <p:sldId id="338" r:id="rId67"/>
    <p:sldId id="339" r:id="rId68"/>
    <p:sldId id="307" r:id="rId69"/>
    <p:sldId id="389" r:id="rId70"/>
    <p:sldId id="390" r:id="rId71"/>
    <p:sldId id="391" r:id="rId72"/>
    <p:sldId id="285" r:id="rId73"/>
    <p:sldId id="297" r:id="rId74"/>
    <p:sldId id="298" r:id="rId75"/>
    <p:sldId id="299" r:id="rId76"/>
    <p:sldId id="300" r:id="rId77"/>
    <p:sldId id="301" r:id="rId78"/>
    <p:sldId id="392" r:id="rId79"/>
    <p:sldId id="302" r:id="rId80"/>
    <p:sldId id="304" r:id="rId81"/>
    <p:sldId id="305" r:id="rId82"/>
    <p:sldId id="306" r:id="rId83"/>
    <p:sldId id="309" r:id="rId84"/>
    <p:sldId id="310" r:id="rId85"/>
    <p:sldId id="311" r:id="rId86"/>
    <p:sldId id="312" r:id="rId87"/>
    <p:sldId id="313" r:id="rId88"/>
    <p:sldId id="314" r:id="rId89"/>
    <p:sldId id="315" r:id="rId90"/>
    <p:sldId id="316" r:id="rId91"/>
    <p:sldId id="317" r:id="rId92"/>
    <p:sldId id="318" r:id="rId93"/>
    <p:sldId id="319" r:id="rId94"/>
    <p:sldId id="320" r:id="rId95"/>
    <p:sldId id="332" r:id="rId96"/>
    <p:sldId id="333" r:id="rId97"/>
    <p:sldId id="334" r:id="rId98"/>
    <p:sldId id="345" r:id="rId99"/>
    <p:sldId id="346" r:id="rId100"/>
    <p:sldId id="321" r:id="rId101"/>
    <p:sldId id="347" r:id="rId102"/>
    <p:sldId id="348" r:id="rId103"/>
    <p:sldId id="349" r:id="rId104"/>
    <p:sldId id="322" r:id="rId105"/>
    <p:sldId id="350" r:id="rId106"/>
    <p:sldId id="351" r:id="rId107"/>
    <p:sldId id="352" r:id="rId108"/>
    <p:sldId id="323" r:id="rId109"/>
    <p:sldId id="353" r:id="rId110"/>
    <p:sldId id="354" r:id="rId111"/>
    <p:sldId id="355" r:id="rId112"/>
    <p:sldId id="324" r:id="rId113"/>
    <p:sldId id="325" r:id="rId114"/>
    <p:sldId id="356" r:id="rId115"/>
    <p:sldId id="357" r:id="rId116"/>
    <p:sldId id="326" r:id="rId117"/>
    <p:sldId id="287" r:id="rId118"/>
    <p:sldId id="288" r:id="rId119"/>
    <p:sldId id="289" r:id="rId120"/>
    <p:sldId id="290" r:id="rId121"/>
    <p:sldId id="340" r:id="rId122"/>
    <p:sldId id="341" r:id="rId123"/>
    <p:sldId id="342" r:id="rId124"/>
    <p:sldId id="343" r:id="rId125"/>
    <p:sldId id="358" r:id="rId126"/>
  </p:sldIdLst>
  <p:sldSz cx="9144000" cy="6858000" type="screen4x3"/>
  <p:notesSz cx="6858000" cy="9144000"/>
  <p:defaultTextStyle>
    <a:defPPr>
      <a:defRPr lang="zh-CN"/>
    </a:defPPr>
    <a:lvl1pPr marL="0" algn="l" defTabSz="91034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5178" algn="l" defTabSz="91034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0347" algn="l" defTabSz="91034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5520" algn="l" defTabSz="91034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0692" algn="l" defTabSz="91034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75865" algn="l" defTabSz="91034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1037" algn="l" defTabSz="91034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86212" algn="l" defTabSz="91034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41382" algn="l" defTabSz="91034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076" autoAdjust="0"/>
  </p:normalViewPr>
  <p:slideViewPr>
    <p:cSldViewPr>
      <p:cViewPr>
        <p:scale>
          <a:sx n="75" d="100"/>
          <a:sy n="75" d="100"/>
        </p:scale>
        <p:origin x="-198" y="-7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7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84" Type="http://schemas.openxmlformats.org/officeDocument/2006/relationships/slide" Target="slides/slide74.xml"/><Relationship Id="rId89" Type="http://schemas.openxmlformats.org/officeDocument/2006/relationships/slide" Target="slides/slide79.xml"/><Relationship Id="rId112" Type="http://schemas.openxmlformats.org/officeDocument/2006/relationships/slide" Target="slides/slide102.xml"/><Relationship Id="rId16" Type="http://schemas.openxmlformats.org/officeDocument/2006/relationships/slide" Target="slides/slide6.xml"/><Relationship Id="rId107" Type="http://schemas.openxmlformats.org/officeDocument/2006/relationships/slide" Target="slides/slide97.xml"/><Relationship Id="rId11" Type="http://schemas.openxmlformats.org/officeDocument/2006/relationships/slide" Target="slides/slide1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102" Type="http://schemas.openxmlformats.org/officeDocument/2006/relationships/slide" Target="slides/slide92.xml"/><Relationship Id="rId123" Type="http://schemas.openxmlformats.org/officeDocument/2006/relationships/slide" Target="slides/slide113.xml"/><Relationship Id="rId12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0.xml"/><Relationship Id="rId95" Type="http://schemas.openxmlformats.org/officeDocument/2006/relationships/slide" Target="slides/slide85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113" Type="http://schemas.openxmlformats.org/officeDocument/2006/relationships/slide" Target="slides/slide103.xml"/><Relationship Id="rId118" Type="http://schemas.openxmlformats.org/officeDocument/2006/relationships/slide" Target="slides/slide108.xml"/><Relationship Id="rId80" Type="http://schemas.openxmlformats.org/officeDocument/2006/relationships/slide" Target="slides/slide70.xml"/><Relationship Id="rId85" Type="http://schemas.openxmlformats.org/officeDocument/2006/relationships/slide" Target="slides/slide75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59" Type="http://schemas.openxmlformats.org/officeDocument/2006/relationships/slide" Target="slides/slide49.xml"/><Relationship Id="rId103" Type="http://schemas.openxmlformats.org/officeDocument/2006/relationships/slide" Target="slides/slide93.xml"/><Relationship Id="rId108" Type="http://schemas.openxmlformats.org/officeDocument/2006/relationships/slide" Target="slides/slide98.xml"/><Relationship Id="rId124" Type="http://schemas.openxmlformats.org/officeDocument/2006/relationships/slide" Target="slides/slide114.xml"/><Relationship Id="rId129" Type="http://schemas.openxmlformats.org/officeDocument/2006/relationships/viewProps" Target="viewProps.xml"/><Relationship Id="rId54" Type="http://schemas.openxmlformats.org/officeDocument/2006/relationships/slide" Target="slides/slide44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91" Type="http://schemas.openxmlformats.org/officeDocument/2006/relationships/slide" Target="slides/slide81.xml"/><Relationship Id="rId96" Type="http://schemas.openxmlformats.org/officeDocument/2006/relationships/slide" Target="slides/slide8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49" Type="http://schemas.openxmlformats.org/officeDocument/2006/relationships/slide" Target="slides/slide39.xml"/><Relationship Id="rId114" Type="http://schemas.openxmlformats.org/officeDocument/2006/relationships/slide" Target="slides/slide104.xml"/><Relationship Id="rId119" Type="http://schemas.openxmlformats.org/officeDocument/2006/relationships/slide" Target="slides/slide109.xml"/><Relationship Id="rId44" Type="http://schemas.openxmlformats.org/officeDocument/2006/relationships/slide" Target="slides/slide34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81" Type="http://schemas.openxmlformats.org/officeDocument/2006/relationships/slide" Target="slides/slide71.xml"/><Relationship Id="rId86" Type="http://schemas.openxmlformats.org/officeDocument/2006/relationships/slide" Target="slides/slide76.xml"/><Relationship Id="rId130" Type="http://schemas.openxmlformats.org/officeDocument/2006/relationships/theme" Target="theme/theme1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109" Type="http://schemas.openxmlformats.org/officeDocument/2006/relationships/slide" Target="slides/slide9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slide" Target="slides/slide66.xml"/><Relationship Id="rId97" Type="http://schemas.openxmlformats.org/officeDocument/2006/relationships/slide" Target="slides/slide87.xml"/><Relationship Id="rId104" Type="http://schemas.openxmlformats.org/officeDocument/2006/relationships/slide" Target="slides/slide94.xml"/><Relationship Id="rId120" Type="http://schemas.openxmlformats.org/officeDocument/2006/relationships/slide" Target="slides/slide110.xml"/><Relationship Id="rId125" Type="http://schemas.openxmlformats.org/officeDocument/2006/relationships/slide" Target="slides/slide115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1.xml"/><Relationship Id="rId92" Type="http://schemas.openxmlformats.org/officeDocument/2006/relationships/slide" Target="slides/slide8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4" Type="http://schemas.openxmlformats.org/officeDocument/2006/relationships/slide" Target="slides/slide14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66" Type="http://schemas.openxmlformats.org/officeDocument/2006/relationships/slide" Target="slides/slide56.xml"/><Relationship Id="rId87" Type="http://schemas.openxmlformats.org/officeDocument/2006/relationships/slide" Target="slides/slide77.xml"/><Relationship Id="rId110" Type="http://schemas.openxmlformats.org/officeDocument/2006/relationships/slide" Target="slides/slide100.xml"/><Relationship Id="rId115" Type="http://schemas.openxmlformats.org/officeDocument/2006/relationships/slide" Target="slides/slide105.xml"/><Relationship Id="rId131" Type="http://schemas.openxmlformats.org/officeDocument/2006/relationships/tableStyles" Target="tableStyles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56" Type="http://schemas.openxmlformats.org/officeDocument/2006/relationships/slide" Target="slides/slide46.xml"/><Relationship Id="rId77" Type="http://schemas.openxmlformats.org/officeDocument/2006/relationships/slide" Target="slides/slide67.xml"/><Relationship Id="rId100" Type="http://schemas.openxmlformats.org/officeDocument/2006/relationships/slide" Target="slides/slide90.xml"/><Relationship Id="rId105" Type="http://schemas.openxmlformats.org/officeDocument/2006/relationships/slide" Target="slides/slide95.xml"/><Relationship Id="rId126" Type="http://schemas.openxmlformats.org/officeDocument/2006/relationships/slide" Target="slides/slide116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93" Type="http://schemas.openxmlformats.org/officeDocument/2006/relationships/slide" Target="slides/slide83.xml"/><Relationship Id="rId98" Type="http://schemas.openxmlformats.org/officeDocument/2006/relationships/slide" Target="slides/slide88.xml"/><Relationship Id="rId121" Type="http://schemas.openxmlformats.org/officeDocument/2006/relationships/slide" Target="slides/slide11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5.xml"/><Relationship Id="rId46" Type="http://schemas.openxmlformats.org/officeDocument/2006/relationships/slide" Target="slides/slide36.xml"/><Relationship Id="rId67" Type="http://schemas.openxmlformats.org/officeDocument/2006/relationships/slide" Target="slides/slide57.xml"/><Relationship Id="rId116" Type="http://schemas.openxmlformats.org/officeDocument/2006/relationships/slide" Target="slides/slide106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62" Type="http://schemas.openxmlformats.org/officeDocument/2006/relationships/slide" Target="slides/slide52.xml"/><Relationship Id="rId83" Type="http://schemas.openxmlformats.org/officeDocument/2006/relationships/slide" Target="slides/slide73.xml"/><Relationship Id="rId88" Type="http://schemas.openxmlformats.org/officeDocument/2006/relationships/slide" Target="slides/slide78.xml"/><Relationship Id="rId111" Type="http://schemas.openxmlformats.org/officeDocument/2006/relationships/slide" Target="slides/slide101.xml"/><Relationship Id="rId15" Type="http://schemas.openxmlformats.org/officeDocument/2006/relationships/slide" Target="slides/slide5.xml"/><Relationship Id="rId36" Type="http://schemas.openxmlformats.org/officeDocument/2006/relationships/slide" Target="slides/slide26.xml"/><Relationship Id="rId57" Type="http://schemas.openxmlformats.org/officeDocument/2006/relationships/slide" Target="slides/slide47.xml"/><Relationship Id="rId106" Type="http://schemas.openxmlformats.org/officeDocument/2006/relationships/slide" Target="slides/slide96.xml"/><Relationship Id="rId127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52" Type="http://schemas.openxmlformats.org/officeDocument/2006/relationships/slide" Target="slides/slide42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94" Type="http://schemas.openxmlformats.org/officeDocument/2006/relationships/slide" Target="slides/slide84.xml"/><Relationship Id="rId99" Type="http://schemas.openxmlformats.org/officeDocument/2006/relationships/slide" Target="slides/slide89.xml"/><Relationship Id="rId101" Type="http://schemas.openxmlformats.org/officeDocument/2006/relationships/slide" Target="slides/slide91.xml"/><Relationship Id="rId122" Type="http://schemas.openxmlformats.org/officeDocument/2006/relationships/slide" Target="slides/slide11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66D7E-A0EF-4EFC-A43B-E6C4F7240D18}" type="datetimeFigureOut">
              <a:rPr lang="zh-CN" altLang="en-US" smtClean="0"/>
              <a:t>2018/11/21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D6D76-B8B7-473D-9C1C-5DFFA81958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836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034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5178" algn="l" defTabSz="91034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0347" algn="l" defTabSz="91034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5520" algn="l" defTabSz="91034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0692" algn="l" defTabSz="91034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75865" algn="l" defTabSz="91034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1037" algn="l" defTabSz="91034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86212" algn="l" defTabSz="91034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41382" algn="l" defTabSz="91034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precipitation</a:t>
            </a:r>
            <a:r>
              <a:rPr lang="zh-CN" altLang="en-US" dirty="0" smtClean="0"/>
              <a:t>英 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prɪˌsɪpɪˈteɪʃn</a:t>
            </a:r>
            <a:r>
              <a:rPr lang="en-US" altLang="zh-CN" dirty="0" smtClean="0"/>
              <a:t>]  </a:t>
            </a:r>
            <a:r>
              <a:rPr lang="zh-CN" altLang="en-US" dirty="0" smtClean="0"/>
              <a:t>美 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prɪˌsɪpɪˈteʃən</a:t>
            </a:r>
            <a:r>
              <a:rPr lang="en-US" altLang="zh-CN" dirty="0" smtClean="0"/>
              <a:t>]  n.</a:t>
            </a:r>
            <a:r>
              <a:rPr lang="zh-CN" altLang="en-US" dirty="0" smtClean="0"/>
              <a:t>沉淀</a:t>
            </a:r>
            <a:r>
              <a:rPr lang="en-US" altLang="zh-CN" dirty="0" smtClean="0"/>
              <a:t>;</a:t>
            </a:r>
            <a:r>
              <a:rPr lang="zh-CN" altLang="en-US" dirty="0" smtClean="0"/>
              <a:t>匆促</a:t>
            </a:r>
            <a:r>
              <a:rPr lang="en-US" altLang="zh-CN" dirty="0" smtClean="0"/>
              <a:t>;</a:t>
            </a:r>
            <a:r>
              <a:rPr lang="zh-CN" altLang="en-US" dirty="0" smtClean="0"/>
              <a:t>（雨等）降落</a:t>
            </a:r>
            <a:r>
              <a:rPr lang="en-US" altLang="zh-CN" dirty="0" smtClean="0"/>
              <a:t>;</a:t>
            </a:r>
            <a:r>
              <a:rPr lang="zh-CN" altLang="en-US" dirty="0" smtClean="0"/>
              <a:t>某地区降雨等的量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75C1F-E016-4846-A6AD-90024B7CBB40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8782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effectLst/>
              </a:rPr>
              <a:t>coarse</a:t>
            </a:r>
          </a:p>
          <a:p>
            <a:r>
              <a:rPr lang="zh-CN" altLang="en-US" dirty="0" smtClean="0">
                <a:effectLst/>
              </a:rPr>
              <a:t>英 </a:t>
            </a:r>
            <a:r>
              <a:rPr lang="en-US" altLang="zh-CN" dirty="0" smtClean="0">
                <a:effectLst/>
              </a:rPr>
              <a:t>[</a:t>
            </a:r>
            <a:r>
              <a:rPr lang="en-US" altLang="zh-CN" dirty="0" err="1" smtClean="0">
                <a:effectLst/>
              </a:rPr>
              <a:t>kɔ:s</a:t>
            </a:r>
            <a:r>
              <a:rPr lang="en-US" altLang="zh-CN" dirty="0" smtClean="0">
                <a:effectLst/>
              </a:rPr>
              <a:t>] </a:t>
            </a:r>
            <a:r>
              <a:rPr lang="zh-CN" altLang="en-US" dirty="0" smtClean="0">
                <a:effectLst/>
              </a:rPr>
              <a:t>美 </a:t>
            </a:r>
            <a:r>
              <a:rPr lang="en-US" altLang="zh-CN" dirty="0" smtClean="0">
                <a:effectLst/>
              </a:rPr>
              <a:t>[</a:t>
            </a:r>
            <a:r>
              <a:rPr lang="en-US" altLang="zh-CN" dirty="0" err="1" smtClean="0">
                <a:effectLst/>
              </a:rPr>
              <a:t>kɔ:rs</a:t>
            </a:r>
            <a:r>
              <a:rPr lang="en-US" altLang="zh-CN" dirty="0" smtClean="0">
                <a:effectLst/>
              </a:rPr>
              <a:t>] </a:t>
            </a:r>
          </a:p>
          <a:p>
            <a:r>
              <a:rPr lang="en-US" altLang="zh-CN" dirty="0" smtClean="0">
                <a:effectLst/>
              </a:rPr>
              <a:t>adj. </a:t>
            </a:r>
            <a:r>
              <a:rPr lang="zh-CN" altLang="en-US" dirty="0" smtClean="0">
                <a:effectLst/>
              </a:rPr>
              <a:t>粗糙的</a:t>
            </a:r>
            <a:r>
              <a:rPr lang="en-US" altLang="zh-CN" dirty="0" smtClean="0">
                <a:effectLst/>
              </a:rPr>
              <a:t>;</a:t>
            </a:r>
            <a:r>
              <a:rPr lang="zh-CN" altLang="en-US" dirty="0" smtClean="0">
                <a:effectLst/>
              </a:rPr>
              <a:t>粗鄙的</a:t>
            </a:r>
            <a:r>
              <a:rPr lang="en-US" altLang="zh-CN" dirty="0" smtClean="0">
                <a:effectLst/>
              </a:rPr>
              <a:t>;</a:t>
            </a:r>
            <a:r>
              <a:rPr lang="zh-CN" altLang="en-US" dirty="0" smtClean="0">
                <a:effectLst/>
              </a:rPr>
              <a:t>粗野的</a:t>
            </a:r>
            <a:r>
              <a:rPr lang="en-US" altLang="zh-CN" dirty="0" smtClean="0">
                <a:effectLst/>
              </a:rPr>
              <a:t>;</a:t>
            </a:r>
            <a:r>
              <a:rPr lang="zh-CN" altLang="en-US" dirty="0" smtClean="0">
                <a:effectLst/>
              </a:rPr>
              <a:t>粗制滥造的</a:t>
            </a:r>
            <a:endParaRPr lang="en-US" altLang="zh-CN" dirty="0" smtClean="0">
              <a:effectLst/>
            </a:endParaRPr>
          </a:p>
          <a:p>
            <a:endParaRPr lang="en-US" altLang="zh-CN" dirty="0" smtClean="0">
              <a:effectLst/>
            </a:endParaRPr>
          </a:p>
          <a:p>
            <a:r>
              <a:rPr lang="en-US" altLang="zh-CN" dirty="0" smtClean="0">
                <a:effectLst/>
              </a:rPr>
              <a:t>fine-grained</a:t>
            </a:r>
            <a:r>
              <a:rPr lang="zh-CN" altLang="en-US" dirty="0" smtClean="0">
                <a:effectLst/>
              </a:rPr>
              <a:t>英 </a:t>
            </a:r>
            <a:r>
              <a:rPr lang="en-US" altLang="zh-CN" dirty="0" smtClean="0">
                <a:effectLst/>
              </a:rPr>
              <a:t>[</a:t>
            </a:r>
            <a:r>
              <a:rPr lang="en-US" altLang="zh-CN" dirty="0" err="1" smtClean="0">
                <a:effectLst/>
              </a:rPr>
              <a:t>faɪn'greɪnd</a:t>
            </a:r>
            <a:r>
              <a:rPr lang="en-US" altLang="zh-CN" dirty="0" smtClean="0">
                <a:effectLst/>
              </a:rPr>
              <a:t>]   </a:t>
            </a:r>
            <a:r>
              <a:rPr lang="zh-CN" altLang="en-US" dirty="0" smtClean="0">
                <a:effectLst/>
              </a:rPr>
              <a:t>美 </a:t>
            </a:r>
            <a:r>
              <a:rPr lang="en-US" altLang="zh-CN" dirty="0" smtClean="0">
                <a:effectLst/>
              </a:rPr>
              <a:t>['</a:t>
            </a:r>
            <a:r>
              <a:rPr lang="en-US" altLang="zh-CN" dirty="0" err="1" smtClean="0">
                <a:effectLst/>
              </a:rPr>
              <a:t>faɪn'greɪnd</a:t>
            </a:r>
            <a:r>
              <a:rPr lang="en-US" altLang="zh-CN" dirty="0" smtClean="0">
                <a:effectLst/>
              </a:rPr>
              <a:t>]  adj.</a:t>
            </a:r>
            <a:r>
              <a:rPr lang="zh-CN" altLang="en-US" dirty="0" smtClean="0">
                <a:effectLst/>
              </a:rPr>
              <a:t>有细密纹理的</a:t>
            </a:r>
          </a:p>
          <a:p>
            <a:endParaRPr lang="zh-CN" altLang="en-US" dirty="0" smtClean="0">
              <a:effectLst/>
            </a:endParaRPr>
          </a:p>
          <a:p>
            <a:r>
              <a:rPr lang="en-US" altLang="zh-CN" dirty="0" smtClean="0">
                <a:effectLst/>
              </a:rPr>
              <a:t>tidal waves</a:t>
            </a:r>
          </a:p>
          <a:p>
            <a:r>
              <a:rPr lang="en-US" altLang="zh-CN" dirty="0" smtClean="0">
                <a:effectLst/>
              </a:rPr>
              <a:t>n. </a:t>
            </a:r>
            <a:r>
              <a:rPr lang="zh-CN" altLang="en-US" dirty="0" smtClean="0">
                <a:effectLst/>
              </a:rPr>
              <a:t>潮汐波，浪潮</a:t>
            </a:r>
            <a:r>
              <a:rPr lang="en-US" altLang="zh-CN" dirty="0" smtClean="0">
                <a:effectLst/>
              </a:rPr>
              <a:t>( tidal wave</a:t>
            </a:r>
            <a:r>
              <a:rPr lang="zh-CN" altLang="en-US" dirty="0" smtClean="0">
                <a:effectLst/>
              </a:rPr>
              <a:t>的名词复数 </a:t>
            </a:r>
            <a:r>
              <a:rPr lang="en-US" altLang="zh-CN" dirty="0" smtClean="0">
                <a:effectLst/>
              </a:rPr>
              <a:t>)</a:t>
            </a:r>
          </a:p>
          <a:p>
            <a:endParaRPr lang="en-US" altLang="zh-CN" dirty="0" smtClean="0">
              <a:effectLst/>
            </a:endParaRPr>
          </a:p>
          <a:p>
            <a:r>
              <a:rPr lang="en-US" altLang="zh-CN" dirty="0" smtClean="0">
                <a:effectLst/>
              </a:rPr>
              <a:t>ripple</a:t>
            </a:r>
          </a:p>
          <a:p>
            <a:r>
              <a:rPr lang="zh-CN" altLang="en-US" dirty="0" smtClean="0">
                <a:effectLst/>
              </a:rPr>
              <a:t>英 </a:t>
            </a:r>
            <a:r>
              <a:rPr lang="en-US" altLang="zh-CN" dirty="0" smtClean="0">
                <a:effectLst/>
              </a:rPr>
              <a:t>[ˈ</a:t>
            </a:r>
            <a:r>
              <a:rPr lang="en-US" altLang="zh-CN" dirty="0" err="1" smtClean="0">
                <a:effectLst/>
              </a:rPr>
              <a:t>rɪpl</a:t>
            </a:r>
            <a:r>
              <a:rPr lang="en-US" altLang="zh-CN" dirty="0" smtClean="0">
                <a:effectLst/>
              </a:rPr>
              <a:t>] </a:t>
            </a:r>
            <a:r>
              <a:rPr lang="zh-CN" altLang="en-US" dirty="0" smtClean="0">
                <a:effectLst/>
              </a:rPr>
              <a:t>美 </a:t>
            </a:r>
            <a:r>
              <a:rPr lang="en-US" altLang="zh-CN" dirty="0" smtClean="0">
                <a:effectLst/>
              </a:rPr>
              <a:t>[ˈ</a:t>
            </a:r>
            <a:r>
              <a:rPr lang="en-US" altLang="zh-CN" dirty="0" err="1" smtClean="0">
                <a:effectLst/>
              </a:rPr>
              <a:t>rɪpəl</a:t>
            </a:r>
            <a:r>
              <a:rPr lang="en-US" altLang="zh-CN" dirty="0" smtClean="0">
                <a:effectLst/>
              </a:rPr>
              <a:t>] </a:t>
            </a:r>
          </a:p>
          <a:p>
            <a:r>
              <a:rPr lang="en-US" altLang="zh-CN" dirty="0" smtClean="0">
                <a:effectLst/>
              </a:rPr>
              <a:t>n.</a:t>
            </a:r>
            <a:r>
              <a:rPr lang="zh-CN" altLang="en-US" dirty="0" smtClean="0">
                <a:effectLst/>
              </a:rPr>
              <a:t>涟漪，涟波</a:t>
            </a:r>
            <a:r>
              <a:rPr lang="en-US" altLang="zh-CN" dirty="0" smtClean="0">
                <a:effectLst/>
              </a:rPr>
              <a:t>;[</a:t>
            </a:r>
            <a:r>
              <a:rPr lang="zh-CN" altLang="en-US" dirty="0" smtClean="0">
                <a:effectLst/>
              </a:rPr>
              <a:t>物</a:t>
            </a:r>
            <a:r>
              <a:rPr lang="en-US" altLang="zh-CN" dirty="0" smtClean="0">
                <a:effectLst/>
              </a:rPr>
              <a:t>]</a:t>
            </a:r>
            <a:r>
              <a:rPr lang="zh-CN" altLang="en-US" dirty="0" smtClean="0">
                <a:effectLst/>
              </a:rPr>
              <a:t>涟波</a:t>
            </a:r>
            <a:r>
              <a:rPr lang="en-US" altLang="zh-CN" dirty="0" smtClean="0">
                <a:effectLst/>
              </a:rPr>
              <a:t>;</a:t>
            </a:r>
            <a:r>
              <a:rPr lang="zh-CN" altLang="en-US" dirty="0" smtClean="0">
                <a:effectLst/>
              </a:rPr>
              <a:t>涟波声，潺潺声</a:t>
            </a:r>
            <a:r>
              <a:rPr lang="en-US" altLang="zh-CN" dirty="0" smtClean="0">
                <a:effectLst/>
              </a:rPr>
              <a:t>;</a:t>
            </a:r>
            <a:r>
              <a:rPr lang="zh-CN" altLang="en-US" dirty="0" smtClean="0">
                <a:effectLst/>
              </a:rPr>
              <a:t>（头发等的）波浪形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D6D76-B8B7-473D-9C1C-5DFFA81958CA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478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>
                <a:effectLst/>
              </a:rPr>
              <a:t>dendrogram</a:t>
            </a:r>
            <a:endParaRPr lang="en-US" altLang="zh-CN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英 </a:t>
            </a:r>
            <a:r>
              <a:rPr lang="en-US" altLang="zh-CN" dirty="0" smtClean="0">
                <a:effectLst/>
              </a:rPr>
              <a:t>['</a:t>
            </a:r>
            <a:r>
              <a:rPr lang="en-US" altLang="zh-CN" dirty="0" err="1" smtClean="0">
                <a:effectLst/>
              </a:rPr>
              <a:t>dendrəgræm</a:t>
            </a:r>
            <a:r>
              <a:rPr lang="en-US" altLang="zh-CN" dirty="0" smtClean="0">
                <a:effectLst/>
              </a:rPr>
              <a:t>] </a:t>
            </a:r>
            <a:r>
              <a:rPr lang="zh-CN" altLang="en-US" dirty="0" smtClean="0">
                <a:effectLst/>
              </a:rPr>
              <a:t>美 </a:t>
            </a:r>
            <a:r>
              <a:rPr lang="en-US" altLang="zh-CN" dirty="0" smtClean="0">
                <a:effectLst/>
              </a:rPr>
              <a:t>['</a:t>
            </a:r>
            <a:r>
              <a:rPr lang="en-US" altLang="zh-CN" dirty="0" err="1" smtClean="0">
                <a:effectLst/>
              </a:rPr>
              <a:t>dendrəgræm</a:t>
            </a:r>
            <a:r>
              <a:rPr lang="en-US" altLang="zh-CN" dirty="0" smtClean="0">
                <a:effectLst/>
              </a:rPr>
              <a:t>] </a:t>
            </a:r>
          </a:p>
          <a:p>
            <a:r>
              <a:rPr lang="en-US" altLang="zh-CN" dirty="0" smtClean="0">
                <a:effectLst/>
              </a:rPr>
              <a:t>n. </a:t>
            </a:r>
            <a:r>
              <a:rPr lang="zh-CN" altLang="en-US" dirty="0" smtClean="0">
                <a:effectLst/>
              </a:rPr>
              <a:t>系统树图（一种表示亲缘关系的树状图解）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D6D76-B8B7-473D-9C1C-5DFFA81958CA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191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>
                <a:effectLst/>
              </a:rPr>
              <a:t>dendrogram</a:t>
            </a:r>
            <a:endParaRPr lang="en-US" altLang="zh-CN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英 </a:t>
            </a:r>
            <a:r>
              <a:rPr lang="en-US" altLang="zh-CN" dirty="0" smtClean="0">
                <a:effectLst/>
              </a:rPr>
              <a:t>['</a:t>
            </a:r>
            <a:r>
              <a:rPr lang="en-US" altLang="zh-CN" dirty="0" err="1" smtClean="0">
                <a:effectLst/>
              </a:rPr>
              <a:t>dendrəgræm</a:t>
            </a:r>
            <a:r>
              <a:rPr lang="en-US" altLang="zh-CN" dirty="0" smtClean="0">
                <a:effectLst/>
              </a:rPr>
              <a:t>] </a:t>
            </a:r>
            <a:r>
              <a:rPr lang="zh-CN" altLang="en-US" dirty="0" smtClean="0">
                <a:effectLst/>
              </a:rPr>
              <a:t>美 </a:t>
            </a:r>
            <a:r>
              <a:rPr lang="en-US" altLang="zh-CN" dirty="0" smtClean="0">
                <a:effectLst/>
              </a:rPr>
              <a:t>['</a:t>
            </a:r>
            <a:r>
              <a:rPr lang="en-US" altLang="zh-CN" dirty="0" err="1" smtClean="0">
                <a:effectLst/>
              </a:rPr>
              <a:t>dendrəgræm</a:t>
            </a:r>
            <a:r>
              <a:rPr lang="en-US" altLang="zh-CN" dirty="0" smtClean="0">
                <a:effectLst/>
              </a:rPr>
              <a:t>] </a:t>
            </a:r>
          </a:p>
          <a:p>
            <a:r>
              <a:rPr lang="en-US" altLang="zh-CN" dirty="0" smtClean="0">
                <a:effectLst/>
              </a:rPr>
              <a:t>n. </a:t>
            </a:r>
            <a:r>
              <a:rPr lang="zh-CN" altLang="en-US" dirty="0" smtClean="0">
                <a:effectLst/>
              </a:rPr>
              <a:t>系统树图（一种表示亲缘关系的树状图解）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D6D76-B8B7-473D-9C1C-5DFFA81958CA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191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elliptical</a:t>
            </a:r>
            <a:r>
              <a:rPr lang="zh-CN" altLang="en-US" dirty="0" smtClean="0"/>
              <a:t>英 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ɪˈlɪptɪkl</a:t>
            </a:r>
            <a:r>
              <a:rPr lang="en-US" altLang="zh-CN" dirty="0" smtClean="0"/>
              <a:t>]   </a:t>
            </a:r>
            <a:r>
              <a:rPr lang="zh-CN" altLang="en-US" dirty="0" smtClean="0"/>
              <a:t>美 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ɪˈlɪptɪkl</a:t>
            </a:r>
            <a:r>
              <a:rPr lang="en-US" altLang="zh-CN" dirty="0" smtClean="0"/>
              <a:t>]  adj.</a:t>
            </a:r>
            <a:r>
              <a:rPr lang="zh-CN" altLang="en-US" dirty="0" smtClean="0"/>
              <a:t>椭圆的</a:t>
            </a:r>
            <a:r>
              <a:rPr lang="en-US" altLang="zh-CN" dirty="0" smtClean="0"/>
              <a:t>;</a:t>
            </a:r>
            <a:r>
              <a:rPr lang="zh-CN" altLang="en-US" dirty="0" smtClean="0"/>
              <a:t>省略的</a:t>
            </a:r>
            <a:r>
              <a:rPr lang="en-US" altLang="zh-CN" dirty="0" smtClean="0"/>
              <a:t>;</a:t>
            </a:r>
            <a:r>
              <a:rPr lang="zh-CN" altLang="en-US" dirty="0" smtClean="0"/>
              <a:t>像椭圆形的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D6D76-B8B7-473D-9C1C-5DFFA81958CA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689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globular</a:t>
            </a:r>
            <a:r>
              <a:rPr lang="zh-CN" altLang="en-US" dirty="0" smtClean="0"/>
              <a:t>英 </a:t>
            </a:r>
            <a:r>
              <a:rPr lang="en-US" altLang="zh-CN" dirty="0" smtClean="0"/>
              <a:t>[ˈ</a:t>
            </a:r>
            <a:r>
              <a:rPr lang="en-US" altLang="zh-CN" dirty="0" err="1" smtClean="0"/>
              <a:t>glɒbjələ</a:t>
            </a:r>
            <a:r>
              <a:rPr lang="en-US" altLang="zh-CN" dirty="0" smtClean="0"/>
              <a:t>(r)]   </a:t>
            </a:r>
            <a:r>
              <a:rPr lang="zh-CN" altLang="en-US" dirty="0" smtClean="0"/>
              <a:t>美 </a:t>
            </a:r>
            <a:r>
              <a:rPr lang="en-US" altLang="zh-CN" dirty="0" smtClean="0"/>
              <a:t>[ˈ</a:t>
            </a:r>
            <a:r>
              <a:rPr lang="en-US" altLang="zh-CN" dirty="0" err="1" smtClean="0"/>
              <a:t>glɑ:bjələ</a:t>
            </a:r>
            <a:r>
              <a:rPr lang="en-US" altLang="zh-CN" dirty="0" smtClean="0"/>
              <a:t>(r)]  adj.</a:t>
            </a:r>
            <a:r>
              <a:rPr lang="zh-CN" altLang="en-US" dirty="0" smtClean="0"/>
              <a:t>球形</a:t>
            </a:r>
            <a:r>
              <a:rPr lang="en-US" altLang="zh-CN" dirty="0" smtClean="0"/>
              <a:t>;</a:t>
            </a:r>
            <a:r>
              <a:rPr lang="zh-CN" altLang="en-US" dirty="0" smtClean="0"/>
              <a:t>球状的</a:t>
            </a:r>
            <a:r>
              <a:rPr lang="en-US" altLang="zh-CN" dirty="0" smtClean="0"/>
              <a:t>;</a:t>
            </a:r>
            <a:r>
              <a:rPr lang="zh-CN" altLang="en-US" dirty="0" smtClean="0"/>
              <a:t>球粒状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D6D76-B8B7-473D-9C1C-5DFFA81958CA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566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globular</a:t>
            </a:r>
            <a:r>
              <a:rPr lang="zh-CN" altLang="en-US" dirty="0" smtClean="0"/>
              <a:t>英 </a:t>
            </a:r>
            <a:r>
              <a:rPr lang="en-US" altLang="zh-CN" dirty="0" smtClean="0"/>
              <a:t>[ˈ</a:t>
            </a:r>
            <a:r>
              <a:rPr lang="en-US" altLang="zh-CN" dirty="0" err="1" smtClean="0"/>
              <a:t>glɒbjələ</a:t>
            </a:r>
            <a:r>
              <a:rPr lang="en-US" altLang="zh-CN" dirty="0" smtClean="0"/>
              <a:t>(r)]   </a:t>
            </a:r>
            <a:r>
              <a:rPr lang="zh-CN" altLang="en-US" dirty="0" smtClean="0"/>
              <a:t>美 </a:t>
            </a:r>
            <a:r>
              <a:rPr lang="en-US" altLang="zh-CN" dirty="0" smtClean="0"/>
              <a:t>[ˈ</a:t>
            </a:r>
            <a:r>
              <a:rPr lang="en-US" altLang="zh-CN" dirty="0" err="1" smtClean="0"/>
              <a:t>glɑ:bjələ</a:t>
            </a:r>
            <a:r>
              <a:rPr lang="en-US" altLang="zh-CN" dirty="0" smtClean="0"/>
              <a:t>(r)]  adj.</a:t>
            </a:r>
            <a:r>
              <a:rPr lang="zh-CN" altLang="en-US" dirty="0" smtClean="0"/>
              <a:t>球形</a:t>
            </a:r>
            <a:r>
              <a:rPr lang="en-US" altLang="zh-CN" dirty="0" smtClean="0"/>
              <a:t>;</a:t>
            </a:r>
            <a:r>
              <a:rPr lang="zh-CN" altLang="en-US" dirty="0" smtClean="0"/>
              <a:t>球状的</a:t>
            </a:r>
            <a:r>
              <a:rPr lang="en-US" altLang="zh-CN" dirty="0" smtClean="0"/>
              <a:t>;</a:t>
            </a:r>
            <a:r>
              <a:rPr lang="zh-CN" altLang="en-US" dirty="0" smtClean="0"/>
              <a:t>球粒状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D6D76-B8B7-473D-9C1C-5DFFA81958CA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457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cholera</a:t>
            </a:r>
            <a:r>
              <a:rPr lang="zh-CN" altLang="en-US" dirty="0" smtClean="0"/>
              <a:t>英 </a:t>
            </a:r>
            <a:r>
              <a:rPr lang="en-US" altLang="zh-CN" dirty="0" smtClean="0"/>
              <a:t>[ˈ</a:t>
            </a:r>
            <a:r>
              <a:rPr lang="en-US" altLang="zh-CN" dirty="0" err="1" smtClean="0"/>
              <a:t>kɒlərə</a:t>
            </a:r>
            <a:r>
              <a:rPr lang="en-US" altLang="zh-CN" dirty="0" smtClean="0"/>
              <a:t>]   </a:t>
            </a:r>
            <a:r>
              <a:rPr lang="zh-CN" altLang="en-US" dirty="0" smtClean="0"/>
              <a:t>美 </a:t>
            </a:r>
            <a:r>
              <a:rPr lang="en-US" altLang="zh-CN" dirty="0" smtClean="0"/>
              <a:t>[ˈ</a:t>
            </a:r>
            <a:r>
              <a:rPr lang="en-US" altLang="zh-CN" dirty="0" err="1" smtClean="0"/>
              <a:t>kɑ:lərə</a:t>
            </a:r>
            <a:r>
              <a:rPr lang="en-US" altLang="zh-CN" dirty="0" smtClean="0"/>
              <a:t>]  n.[</a:t>
            </a:r>
            <a:r>
              <a:rPr lang="zh-CN" altLang="en-US" dirty="0" smtClean="0"/>
              <a:t>医</a:t>
            </a:r>
            <a:r>
              <a:rPr lang="en-US" altLang="zh-CN" dirty="0" smtClean="0"/>
              <a:t>]</a:t>
            </a:r>
            <a:r>
              <a:rPr lang="zh-CN" altLang="en-US" dirty="0" smtClean="0"/>
              <a:t>霍乱</a:t>
            </a:r>
            <a:r>
              <a:rPr lang="en-US" altLang="zh-CN" dirty="0" smtClean="0"/>
              <a:t>;</a:t>
            </a:r>
            <a:r>
              <a:rPr lang="zh-CN" altLang="en-US" dirty="0" smtClean="0"/>
              <a:t>虎疫</a:t>
            </a:r>
            <a:r>
              <a:rPr lang="en-US" altLang="zh-CN" dirty="0" smtClean="0"/>
              <a:t>TEM8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75C1F-E016-4846-A6AD-90024B7CBB40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674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D6D76-B8B7-473D-9C1C-5DFFA81958C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212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effectLst/>
              </a:rPr>
              <a:t>rubble</a:t>
            </a:r>
          </a:p>
          <a:p>
            <a:r>
              <a:rPr lang="zh-CN" altLang="en-US" dirty="0" smtClean="0">
                <a:effectLst/>
              </a:rPr>
              <a:t>英 </a:t>
            </a:r>
            <a:r>
              <a:rPr lang="en-US" altLang="zh-CN" dirty="0" smtClean="0">
                <a:effectLst/>
              </a:rPr>
              <a:t>[ˈ</a:t>
            </a:r>
            <a:r>
              <a:rPr lang="en-US" altLang="zh-CN" dirty="0" err="1" smtClean="0">
                <a:effectLst/>
              </a:rPr>
              <a:t>rʌbl</a:t>
            </a:r>
            <a:r>
              <a:rPr lang="en-US" altLang="zh-CN" dirty="0" smtClean="0">
                <a:effectLst/>
              </a:rPr>
              <a:t>] </a:t>
            </a:r>
            <a:r>
              <a:rPr lang="zh-CN" altLang="en-US" dirty="0" smtClean="0">
                <a:effectLst/>
              </a:rPr>
              <a:t>美 </a:t>
            </a:r>
            <a:r>
              <a:rPr lang="en-US" altLang="zh-CN" dirty="0" smtClean="0">
                <a:effectLst/>
              </a:rPr>
              <a:t>[ˈ</a:t>
            </a:r>
            <a:r>
              <a:rPr lang="en-US" altLang="zh-CN" dirty="0" err="1" smtClean="0">
                <a:effectLst/>
              </a:rPr>
              <a:t>rʌbəl</a:t>
            </a:r>
            <a:r>
              <a:rPr lang="en-US" altLang="zh-CN" dirty="0" smtClean="0">
                <a:effectLst/>
              </a:rPr>
              <a:t>] </a:t>
            </a:r>
          </a:p>
          <a:p>
            <a:r>
              <a:rPr lang="en-US" altLang="zh-CN" dirty="0" smtClean="0">
                <a:effectLst/>
              </a:rPr>
              <a:t>n. </a:t>
            </a:r>
            <a:r>
              <a:rPr lang="zh-CN" altLang="en-US" dirty="0" smtClean="0">
                <a:effectLst/>
              </a:rPr>
              <a:t>碎石，瓦砾</a:t>
            </a:r>
            <a:r>
              <a:rPr lang="en-US" altLang="zh-CN" dirty="0" smtClean="0">
                <a:effectLst/>
              </a:rPr>
              <a:t>;</a:t>
            </a:r>
            <a:r>
              <a:rPr lang="zh-CN" altLang="en-US" dirty="0" smtClean="0">
                <a:effectLst/>
              </a:rPr>
              <a:t>碎砖，瓦砾</a:t>
            </a:r>
            <a:r>
              <a:rPr lang="en-US" altLang="zh-CN" dirty="0" smtClean="0">
                <a:effectLst/>
              </a:rPr>
              <a:t>;</a:t>
            </a:r>
            <a:r>
              <a:rPr lang="zh-CN" altLang="en-US" dirty="0" smtClean="0">
                <a:effectLst/>
              </a:rPr>
              <a:t>碎岩</a:t>
            </a:r>
            <a:r>
              <a:rPr lang="en-US" altLang="zh-CN" dirty="0" smtClean="0">
                <a:effectLst/>
              </a:rPr>
              <a:t>;</a:t>
            </a:r>
            <a:r>
              <a:rPr lang="zh-CN" altLang="en-US" dirty="0" smtClean="0">
                <a:effectLst/>
              </a:rPr>
              <a:t>残壁</a:t>
            </a:r>
          </a:p>
          <a:p>
            <a:endParaRPr lang="zh-CN" altLang="en-US" dirty="0" smtClean="0">
              <a:effectLst/>
            </a:endParaRPr>
          </a:p>
          <a:p>
            <a:r>
              <a:rPr lang="en-US" altLang="zh-CN" dirty="0" smtClean="0">
                <a:effectLst/>
              </a:rPr>
              <a:t>elbow</a:t>
            </a:r>
          </a:p>
          <a:p>
            <a:r>
              <a:rPr lang="zh-CN" altLang="en-US" dirty="0" smtClean="0">
                <a:effectLst/>
              </a:rPr>
              <a:t>英 </a:t>
            </a:r>
            <a:r>
              <a:rPr lang="en-US" altLang="zh-CN" dirty="0" smtClean="0">
                <a:effectLst/>
              </a:rPr>
              <a:t>[ˈ</a:t>
            </a:r>
            <a:r>
              <a:rPr lang="en-US" altLang="zh-CN" dirty="0" err="1" smtClean="0">
                <a:effectLst/>
              </a:rPr>
              <a:t>elbəʊ</a:t>
            </a:r>
            <a:r>
              <a:rPr lang="en-US" altLang="zh-CN" dirty="0" smtClean="0">
                <a:effectLst/>
              </a:rPr>
              <a:t>] </a:t>
            </a:r>
            <a:r>
              <a:rPr lang="zh-CN" altLang="en-US" dirty="0" smtClean="0">
                <a:effectLst/>
              </a:rPr>
              <a:t>美 </a:t>
            </a:r>
            <a:r>
              <a:rPr lang="en-US" altLang="zh-CN" dirty="0" smtClean="0">
                <a:effectLst/>
              </a:rPr>
              <a:t>[ˈ</a:t>
            </a:r>
            <a:r>
              <a:rPr lang="en-US" altLang="zh-CN" dirty="0" err="1" smtClean="0">
                <a:effectLst/>
              </a:rPr>
              <a:t>elboʊ</a:t>
            </a:r>
            <a:r>
              <a:rPr lang="en-US" altLang="zh-CN" dirty="0" smtClean="0">
                <a:effectLst/>
              </a:rPr>
              <a:t>] </a:t>
            </a:r>
          </a:p>
          <a:p>
            <a:r>
              <a:rPr lang="en-US" altLang="zh-CN" dirty="0" smtClean="0">
                <a:effectLst/>
              </a:rPr>
              <a:t>n. </a:t>
            </a:r>
            <a:r>
              <a:rPr lang="zh-CN" altLang="en-US" dirty="0" smtClean="0">
                <a:effectLst/>
              </a:rPr>
              <a:t>肘部</a:t>
            </a:r>
            <a:r>
              <a:rPr lang="en-US" altLang="zh-CN" dirty="0" smtClean="0">
                <a:effectLst/>
              </a:rPr>
              <a:t>;</a:t>
            </a:r>
            <a:r>
              <a:rPr lang="zh-CN" altLang="en-US" dirty="0" smtClean="0">
                <a:effectLst/>
              </a:rPr>
              <a:t>弯头，扶手</a:t>
            </a:r>
            <a:r>
              <a:rPr lang="en-US" altLang="zh-CN" dirty="0" smtClean="0">
                <a:effectLst/>
              </a:rPr>
              <a:t>;</a:t>
            </a:r>
            <a:r>
              <a:rPr lang="zh-CN" altLang="en-US" dirty="0" smtClean="0">
                <a:effectLst/>
              </a:rPr>
              <a:t>肘形管，弯管</a:t>
            </a:r>
            <a:endParaRPr lang="en-US" altLang="zh-CN" dirty="0" smtClean="0">
              <a:effectLst/>
            </a:endParaRPr>
          </a:p>
          <a:p>
            <a:endParaRPr lang="en-US" altLang="zh-CN" dirty="0" smtClean="0">
              <a:effectLst/>
            </a:endParaRPr>
          </a:p>
          <a:p>
            <a:r>
              <a:rPr lang="en-US" altLang="zh-CN" dirty="0" smtClean="0">
                <a:effectLst/>
              </a:rPr>
              <a:t>scree plot</a:t>
            </a:r>
            <a:r>
              <a:rPr lang="zh-CN" altLang="en-US" dirty="0" smtClean="0">
                <a:effectLst/>
              </a:rPr>
              <a:t>陡坡图</a:t>
            </a: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D6D76-B8B7-473D-9C1C-5DFFA81958C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75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322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29057" indent="-280406" defTabSz="911322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21626" indent="-224325" defTabSz="911322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570276" indent="-224325" defTabSz="911322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18927" indent="-224325" defTabSz="911322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467577" indent="-224325" algn="ctr" defTabSz="9113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16227" indent="-224325" algn="ctr" defTabSz="9113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364878" indent="-224325" algn="ctr" defTabSz="9113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13528" indent="-224325" algn="ctr" defTabSz="9113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FAEF4BE9-2C12-4627-A606-1B969A31531A}" type="slidenum">
              <a:rPr lang="en-US" altLang="zh-CN" sz="1200">
                <a:latin typeface="Times New Roman" pitchFamily="18" charset="0"/>
              </a:rPr>
              <a:pPr/>
              <a:t>55</a:t>
            </a:fld>
            <a:endParaRPr lang="en-US" altLang="zh-CN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322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29057" indent="-280406" defTabSz="911322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21626" indent="-224325" defTabSz="911322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570276" indent="-224325" defTabSz="911322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18927" indent="-224325" defTabSz="911322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467577" indent="-224325" algn="ctr" defTabSz="9113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16227" indent="-224325" algn="ctr" defTabSz="9113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364878" indent="-224325" algn="ctr" defTabSz="9113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13528" indent="-224325" algn="ctr" defTabSz="9113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5B40C139-13C5-4FA7-84ED-C8F7313CBADD}" type="slidenum">
              <a:rPr lang="en-US" altLang="zh-CN" sz="1200">
                <a:latin typeface="Times New Roman" pitchFamily="18" charset="0"/>
              </a:rPr>
              <a:pPr/>
              <a:t>56</a:t>
            </a:fld>
            <a:endParaRPr lang="en-US" altLang="zh-CN" sz="1200">
              <a:latin typeface="Times New Roman" pitchFamily="18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 txBox="1">
            <a:spLocks noGrp="1" noChangeArrowheads="1"/>
          </p:cNvSpPr>
          <p:nvPr/>
        </p:nvSpPr>
        <p:spPr bwMode="auto">
          <a:xfrm>
            <a:off x="3885579" y="8686489"/>
            <a:ext cx="2972421" cy="45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97" tIns="45549" rIns="91097" bIns="45549" anchor="b"/>
          <a:lstStyle>
            <a:lvl1pPr defTabSz="92868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92868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92868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92868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92868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/>
            <a:fld id="{0658C435-5657-42A2-BE51-3D8ECDD339DE}" type="slidenum">
              <a:rPr lang="en-US" altLang="zh-CN" sz="1200">
                <a:latin typeface="Times New Roman" pitchFamily="18" charset="0"/>
              </a:rPr>
              <a:pPr algn="r"/>
              <a:t>57</a:t>
            </a:fld>
            <a:endParaRPr lang="en-US" altLang="zh-CN" sz="1200">
              <a:latin typeface="Times New Roman" pitchFamily="18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322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29057" indent="-280406" defTabSz="911322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21626" indent="-224325" defTabSz="911322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570276" indent="-224325" defTabSz="911322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18927" indent="-224325" defTabSz="911322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467577" indent="-224325" algn="ctr" defTabSz="9113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16227" indent="-224325" algn="ctr" defTabSz="9113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364878" indent="-224325" algn="ctr" defTabSz="9113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13528" indent="-224325" algn="ctr" defTabSz="9113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2C43F0BE-D8FB-4A49-B38B-68B585ED95F5}" type="slidenum">
              <a:rPr lang="en-US" altLang="zh-CN" sz="1200">
                <a:latin typeface="Times New Roman" pitchFamily="18" charset="0"/>
              </a:rPr>
              <a:pPr/>
              <a:t>58</a:t>
            </a:fld>
            <a:endParaRPr lang="en-US" altLang="zh-CN" sz="1200">
              <a:latin typeface="Times New Roman" pitchFamily="18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hierarchical</a:t>
            </a:r>
            <a:r>
              <a:rPr lang="zh-CN" altLang="en-US" dirty="0" smtClean="0"/>
              <a:t>英 </a:t>
            </a:r>
            <a:r>
              <a:rPr lang="en-US" altLang="zh-CN" dirty="0" smtClean="0"/>
              <a:t>[ˌ</a:t>
            </a:r>
            <a:r>
              <a:rPr lang="en-US" altLang="zh-CN" dirty="0" err="1" smtClean="0"/>
              <a:t>haɪəˈrɑ:kɪkl</a:t>
            </a:r>
            <a:r>
              <a:rPr lang="en-US" altLang="zh-CN" dirty="0" smtClean="0"/>
              <a:t>]  </a:t>
            </a:r>
            <a:r>
              <a:rPr lang="zh-CN" altLang="en-US" dirty="0" smtClean="0"/>
              <a:t>美 </a:t>
            </a:r>
            <a:r>
              <a:rPr lang="en-US" altLang="zh-CN" dirty="0" smtClean="0"/>
              <a:t>[ˌ</a:t>
            </a:r>
            <a:r>
              <a:rPr lang="en-US" altLang="zh-CN" dirty="0" err="1" smtClean="0"/>
              <a:t>haɪəˈrɑ:rkɪkl</a:t>
            </a:r>
            <a:r>
              <a:rPr lang="en-US" altLang="zh-CN" dirty="0" smtClean="0"/>
              <a:t>]  adj.</a:t>
            </a:r>
            <a:r>
              <a:rPr lang="zh-CN" altLang="en-US" dirty="0" smtClean="0"/>
              <a:t>分层的</a:t>
            </a:r>
            <a:r>
              <a:rPr lang="en-US" altLang="zh-CN" dirty="0" smtClean="0"/>
              <a:t>;</a:t>
            </a:r>
            <a:r>
              <a:rPr lang="zh-CN" altLang="en-US" dirty="0" smtClean="0"/>
              <a:t>按等级划分的，等级（制度）的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D6D76-B8B7-473D-9C1C-5DFFA81958CA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098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5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03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5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0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58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10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6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CS@UVa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 6501: Text Mining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69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CS@UVa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 6501: Text Mining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57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CS@UVa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 6501: Text Mining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16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793038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371600"/>
            <a:ext cx="41148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0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C3C15E-D8AD-400F-8190-4B91562207E8}" type="datetime1">
              <a:rPr lang="en-US" altLang="zh-CN"/>
              <a:pPr/>
              <a:t>11/21/2018</a:t>
            </a:fld>
            <a:endParaRPr lang="en-US" altLang="zh-CN"/>
          </a:p>
        </p:txBody>
      </p:sp>
      <p:sp>
        <p:nvSpPr>
          <p:cNvPr id="6" name="Rectangle 20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DCDD0A-FE2F-426A-A2FB-EBA516B9A72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401823"/>
      </p:ext>
    </p:extLst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6018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518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569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075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78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78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91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725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764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6017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517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2953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882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CS@UVa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 6501: Text Mining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1349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77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77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3210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9881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550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6015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515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31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71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75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75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4189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6020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0275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6012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512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0321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498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39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5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03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55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06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58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103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62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4138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CS@UVa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 6501: Text Mining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6536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72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72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4150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7208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6851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6008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508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0674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650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68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68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2032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9225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4677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6003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503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355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43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3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3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CS@UVa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 6501: Text Mining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0782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63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63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4552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8839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1637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96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96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4478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7947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56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56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3496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84484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8303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8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8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9053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202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535151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178" indent="0">
              <a:buNone/>
              <a:defRPr sz="2000" b="1"/>
            </a:lvl2pPr>
            <a:lvl3pPr marL="910347" indent="0">
              <a:buNone/>
              <a:defRPr sz="1800" b="1"/>
            </a:lvl3pPr>
            <a:lvl4pPr marL="1365520" indent="0">
              <a:buNone/>
              <a:defRPr sz="1600" b="1"/>
            </a:lvl4pPr>
            <a:lvl5pPr marL="1820692" indent="0">
              <a:buNone/>
              <a:defRPr sz="1600" b="1"/>
            </a:lvl5pPr>
            <a:lvl6pPr marL="2275865" indent="0">
              <a:buNone/>
              <a:defRPr sz="1600" b="1"/>
            </a:lvl6pPr>
            <a:lvl7pPr marL="2731037" indent="0">
              <a:buNone/>
              <a:defRPr sz="1600" b="1"/>
            </a:lvl7pPr>
            <a:lvl8pPr marL="3186212" indent="0">
              <a:buNone/>
              <a:defRPr sz="1600" b="1"/>
            </a:lvl8pPr>
            <a:lvl9pPr marL="3641382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65" y="1535151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178" indent="0">
              <a:buNone/>
              <a:defRPr sz="2000" b="1"/>
            </a:lvl2pPr>
            <a:lvl3pPr marL="910347" indent="0">
              <a:buNone/>
              <a:defRPr sz="1800" b="1"/>
            </a:lvl3pPr>
            <a:lvl4pPr marL="1365520" indent="0">
              <a:buNone/>
              <a:defRPr sz="1600" b="1"/>
            </a:lvl4pPr>
            <a:lvl5pPr marL="1820692" indent="0">
              <a:buNone/>
              <a:defRPr sz="1600" b="1"/>
            </a:lvl5pPr>
            <a:lvl6pPr marL="2275865" indent="0">
              <a:buNone/>
              <a:defRPr sz="1600" b="1"/>
            </a:lvl6pPr>
            <a:lvl7pPr marL="2731037" indent="0">
              <a:buNone/>
              <a:defRPr sz="1600" b="1"/>
            </a:lvl7pPr>
            <a:lvl8pPr marL="3186212" indent="0">
              <a:buNone/>
              <a:defRPr sz="1600" b="1"/>
            </a:lvl8pPr>
            <a:lvl9pPr marL="3641382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6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CS@UVa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 6501: Text Mining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6427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8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8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4045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5474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3897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1214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4608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2138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4390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048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CS@UVa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 6501: Text Mining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436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CS@UVa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 6501: Text Mining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590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87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6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5178" indent="0">
              <a:buNone/>
              <a:defRPr sz="1200"/>
            </a:lvl2pPr>
            <a:lvl3pPr marL="910347" indent="0">
              <a:buNone/>
              <a:defRPr sz="1000"/>
            </a:lvl3pPr>
            <a:lvl4pPr marL="1365520" indent="0">
              <a:buNone/>
              <a:defRPr sz="900"/>
            </a:lvl4pPr>
            <a:lvl5pPr marL="1820692" indent="0">
              <a:buNone/>
              <a:defRPr sz="900"/>
            </a:lvl5pPr>
            <a:lvl6pPr marL="2275865" indent="0">
              <a:buNone/>
              <a:defRPr sz="900"/>
            </a:lvl6pPr>
            <a:lvl7pPr marL="2731037" indent="0">
              <a:buNone/>
              <a:defRPr sz="900"/>
            </a:lvl7pPr>
            <a:lvl8pPr marL="3186212" indent="0">
              <a:buNone/>
              <a:defRPr sz="900"/>
            </a:lvl8pPr>
            <a:lvl9pPr marL="3641382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CS@UVa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 6501: Text Mining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03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3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5178" indent="0">
              <a:buNone/>
              <a:defRPr sz="2800"/>
            </a:lvl2pPr>
            <a:lvl3pPr marL="910347" indent="0">
              <a:buNone/>
              <a:defRPr sz="2400"/>
            </a:lvl3pPr>
            <a:lvl4pPr marL="1365520" indent="0">
              <a:buNone/>
              <a:defRPr sz="2000"/>
            </a:lvl4pPr>
            <a:lvl5pPr marL="1820692" indent="0">
              <a:buNone/>
              <a:defRPr sz="2000"/>
            </a:lvl5pPr>
            <a:lvl6pPr marL="2275865" indent="0">
              <a:buNone/>
              <a:defRPr sz="2000"/>
            </a:lvl6pPr>
            <a:lvl7pPr marL="2731037" indent="0">
              <a:buNone/>
              <a:defRPr sz="2000"/>
            </a:lvl7pPr>
            <a:lvl8pPr marL="3186212" indent="0">
              <a:buNone/>
              <a:defRPr sz="2000"/>
            </a:lvl8pPr>
            <a:lvl9pPr marL="3641382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5178" indent="0">
              <a:buNone/>
              <a:defRPr sz="1200"/>
            </a:lvl2pPr>
            <a:lvl3pPr marL="910347" indent="0">
              <a:buNone/>
              <a:defRPr sz="1000"/>
            </a:lvl3pPr>
            <a:lvl4pPr marL="1365520" indent="0">
              <a:buNone/>
              <a:defRPr sz="900"/>
            </a:lvl4pPr>
            <a:lvl5pPr marL="1820692" indent="0">
              <a:buNone/>
              <a:defRPr sz="900"/>
            </a:lvl5pPr>
            <a:lvl6pPr marL="2275865" indent="0">
              <a:buNone/>
              <a:defRPr sz="900"/>
            </a:lvl6pPr>
            <a:lvl7pPr marL="2731037" indent="0">
              <a:buNone/>
              <a:defRPr sz="900"/>
            </a:lvl7pPr>
            <a:lvl8pPr marL="3186212" indent="0">
              <a:buNone/>
              <a:defRPr sz="900"/>
            </a:lvl8pPr>
            <a:lvl9pPr marL="3641382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CS@UVa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 6501: Text Mining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860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035" tIns="45520" rIns="91035" bIns="455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39"/>
            <a:ext cx="8229600" cy="4525963"/>
          </a:xfrm>
          <a:prstGeom prst="rect">
            <a:avLst/>
          </a:prstGeom>
        </p:spPr>
        <p:txBody>
          <a:bodyPr vert="horz" lIns="91035" tIns="45520" rIns="91035" bIns="455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035" tIns="45520" rIns="91035" bIns="455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CS@UVa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035" tIns="45520" rIns="91035" bIns="455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 6501: Text Mining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035" tIns="45520" rIns="91035" bIns="455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596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defTabSz="91034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379" indent="-341379" algn="l" defTabSz="910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9651" indent="-284479" algn="l" defTabSz="910347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7934" indent="-227599" algn="l" defTabSz="910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3106" indent="-227599" algn="l" defTabSz="91034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8277" indent="-227599" algn="l" defTabSz="91034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3453" indent="-227599" algn="l" defTabSz="910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8626" indent="-227599" algn="l" defTabSz="910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3797" indent="-227599" algn="l" defTabSz="910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8968" indent="-227599" algn="l" defTabSz="910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03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178" algn="l" defTabSz="9103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347" algn="l" defTabSz="9103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520" algn="l" defTabSz="9103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0692" algn="l" defTabSz="9103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5865" algn="l" defTabSz="9103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037" algn="l" defTabSz="9103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6212" algn="l" defTabSz="9103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1382" algn="l" defTabSz="9103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15630" y="403406"/>
            <a:ext cx="8312727" cy="1265704"/>
          </a:xfrm>
          <a:custGeom>
            <a:avLst/>
            <a:gdLst/>
            <a:ahLst/>
            <a:cxnLst/>
            <a:rect l="l" t="t" r="r" b="b"/>
            <a:pathLst>
              <a:path w="9144000" h="1434464">
                <a:moveTo>
                  <a:pt x="0" y="0"/>
                </a:moveTo>
                <a:lnTo>
                  <a:pt x="0" y="1434084"/>
                </a:lnTo>
                <a:lnTo>
                  <a:pt x="9144000" y="1434084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0583"/>
            <a:endParaRPr sz="16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20583"/>
            <a:endParaRPr sz="16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20583"/>
            <a:fld id="{1D8BD707-D9CF-40AE-B4C6-C98DA3205C09}" type="datetimeFigureOut">
              <a:rPr lang="en-US" sz="1600">
                <a:solidFill>
                  <a:prstClr val="black">
                    <a:tint val="75000"/>
                  </a:prstClr>
                </a:solidFill>
              </a:rPr>
              <a:pPr defTabSz="820583"/>
              <a:t>11/21/2018</a:t>
            </a:fld>
            <a:endParaRPr lang="en-US" sz="16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20583"/>
            <a:fld id="{B6F15528-21DE-4FAA-801E-634DDDAF4B2B}" type="slidenum">
              <a:rPr sz="1600">
                <a:solidFill>
                  <a:prstClr val="black">
                    <a:tint val="75000"/>
                  </a:prstClr>
                </a:solidFill>
              </a:rPr>
              <a:pPr defTabSz="820583"/>
              <a:t>‹#›</a:t>
            </a:fld>
            <a:endParaRPr sz="16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964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10291">
        <a:defRPr>
          <a:latin typeface="+mn-lt"/>
          <a:ea typeface="+mn-ea"/>
          <a:cs typeface="+mn-cs"/>
        </a:defRPr>
      </a:lvl2pPr>
      <a:lvl3pPr marL="820583">
        <a:defRPr>
          <a:latin typeface="+mn-lt"/>
          <a:ea typeface="+mn-ea"/>
          <a:cs typeface="+mn-cs"/>
        </a:defRPr>
      </a:lvl3pPr>
      <a:lvl4pPr marL="1230874">
        <a:defRPr>
          <a:latin typeface="+mn-lt"/>
          <a:ea typeface="+mn-ea"/>
          <a:cs typeface="+mn-cs"/>
        </a:defRPr>
      </a:lvl4pPr>
      <a:lvl5pPr marL="1641165">
        <a:defRPr>
          <a:latin typeface="+mn-lt"/>
          <a:ea typeface="+mn-ea"/>
          <a:cs typeface="+mn-cs"/>
        </a:defRPr>
      </a:lvl5pPr>
      <a:lvl6pPr marL="2051456">
        <a:defRPr>
          <a:latin typeface="+mn-lt"/>
          <a:ea typeface="+mn-ea"/>
          <a:cs typeface="+mn-cs"/>
        </a:defRPr>
      </a:lvl6pPr>
      <a:lvl7pPr marL="2461748">
        <a:defRPr>
          <a:latin typeface="+mn-lt"/>
          <a:ea typeface="+mn-ea"/>
          <a:cs typeface="+mn-cs"/>
        </a:defRPr>
      </a:lvl7pPr>
      <a:lvl8pPr marL="2872039">
        <a:defRPr>
          <a:latin typeface="+mn-lt"/>
          <a:ea typeface="+mn-ea"/>
          <a:cs typeface="+mn-cs"/>
        </a:defRPr>
      </a:lvl8pPr>
      <a:lvl9pPr marL="328233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10291">
        <a:defRPr>
          <a:latin typeface="+mn-lt"/>
          <a:ea typeface="+mn-ea"/>
          <a:cs typeface="+mn-cs"/>
        </a:defRPr>
      </a:lvl2pPr>
      <a:lvl3pPr marL="820583">
        <a:defRPr>
          <a:latin typeface="+mn-lt"/>
          <a:ea typeface="+mn-ea"/>
          <a:cs typeface="+mn-cs"/>
        </a:defRPr>
      </a:lvl3pPr>
      <a:lvl4pPr marL="1230874">
        <a:defRPr>
          <a:latin typeface="+mn-lt"/>
          <a:ea typeface="+mn-ea"/>
          <a:cs typeface="+mn-cs"/>
        </a:defRPr>
      </a:lvl4pPr>
      <a:lvl5pPr marL="1641165">
        <a:defRPr>
          <a:latin typeface="+mn-lt"/>
          <a:ea typeface="+mn-ea"/>
          <a:cs typeface="+mn-cs"/>
        </a:defRPr>
      </a:lvl5pPr>
      <a:lvl6pPr marL="2051456">
        <a:defRPr>
          <a:latin typeface="+mn-lt"/>
          <a:ea typeface="+mn-ea"/>
          <a:cs typeface="+mn-cs"/>
        </a:defRPr>
      </a:lvl6pPr>
      <a:lvl7pPr marL="2461748">
        <a:defRPr>
          <a:latin typeface="+mn-lt"/>
          <a:ea typeface="+mn-ea"/>
          <a:cs typeface="+mn-cs"/>
        </a:defRPr>
      </a:lvl7pPr>
      <a:lvl8pPr marL="2872039">
        <a:defRPr>
          <a:latin typeface="+mn-lt"/>
          <a:ea typeface="+mn-ea"/>
          <a:cs typeface="+mn-cs"/>
        </a:defRPr>
      </a:lvl8pPr>
      <a:lvl9pPr marL="328233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15630" y="403406"/>
            <a:ext cx="8312727" cy="1265704"/>
          </a:xfrm>
          <a:custGeom>
            <a:avLst/>
            <a:gdLst/>
            <a:ahLst/>
            <a:cxnLst/>
            <a:rect l="l" t="t" r="r" b="b"/>
            <a:pathLst>
              <a:path w="9144000" h="1434464">
                <a:moveTo>
                  <a:pt x="0" y="0"/>
                </a:moveTo>
                <a:lnTo>
                  <a:pt x="0" y="1434084"/>
                </a:lnTo>
                <a:lnTo>
                  <a:pt x="9144000" y="1434084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6938"/>
            <a:endParaRPr sz="1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58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78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2"/>
            <a:ext cx="292608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6938"/>
            <a:endParaRPr lang="zh-CN" altLang="en-US" sz="16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2"/>
            <a:ext cx="21031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6938"/>
            <a:fld id="{1D8BD707-D9CF-40AE-B4C6-C98DA3205C09}" type="datetimeFigureOut">
              <a:rPr lang="en-US" sz="1600" smtClean="0">
                <a:solidFill>
                  <a:prstClr val="black">
                    <a:tint val="75000"/>
                  </a:prstClr>
                </a:solidFill>
              </a:rPr>
              <a:pPr defTabSz="816938"/>
              <a:t>11/21/2018</a:t>
            </a:fld>
            <a:endParaRPr lang="en-US" sz="16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2"/>
            <a:ext cx="21031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6938"/>
            <a:fld id="{B6F15528-21DE-4FAA-801E-634DDDAF4B2B}" type="slidenum">
              <a:rPr lang="en-US" altLang="zh-CN" sz="1600" smtClean="0">
                <a:solidFill>
                  <a:prstClr val="black">
                    <a:tint val="75000"/>
                  </a:prstClr>
                </a:solidFill>
              </a:rPr>
              <a:pPr defTabSz="816938"/>
              <a:t>‹#›</a:t>
            </a:fld>
            <a:endParaRPr lang="zh-CN" altLang="en-US" sz="16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779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08469">
        <a:defRPr>
          <a:latin typeface="+mn-lt"/>
          <a:ea typeface="+mn-ea"/>
          <a:cs typeface="+mn-cs"/>
        </a:defRPr>
      </a:lvl2pPr>
      <a:lvl3pPr marL="816938">
        <a:defRPr>
          <a:latin typeface="+mn-lt"/>
          <a:ea typeface="+mn-ea"/>
          <a:cs typeface="+mn-cs"/>
        </a:defRPr>
      </a:lvl3pPr>
      <a:lvl4pPr marL="1225415">
        <a:defRPr>
          <a:latin typeface="+mn-lt"/>
          <a:ea typeface="+mn-ea"/>
          <a:cs typeface="+mn-cs"/>
        </a:defRPr>
      </a:lvl4pPr>
      <a:lvl5pPr marL="1633885">
        <a:defRPr>
          <a:latin typeface="+mn-lt"/>
          <a:ea typeface="+mn-ea"/>
          <a:cs typeface="+mn-cs"/>
        </a:defRPr>
      </a:lvl5pPr>
      <a:lvl6pPr marL="2042363">
        <a:defRPr>
          <a:latin typeface="+mn-lt"/>
          <a:ea typeface="+mn-ea"/>
          <a:cs typeface="+mn-cs"/>
        </a:defRPr>
      </a:lvl6pPr>
      <a:lvl7pPr marL="2450834">
        <a:defRPr>
          <a:latin typeface="+mn-lt"/>
          <a:ea typeface="+mn-ea"/>
          <a:cs typeface="+mn-cs"/>
        </a:defRPr>
      </a:lvl7pPr>
      <a:lvl8pPr marL="2859305">
        <a:defRPr>
          <a:latin typeface="+mn-lt"/>
          <a:ea typeface="+mn-ea"/>
          <a:cs typeface="+mn-cs"/>
        </a:defRPr>
      </a:lvl8pPr>
      <a:lvl9pPr marL="326777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08469">
        <a:defRPr>
          <a:latin typeface="+mn-lt"/>
          <a:ea typeface="+mn-ea"/>
          <a:cs typeface="+mn-cs"/>
        </a:defRPr>
      </a:lvl2pPr>
      <a:lvl3pPr marL="816938">
        <a:defRPr>
          <a:latin typeface="+mn-lt"/>
          <a:ea typeface="+mn-ea"/>
          <a:cs typeface="+mn-cs"/>
        </a:defRPr>
      </a:lvl3pPr>
      <a:lvl4pPr marL="1225415">
        <a:defRPr>
          <a:latin typeface="+mn-lt"/>
          <a:ea typeface="+mn-ea"/>
          <a:cs typeface="+mn-cs"/>
        </a:defRPr>
      </a:lvl4pPr>
      <a:lvl5pPr marL="1633885">
        <a:defRPr>
          <a:latin typeface="+mn-lt"/>
          <a:ea typeface="+mn-ea"/>
          <a:cs typeface="+mn-cs"/>
        </a:defRPr>
      </a:lvl5pPr>
      <a:lvl6pPr marL="2042363">
        <a:defRPr>
          <a:latin typeface="+mn-lt"/>
          <a:ea typeface="+mn-ea"/>
          <a:cs typeface="+mn-cs"/>
        </a:defRPr>
      </a:lvl6pPr>
      <a:lvl7pPr marL="2450834">
        <a:defRPr>
          <a:latin typeface="+mn-lt"/>
          <a:ea typeface="+mn-ea"/>
          <a:cs typeface="+mn-cs"/>
        </a:defRPr>
      </a:lvl7pPr>
      <a:lvl8pPr marL="2859305">
        <a:defRPr>
          <a:latin typeface="+mn-lt"/>
          <a:ea typeface="+mn-ea"/>
          <a:cs typeface="+mn-cs"/>
        </a:defRPr>
      </a:lvl8pPr>
      <a:lvl9pPr marL="3267776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15630" y="403406"/>
            <a:ext cx="8312727" cy="1265704"/>
          </a:xfrm>
          <a:custGeom>
            <a:avLst/>
            <a:gdLst/>
            <a:ahLst/>
            <a:cxnLst/>
            <a:rect l="l" t="t" r="r" b="b"/>
            <a:pathLst>
              <a:path w="9144000" h="1434464">
                <a:moveTo>
                  <a:pt x="0" y="0"/>
                </a:moveTo>
                <a:lnTo>
                  <a:pt x="0" y="1434084"/>
                </a:lnTo>
                <a:lnTo>
                  <a:pt x="9144000" y="1434084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7034"/>
            <a:endParaRPr sz="1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57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77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2"/>
            <a:ext cx="292608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7034"/>
            <a:endParaRPr lang="zh-CN" altLang="en-US" sz="16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2"/>
            <a:ext cx="21031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7034"/>
            <a:fld id="{1D8BD707-D9CF-40AE-B4C6-C98DA3205C09}" type="datetimeFigureOut">
              <a:rPr lang="en-US" sz="1600" smtClean="0">
                <a:solidFill>
                  <a:prstClr val="black">
                    <a:tint val="75000"/>
                  </a:prstClr>
                </a:solidFill>
              </a:rPr>
              <a:pPr defTabSz="817034"/>
              <a:t>11/21/2018</a:t>
            </a:fld>
            <a:endParaRPr lang="en-US" sz="16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2"/>
            <a:ext cx="21031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7034"/>
            <a:fld id="{B6F15528-21DE-4FAA-801E-634DDDAF4B2B}" type="slidenum">
              <a:rPr lang="en-US" altLang="zh-CN" sz="1600" smtClean="0">
                <a:solidFill>
                  <a:prstClr val="black">
                    <a:tint val="75000"/>
                  </a:prstClr>
                </a:solidFill>
              </a:rPr>
              <a:pPr defTabSz="817034"/>
              <a:t>‹#›</a:t>
            </a:fld>
            <a:endParaRPr lang="zh-CN" altLang="en-US" sz="16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279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08516">
        <a:defRPr>
          <a:latin typeface="+mn-lt"/>
          <a:ea typeface="+mn-ea"/>
          <a:cs typeface="+mn-cs"/>
        </a:defRPr>
      </a:lvl2pPr>
      <a:lvl3pPr marL="817034">
        <a:defRPr>
          <a:latin typeface="+mn-lt"/>
          <a:ea typeface="+mn-ea"/>
          <a:cs typeface="+mn-cs"/>
        </a:defRPr>
      </a:lvl3pPr>
      <a:lvl4pPr marL="1225558">
        <a:defRPr>
          <a:latin typeface="+mn-lt"/>
          <a:ea typeface="+mn-ea"/>
          <a:cs typeface="+mn-cs"/>
        </a:defRPr>
      </a:lvl4pPr>
      <a:lvl5pPr marL="1634076">
        <a:defRPr>
          <a:latin typeface="+mn-lt"/>
          <a:ea typeface="+mn-ea"/>
          <a:cs typeface="+mn-cs"/>
        </a:defRPr>
      </a:lvl5pPr>
      <a:lvl6pPr marL="2042602">
        <a:defRPr>
          <a:latin typeface="+mn-lt"/>
          <a:ea typeface="+mn-ea"/>
          <a:cs typeface="+mn-cs"/>
        </a:defRPr>
      </a:lvl6pPr>
      <a:lvl7pPr marL="2451121">
        <a:defRPr>
          <a:latin typeface="+mn-lt"/>
          <a:ea typeface="+mn-ea"/>
          <a:cs typeface="+mn-cs"/>
        </a:defRPr>
      </a:lvl7pPr>
      <a:lvl8pPr marL="2859639">
        <a:defRPr>
          <a:latin typeface="+mn-lt"/>
          <a:ea typeface="+mn-ea"/>
          <a:cs typeface="+mn-cs"/>
        </a:defRPr>
      </a:lvl8pPr>
      <a:lvl9pPr marL="326815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08516">
        <a:defRPr>
          <a:latin typeface="+mn-lt"/>
          <a:ea typeface="+mn-ea"/>
          <a:cs typeface="+mn-cs"/>
        </a:defRPr>
      </a:lvl2pPr>
      <a:lvl3pPr marL="817034">
        <a:defRPr>
          <a:latin typeface="+mn-lt"/>
          <a:ea typeface="+mn-ea"/>
          <a:cs typeface="+mn-cs"/>
        </a:defRPr>
      </a:lvl3pPr>
      <a:lvl4pPr marL="1225558">
        <a:defRPr>
          <a:latin typeface="+mn-lt"/>
          <a:ea typeface="+mn-ea"/>
          <a:cs typeface="+mn-cs"/>
        </a:defRPr>
      </a:lvl4pPr>
      <a:lvl5pPr marL="1634076">
        <a:defRPr>
          <a:latin typeface="+mn-lt"/>
          <a:ea typeface="+mn-ea"/>
          <a:cs typeface="+mn-cs"/>
        </a:defRPr>
      </a:lvl5pPr>
      <a:lvl6pPr marL="2042602">
        <a:defRPr>
          <a:latin typeface="+mn-lt"/>
          <a:ea typeface="+mn-ea"/>
          <a:cs typeface="+mn-cs"/>
        </a:defRPr>
      </a:lvl6pPr>
      <a:lvl7pPr marL="2451121">
        <a:defRPr>
          <a:latin typeface="+mn-lt"/>
          <a:ea typeface="+mn-ea"/>
          <a:cs typeface="+mn-cs"/>
        </a:defRPr>
      </a:lvl7pPr>
      <a:lvl8pPr marL="2859639">
        <a:defRPr>
          <a:latin typeface="+mn-lt"/>
          <a:ea typeface="+mn-ea"/>
          <a:cs typeface="+mn-cs"/>
        </a:defRPr>
      </a:lvl8pPr>
      <a:lvl9pPr marL="3268158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15630" y="403406"/>
            <a:ext cx="8312727" cy="1265704"/>
          </a:xfrm>
          <a:custGeom>
            <a:avLst/>
            <a:gdLst/>
            <a:ahLst/>
            <a:cxnLst/>
            <a:rect l="l" t="t" r="r" b="b"/>
            <a:pathLst>
              <a:path w="9144000" h="1434464">
                <a:moveTo>
                  <a:pt x="0" y="0"/>
                </a:moveTo>
                <a:lnTo>
                  <a:pt x="0" y="1434084"/>
                </a:lnTo>
                <a:lnTo>
                  <a:pt x="9144000" y="1434084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7226"/>
            <a:endParaRPr sz="1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55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75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2"/>
            <a:ext cx="292608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7226"/>
            <a:endParaRPr lang="zh-CN" altLang="en-US" sz="16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2"/>
            <a:ext cx="21031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7226"/>
            <a:fld id="{1D8BD707-D9CF-40AE-B4C6-C98DA3205C09}" type="datetimeFigureOut">
              <a:rPr lang="en-US" sz="1600" smtClean="0">
                <a:solidFill>
                  <a:prstClr val="black">
                    <a:tint val="75000"/>
                  </a:prstClr>
                </a:solidFill>
              </a:rPr>
              <a:pPr defTabSz="817226"/>
              <a:t>11/21/2018</a:t>
            </a:fld>
            <a:endParaRPr lang="en-US" sz="16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2"/>
            <a:ext cx="21031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7226"/>
            <a:fld id="{B6F15528-21DE-4FAA-801E-634DDDAF4B2B}" type="slidenum">
              <a:rPr lang="en-US" altLang="zh-CN" sz="1600" smtClean="0">
                <a:solidFill>
                  <a:prstClr val="black">
                    <a:tint val="75000"/>
                  </a:prstClr>
                </a:solidFill>
              </a:rPr>
              <a:pPr defTabSz="817226"/>
              <a:t>‹#›</a:t>
            </a:fld>
            <a:endParaRPr lang="zh-CN" altLang="en-US" sz="16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09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08612">
        <a:defRPr>
          <a:latin typeface="+mn-lt"/>
          <a:ea typeface="+mn-ea"/>
          <a:cs typeface="+mn-cs"/>
        </a:defRPr>
      </a:lvl2pPr>
      <a:lvl3pPr marL="817226">
        <a:defRPr>
          <a:latin typeface="+mn-lt"/>
          <a:ea typeface="+mn-ea"/>
          <a:cs typeface="+mn-cs"/>
        </a:defRPr>
      </a:lvl3pPr>
      <a:lvl4pPr marL="1225845">
        <a:defRPr>
          <a:latin typeface="+mn-lt"/>
          <a:ea typeface="+mn-ea"/>
          <a:cs typeface="+mn-cs"/>
        </a:defRPr>
      </a:lvl4pPr>
      <a:lvl5pPr marL="1634458">
        <a:defRPr>
          <a:latin typeface="+mn-lt"/>
          <a:ea typeface="+mn-ea"/>
          <a:cs typeface="+mn-cs"/>
        </a:defRPr>
      </a:lvl5pPr>
      <a:lvl6pPr marL="2043080">
        <a:defRPr>
          <a:latin typeface="+mn-lt"/>
          <a:ea typeface="+mn-ea"/>
          <a:cs typeface="+mn-cs"/>
        </a:defRPr>
      </a:lvl6pPr>
      <a:lvl7pPr marL="2451694">
        <a:defRPr>
          <a:latin typeface="+mn-lt"/>
          <a:ea typeface="+mn-ea"/>
          <a:cs typeface="+mn-cs"/>
        </a:defRPr>
      </a:lvl7pPr>
      <a:lvl8pPr marL="2860308">
        <a:defRPr>
          <a:latin typeface="+mn-lt"/>
          <a:ea typeface="+mn-ea"/>
          <a:cs typeface="+mn-cs"/>
        </a:defRPr>
      </a:lvl8pPr>
      <a:lvl9pPr marL="3268923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08612">
        <a:defRPr>
          <a:latin typeface="+mn-lt"/>
          <a:ea typeface="+mn-ea"/>
          <a:cs typeface="+mn-cs"/>
        </a:defRPr>
      </a:lvl2pPr>
      <a:lvl3pPr marL="817226">
        <a:defRPr>
          <a:latin typeface="+mn-lt"/>
          <a:ea typeface="+mn-ea"/>
          <a:cs typeface="+mn-cs"/>
        </a:defRPr>
      </a:lvl3pPr>
      <a:lvl4pPr marL="1225845">
        <a:defRPr>
          <a:latin typeface="+mn-lt"/>
          <a:ea typeface="+mn-ea"/>
          <a:cs typeface="+mn-cs"/>
        </a:defRPr>
      </a:lvl4pPr>
      <a:lvl5pPr marL="1634458">
        <a:defRPr>
          <a:latin typeface="+mn-lt"/>
          <a:ea typeface="+mn-ea"/>
          <a:cs typeface="+mn-cs"/>
        </a:defRPr>
      </a:lvl5pPr>
      <a:lvl6pPr marL="2043080">
        <a:defRPr>
          <a:latin typeface="+mn-lt"/>
          <a:ea typeface="+mn-ea"/>
          <a:cs typeface="+mn-cs"/>
        </a:defRPr>
      </a:lvl6pPr>
      <a:lvl7pPr marL="2451694">
        <a:defRPr>
          <a:latin typeface="+mn-lt"/>
          <a:ea typeface="+mn-ea"/>
          <a:cs typeface="+mn-cs"/>
        </a:defRPr>
      </a:lvl7pPr>
      <a:lvl8pPr marL="2860308">
        <a:defRPr>
          <a:latin typeface="+mn-lt"/>
          <a:ea typeface="+mn-ea"/>
          <a:cs typeface="+mn-cs"/>
        </a:defRPr>
      </a:lvl8pPr>
      <a:lvl9pPr marL="3268923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15630" y="403406"/>
            <a:ext cx="8312727" cy="1265704"/>
          </a:xfrm>
          <a:custGeom>
            <a:avLst/>
            <a:gdLst/>
            <a:ahLst/>
            <a:cxnLst/>
            <a:rect l="l" t="t" r="r" b="b"/>
            <a:pathLst>
              <a:path w="9144000" h="1434464">
                <a:moveTo>
                  <a:pt x="0" y="0"/>
                </a:moveTo>
                <a:lnTo>
                  <a:pt x="0" y="1434084"/>
                </a:lnTo>
                <a:lnTo>
                  <a:pt x="9144000" y="1434084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7514"/>
            <a:endParaRPr sz="1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52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72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2"/>
            <a:ext cx="292608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7514"/>
            <a:endParaRPr lang="zh-CN" altLang="en-US" sz="16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2"/>
            <a:ext cx="21031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7514"/>
            <a:fld id="{1D8BD707-D9CF-40AE-B4C6-C98DA3205C09}" type="datetimeFigureOut">
              <a:rPr lang="en-US" sz="1600" smtClean="0">
                <a:solidFill>
                  <a:prstClr val="black">
                    <a:tint val="75000"/>
                  </a:prstClr>
                </a:solidFill>
              </a:rPr>
              <a:pPr defTabSz="817514"/>
              <a:t>11/21/2018</a:t>
            </a:fld>
            <a:endParaRPr lang="en-US" sz="16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2"/>
            <a:ext cx="21031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7514"/>
            <a:fld id="{B6F15528-21DE-4FAA-801E-634DDDAF4B2B}" type="slidenum">
              <a:rPr lang="en-US" altLang="zh-CN" sz="1600" smtClean="0">
                <a:solidFill>
                  <a:prstClr val="black">
                    <a:tint val="75000"/>
                  </a:prstClr>
                </a:solidFill>
              </a:rPr>
              <a:pPr defTabSz="817514"/>
              <a:t>‹#›</a:t>
            </a:fld>
            <a:endParaRPr lang="zh-CN" altLang="en-US" sz="16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92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08756">
        <a:defRPr>
          <a:latin typeface="+mn-lt"/>
          <a:ea typeface="+mn-ea"/>
          <a:cs typeface="+mn-cs"/>
        </a:defRPr>
      </a:lvl2pPr>
      <a:lvl3pPr marL="817514">
        <a:defRPr>
          <a:latin typeface="+mn-lt"/>
          <a:ea typeface="+mn-ea"/>
          <a:cs typeface="+mn-cs"/>
        </a:defRPr>
      </a:lvl3pPr>
      <a:lvl4pPr marL="1226275">
        <a:defRPr>
          <a:latin typeface="+mn-lt"/>
          <a:ea typeface="+mn-ea"/>
          <a:cs typeface="+mn-cs"/>
        </a:defRPr>
      </a:lvl4pPr>
      <a:lvl5pPr marL="1635031">
        <a:defRPr>
          <a:latin typeface="+mn-lt"/>
          <a:ea typeface="+mn-ea"/>
          <a:cs typeface="+mn-cs"/>
        </a:defRPr>
      </a:lvl5pPr>
      <a:lvl6pPr marL="2043797">
        <a:defRPr>
          <a:latin typeface="+mn-lt"/>
          <a:ea typeface="+mn-ea"/>
          <a:cs typeface="+mn-cs"/>
        </a:defRPr>
      </a:lvl6pPr>
      <a:lvl7pPr marL="2452554">
        <a:defRPr>
          <a:latin typeface="+mn-lt"/>
          <a:ea typeface="+mn-ea"/>
          <a:cs typeface="+mn-cs"/>
        </a:defRPr>
      </a:lvl7pPr>
      <a:lvl8pPr marL="2861311">
        <a:defRPr>
          <a:latin typeface="+mn-lt"/>
          <a:ea typeface="+mn-ea"/>
          <a:cs typeface="+mn-cs"/>
        </a:defRPr>
      </a:lvl8pPr>
      <a:lvl9pPr marL="327007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08756">
        <a:defRPr>
          <a:latin typeface="+mn-lt"/>
          <a:ea typeface="+mn-ea"/>
          <a:cs typeface="+mn-cs"/>
        </a:defRPr>
      </a:lvl2pPr>
      <a:lvl3pPr marL="817514">
        <a:defRPr>
          <a:latin typeface="+mn-lt"/>
          <a:ea typeface="+mn-ea"/>
          <a:cs typeface="+mn-cs"/>
        </a:defRPr>
      </a:lvl3pPr>
      <a:lvl4pPr marL="1226275">
        <a:defRPr>
          <a:latin typeface="+mn-lt"/>
          <a:ea typeface="+mn-ea"/>
          <a:cs typeface="+mn-cs"/>
        </a:defRPr>
      </a:lvl4pPr>
      <a:lvl5pPr marL="1635031">
        <a:defRPr>
          <a:latin typeface="+mn-lt"/>
          <a:ea typeface="+mn-ea"/>
          <a:cs typeface="+mn-cs"/>
        </a:defRPr>
      </a:lvl5pPr>
      <a:lvl6pPr marL="2043797">
        <a:defRPr>
          <a:latin typeface="+mn-lt"/>
          <a:ea typeface="+mn-ea"/>
          <a:cs typeface="+mn-cs"/>
        </a:defRPr>
      </a:lvl6pPr>
      <a:lvl7pPr marL="2452554">
        <a:defRPr>
          <a:latin typeface="+mn-lt"/>
          <a:ea typeface="+mn-ea"/>
          <a:cs typeface="+mn-cs"/>
        </a:defRPr>
      </a:lvl7pPr>
      <a:lvl8pPr marL="2861311">
        <a:defRPr>
          <a:latin typeface="+mn-lt"/>
          <a:ea typeface="+mn-ea"/>
          <a:cs typeface="+mn-cs"/>
        </a:defRPr>
      </a:lvl8pPr>
      <a:lvl9pPr marL="327007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15630" y="403406"/>
            <a:ext cx="8312727" cy="1265704"/>
          </a:xfrm>
          <a:custGeom>
            <a:avLst/>
            <a:gdLst/>
            <a:ahLst/>
            <a:cxnLst/>
            <a:rect l="l" t="t" r="r" b="b"/>
            <a:pathLst>
              <a:path w="9144000" h="1434464">
                <a:moveTo>
                  <a:pt x="0" y="0"/>
                </a:moveTo>
                <a:lnTo>
                  <a:pt x="0" y="1434084"/>
                </a:lnTo>
                <a:lnTo>
                  <a:pt x="9144000" y="1434084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7897"/>
            <a:endParaRPr sz="1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48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68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2"/>
            <a:ext cx="292608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7897"/>
            <a:endParaRPr lang="zh-CN" altLang="en-US" sz="16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2"/>
            <a:ext cx="21031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7897"/>
            <a:fld id="{1D8BD707-D9CF-40AE-B4C6-C98DA3205C09}" type="datetimeFigureOut">
              <a:rPr lang="en-US" sz="1600" smtClean="0">
                <a:solidFill>
                  <a:prstClr val="black">
                    <a:tint val="75000"/>
                  </a:prstClr>
                </a:solidFill>
              </a:rPr>
              <a:pPr defTabSz="817897"/>
              <a:t>11/21/2018</a:t>
            </a:fld>
            <a:endParaRPr lang="en-US" sz="16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2"/>
            <a:ext cx="21031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7897"/>
            <a:fld id="{B6F15528-21DE-4FAA-801E-634DDDAF4B2B}" type="slidenum">
              <a:rPr lang="en-US" altLang="zh-CN" sz="1600" smtClean="0">
                <a:solidFill>
                  <a:prstClr val="black">
                    <a:tint val="75000"/>
                  </a:prstClr>
                </a:solidFill>
              </a:rPr>
              <a:pPr defTabSz="817897"/>
              <a:t>‹#›</a:t>
            </a:fld>
            <a:endParaRPr lang="en-US" altLang="zh-CN" sz="16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433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08948">
        <a:defRPr>
          <a:latin typeface="+mn-lt"/>
          <a:ea typeface="+mn-ea"/>
          <a:cs typeface="+mn-cs"/>
        </a:defRPr>
      </a:lvl2pPr>
      <a:lvl3pPr marL="817897">
        <a:defRPr>
          <a:latin typeface="+mn-lt"/>
          <a:ea typeface="+mn-ea"/>
          <a:cs typeface="+mn-cs"/>
        </a:defRPr>
      </a:lvl3pPr>
      <a:lvl4pPr marL="1226848">
        <a:defRPr>
          <a:latin typeface="+mn-lt"/>
          <a:ea typeface="+mn-ea"/>
          <a:cs typeface="+mn-cs"/>
        </a:defRPr>
      </a:lvl4pPr>
      <a:lvl5pPr marL="1635796">
        <a:defRPr>
          <a:latin typeface="+mn-lt"/>
          <a:ea typeface="+mn-ea"/>
          <a:cs typeface="+mn-cs"/>
        </a:defRPr>
      </a:lvl5pPr>
      <a:lvl6pPr marL="2044753">
        <a:defRPr>
          <a:latin typeface="+mn-lt"/>
          <a:ea typeface="+mn-ea"/>
          <a:cs typeface="+mn-cs"/>
        </a:defRPr>
      </a:lvl6pPr>
      <a:lvl7pPr marL="2453702">
        <a:defRPr>
          <a:latin typeface="+mn-lt"/>
          <a:ea typeface="+mn-ea"/>
          <a:cs typeface="+mn-cs"/>
        </a:defRPr>
      </a:lvl7pPr>
      <a:lvl8pPr marL="2862650">
        <a:defRPr>
          <a:latin typeface="+mn-lt"/>
          <a:ea typeface="+mn-ea"/>
          <a:cs typeface="+mn-cs"/>
        </a:defRPr>
      </a:lvl8pPr>
      <a:lvl9pPr marL="327159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08948">
        <a:defRPr>
          <a:latin typeface="+mn-lt"/>
          <a:ea typeface="+mn-ea"/>
          <a:cs typeface="+mn-cs"/>
        </a:defRPr>
      </a:lvl2pPr>
      <a:lvl3pPr marL="817897">
        <a:defRPr>
          <a:latin typeface="+mn-lt"/>
          <a:ea typeface="+mn-ea"/>
          <a:cs typeface="+mn-cs"/>
        </a:defRPr>
      </a:lvl3pPr>
      <a:lvl4pPr marL="1226848">
        <a:defRPr>
          <a:latin typeface="+mn-lt"/>
          <a:ea typeface="+mn-ea"/>
          <a:cs typeface="+mn-cs"/>
        </a:defRPr>
      </a:lvl4pPr>
      <a:lvl5pPr marL="1635796">
        <a:defRPr>
          <a:latin typeface="+mn-lt"/>
          <a:ea typeface="+mn-ea"/>
          <a:cs typeface="+mn-cs"/>
        </a:defRPr>
      </a:lvl5pPr>
      <a:lvl6pPr marL="2044753">
        <a:defRPr>
          <a:latin typeface="+mn-lt"/>
          <a:ea typeface="+mn-ea"/>
          <a:cs typeface="+mn-cs"/>
        </a:defRPr>
      </a:lvl6pPr>
      <a:lvl7pPr marL="2453702">
        <a:defRPr>
          <a:latin typeface="+mn-lt"/>
          <a:ea typeface="+mn-ea"/>
          <a:cs typeface="+mn-cs"/>
        </a:defRPr>
      </a:lvl7pPr>
      <a:lvl8pPr marL="2862650">
        <a:defRPr>
          <a:latin typeface="+mn-lt"/>
          <a:ea typeface="+mn-ea"/>
          <a:cs typeface="+mn-cs"/>
        </a:defRPr>
      </a:lvl8pPr>
      <a:lvl9pPr marL="3271599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15630" y="403406"/>
            <a:ext cx="8312727" cy="1265704"/>
          </a:xfrm>
          <a:custGeom>
            <a:avLst/>
            <a:gdLst/>
            <a:ahLst/>
            <a:cxnLst/>
            <a:rect l="l" t="t" r="r" b="b"/>
            <a:pathLst>
              <a:path w="9144000" h="1434464">
                <a:moveTo>
                  <a:pt x="0" y="0"/>
                </a:moveTo>
                <a:lnTo>
                  <a:pt x="0" y="1434084"/>
                </a:lnTo>
                <a:lnTo>
                  <a:pt x="9144000" y="1434084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8375"/>
            <a:endParaRPr sz="16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43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63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2"/>
            <a:ext cx="292608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8375"/>
            <a:endParaRPr lang="zh-CN" altLang="en-US" sz="16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2"/>
            <a:ext cx="21031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8375"/>
            <a:fld id="{1D8BD707-D9CF-40AE-B4C6-C98DA3205C09}" type="datetimeFigureOut">
              <a:rPr lang="en-US" sz="1600" smtClean="0">
                <a:solidFill>
                  <a:prstClr val="black">
                    <a:tint val="75000"/>
                  </a:prstClr>
                </a:solidFill>
              </a:rPr>
              <a:pPr defTabSz="818375"/>
              <a:t>11/21/2018</a:t>
            </a:fld>
            <a:endParaRPr lang="en-US" sz="16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2"/>
            <a:ext cx="21031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8375"/>
            <a:fld id="{B6F15528-21DE-4FAA-801E-634DDDAF4B2B}" type="slidenum">
              <a:rPr lang="en-US" altLang="zh-CN" sz="1600" smtClean="0">
                <a:solidFill>
                  <a:prstClr val="black">
                    <a:tint val="75000"/>
                  </a:prstClr>
                </a:solidFill>
              </a:rPr>
              <a:pPr defTabSz="818375"/>
              <a:t>‹#›</a:t>
            </a:fld>
            <a:endParaRPr lang="zh-CN" altLang="en-US" sz="16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74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09188">
        <a:defRPr>
          <a:latin typeface="+mn-lt"/>
          <a:ea typeface="+mn-ea"/>
          <a:cs typeface="+mn-cs"/>
        </a:defRPr>
      </a:lvl2pPr>
      <a:lvl3pPr marL="818375">
        <a:defRPr>
          <a:latin typeface="+mn-lt"/>
          <a:ea typeface="+mn-ea"/>
          <a:cs typeface="+mn-cs"/>
        </a:defRPr>
      </a:lvl3pPr>
      <a:lvl4pPr marL="1227566">
        <a:defRPr>
          <a:latin typeface="+mn-lt"/>
          <a:ea typeface="+mn-ea"/>
          <a:cs typeface="+mn-cs"/>
        </a:defRPr>
      </a:lvl4pPr>
      <a:lvl5pPr marL="1636754">
        <a:defRPr>
          <a:latin typeface="+mn-lt"/>
          <a:ea typeface="+mn-ea"/>
          <a:cs typeface="+mn-cs"/>
        </a:defRPr>
      </a:lvl5pPr>
      <a:lvl6pPr marL="2045948">
        <a:defRPr>
          <a:latin typeface="+mn-lt"/>
          <a:ea typeface="+mn-ea"/>
          <a:cs typeface="+mn-cs"/>
        </a:defRPr>
      </a:lvl6pPr>
      <a:lvl7pPr marL="2455137">
        <a:defRPr>
          <a:latin typeface="+mn-lt"/>
          <a:ea typeface="+mn-ea"/>
          <a:cs typeface="+mn-cs"/>
        </a:defRPr>
      </a:lvl7pPr>
      <a:lvl8pPr marL="2864324">
        <a:defRPr>
          <a:latin typeface="+mn-lt"/>
          <a:ea typeface="+mn-ea"/>
          <a:cs typeface="+mn-cs"/>
        </a:defRPr>
      </a:lvl8pPr>
      <a:lvl9pPr marL="3273513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09188">
        <a:defRPr>
          <a:latin typeface="+mn-lt"/>
          <a:ea typeface="+mn-ea"/>
          <a:cs typeface="+mn-cs"/>
        </a:defRPr>
      </a:lvl2pPr>
      <a:lvl3pPr marL="818375">
        <a:defRPr>
          <a:latin typeface="+mn-lt"/>
          <a:ea typeface="+mn-ea"/>
          <a:cs typeface="+mn-cs"/>
        </a:defRPr>
      </a:lvl3pPr>
      <a:lvl4pPr marL="1227566">
        <a:defRPr>
          <a:latin typeface="+mn-lt"/>
          <a:ea typeface="+mn-ea"/>
          <a:cs typeface="+mn-cs"/>
        </a:defRPr>
      </a:lvl4pPr>
      <a:lvl5pPr marL="1636754">
        <a:defRPr>
          <a:latin typeface="+mn-lt"/>
          <a:ea typeface="+mn-ea"/>
          <a:cs typeface="+mn-cs"/>
        </a:defRPr>
      </a:lvl5pPr>
      <a:lvl6pPr marL="2045948">
        <a:defRPr>
          <a:latin typeface="+mn-lt"/>
          <a:ea typeface="+mn-ea"/>
          <a:cs typeface="+mn-cs"/>
        </a:defRPr>
      </a:lvl6pPr>
      <a:lvl7pPr marL="2455137">
        <a:defRPr>
          <a:latin typeface="+mn-lt"/>
          <a:ea typeface="+mn-ea"/>
          <a:cs typeface="+mn-cs"/>
        </a:defRPr>
      </a:lvl7pPr>
      <a:lvl8pPr marL="2864324">
        <a:defRPr>
          <a:latin typeface="+mn-lt"/>
          <a:ea typeface="+mn-ea"/>
          <a:cs typeface="+mn-cs"/>
        </a:defRPr>
      </a:lvl8pPr>
      <a:lvl9pPr marL="3273513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15630" y="403406"/>
            <a:ext cx="8312727" cy="1265704"/>
          </a:xfrm>
          <a:custGeom>
            <a:avLst/>
            <a:gdLst/>
            <a:ahLst/>
            <a:cxnLst/>
            <a:rect l="l" t="t" r="r" b="b"/>
            <a:pathLst>
              <a:path w="9144000" h="1434464">
                <a:moveTo>
                  <a:pt x="0" y="0"/>
                </a:moveTo>
                <a:lnTo>
                  <a:pt x="0" y="1434084"/>
                </a:lnTo>
                <a:lnTo>
                  <a:pt x="9144000" y="1434084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9047"/>
            <a:endParaRPr sz="16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36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56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2"/>
            <a:ext cx="292608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9047"/>
            <a:endParaRPr lang="zh-CN" altLang="en-US" sz="16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2"/>
            <a:ext cx="21031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9047"/>
            <a:fld id="{1D8BD707-D9CF-40AE-B4C6-C98DA3205C09}" type="datetimeFigureOut">
              <a:rPr lang="en-US" sz="1600" smtClean="0">
                <a:solidFill>
                  <a:prstClr val="black">
                    <a:tint val="75000"/>
                  </a:prstClr>
                </a:solidFill>
              </a:rPr>
              <a:pPr defTabSz="819047"/>
              <a:t>11/21/2018</a:t>
            </a:fld>
            <a:endParaRPr lang="en-US" sz="16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2"/>
            <a:ext cx="21031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9047"/>
            <a:fld id="{B6F15528-21DE-4FAA-801E-634DDDAF4B2B}" type="slidenum">
              <a:rPr lang="en-US" altLang="zh-CN" sz="1600" smtClean="0">
                <a:solidFill>
                  <a:prstClr val="black">
                    <a:tint val="75000"/>
                  </a:prstClr>
                </a:solidFill>
              </a:rPr>
              <a:pPr defTabSz="819047"/>
              <a:t>‹#›</a:t>
            </a:fld>
            <a:endParaRPr lang="zh-CN" altLang="en-US" sz="16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772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09523">
        <a:defRPr>
          <a:latin typeface="+mn-lt"/>
          <a:ea typeface="+mn-ea"/>
          <a:cs typeface="+mn-cs"/>
        </a:defRPr>
      </a:lvl2pPr>
      <a:lvl3pPr marL="819047">
        <a:defRPr>
          <a:latin typeface="+mn-lt"/>
          <a:ea typeface="+mn-ea"/>
          <a:cs typeface="+mn-cs"/>
        </a:defRPr>
      </a:lvl3pPr>
      <a:lvl4pPr marL="1228572">
        <a:defRPr>
          <a:latin typeface="+mn-lt"/>
          <a:ea typeface="+mn-ea"/>
          <a:cs typeface="+mn-cs"/>
        </a:defRPr>
      </a:lvl4pPr>
      <a:lvl5pPr marL="1638095">
        <a:defRPr>
          <a:latin typeface="+mn-lt"/>
          <a:ea typeface="+mn-ea"/>
          <a:cs typeface="+mn-cs"/>
        </a:defRPr>
      </a:lvl5pPr>
      <a:lvl6pPr marL="2047623">
        <a:defRPr>
          <a:latin typeface="+mn-lt"/>
          <a:ea typeface="+mn-ea"/>
          <a:cs typeface="+mn-cs"/>
        </a:defRPr>
      </a:lvl6pPr>
      <a:lvl7pPr marL="2457147">
        <a:defRPr>
          <a:latin typeface="+mn-lt"/>
          <a:ea typeface="+mn-ea"/>
          <a:cs typeface="+mn-cs"/>
        </a:defRPr>
      </a:lvl7pPr>
      <a:lvl8pPr marL="2866670">
        <a:defRPr>
          <a:latin typeface="+mn-lt"/>
          <a:ea typeface="+mn-ea"/>
          <a:cs typeface="+mn-cs"/>
        </a:defRPr>
      </a:lvl8pPr>
      <a:lvl9pPr marL="3276194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09523">
        <a:defRPr>
          <a:latin typeface="+mn-lt"/>
          <a:ea typeface="+mn-ea"/>
          <a:cs typeface="+mn-cs"/>
        </a:defRPr>
      </a:lvl2pPr>
      <a:lvl3pPr marL="819047">
        <a:defRPr>
          <a:latin typeface="+mn-lt"/>
          <a:ea typeface="+mn-ea"/>
          <a:cs typeface="+mn-cs"/>
        </a:defRPr>
      </a:lvl3pPr>
      <a:lvl4pPr marL="1228572">
        <a:defRPr>
          <a:latin typeface="+mn-lt"/>
          <a:ea typeface="+mn-ea"/>
          <a:cs typeface="+mn-cs"/>
        </a:defRPr>
      </a:lvl4pPr>
      <a:lvl5pPr marL="1638095">
        <a:defRPr>
          <a:latin typeface="+mn-lt"/>
          <a:ea typeface="+mn-ea"/>
          <a:cs typeface="+mn-cs"/>
        </a:defRPr>
      </a:lvl5pPr>
      <a:lvl6pPr marL="2047623">
        <a:defRPr>
          <a:latin typeface="+mn-lt"/>
          <a:ea typeface="+mn-ea"/>
          <a:cs typeface="+mn-cs"/>
        </a:defRPr>
      </a:lvl6pPr>
      <a:lvl7pPr marL="2457147">
        <a:defRPr>
          <a:latin typeface="+mn-lt"/>
          <a:ea typeface="+mn-ea"/>
          <a:cs typeface="+mn-cs"/>
        </a:defRPr>
      </a:lvl7pPr>
      <a:lvl8pPr marL="2866670">
        <a:defRPr>
          <a:latin typeface="+mn-lt"/>
          <a:ea typeface="+mn-ea"/>
          <a:cs typeface="+mn-cs"/>
        </a:defRPr>
      </a:lvl8pPr>
      <a:lvl9pPr marL="3276194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15630" y="403406"/>
            <a:ext cx="8312727" cy="1265704"/>
          </a:xfrm>
          <a:custGeom>
            <a:avLst/>
            <a:gdLst/>
            <a:ahLst/>
            <a:cxnLst/>
            <a:rect l="l" t="t" r="r" b="b"/>
            <a:pathLst>
              <a:path w="9144000" h="1434464">
                <a:moveTo>
                  <a:pt x="0" y="0"/>
                </a:moveTo>
                <a:lnTo>
                  <a:pt x="0" y="1434084"/>
                </a:lnTo>
                <a:lnTo>
                  <a:pt x="9144000" y="1434084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9815"/>
            <a:endParaRPr sz="16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28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8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2"/>
            <a:ext cx="292608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9815"/>
            <a:endParaRPr lang="zh-CN" altLang="en-US" sz="16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2"/>
            <a:ext cx="21031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9815"/>
            <a:fld id="{1D8BD707-D9CF-40AE-B4C6-C98DA3205C09}" type="datetimeFigureOut">
              <a:rPr lang="en-US" sz="1600" smtClean="0">
                <a:solidFill>
                  <a:prstClr val="black">
                    <a:tint val="75000"/>
                  </a:prstClr>
                </a:solidFill>
              </a:rPr>
              <a:pPr defTabSz="819815"/>
              <a:t>11/21/2018</a:t>
            </a:fld>
            <a:endParaRPr lang="en-US" sz="16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2"/>
            <a:ext cx="21031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9815"/>
            <a:fld id="{B6F15528-21DE-4FAA-801E-634DDDAF4B2B}" type="slidenum">
              <a:rPr lang="en-US" altLang="zh-CN" sz="1600" smtClean="0">
                <a:solidFill>
                  <a:prstClr val="black">
                    <a:tint val="75000"/>
                  </a:prstClr>
                </a:solidFill>
              </a:rPr>
              <a:pPr defTabSz="819815"/>
              <a:t>‹#›</a:t>
            </a:fld>
            <a:endParaRPr lang="zh-CN" altLang="en-US" sz="16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233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09907">
        <a:defRPr>
          <a:latin typeface="+mn-lt"/>
          <a:ea typeface="+mn-ea"/>
          <a:cs typeface="+mn-cs"/>
        </a:defRPr>
      </a:lvl2pPr>
      <a:lvl3pPr marL="819815">
        <a:defRPr>
          <a:latin typeface="+mn-lt"/>
          <a:ea typeface="+mn-ea"/>
          <a:cs typeface="+mn-cs"/>
        </a:defRPr>
      </a:lvl3pPr>
      <a:lvl4pPr marL="1229723">
        <a:defRPr>
          <a:latin typeface="+mn-lt"/>
          <a:ea typeface="+mn-ea"/>
          <a:cs typeface="+mn-cs"/>
        </a:defRPr>
      </a:lvl4pPr>
      <a:lvl5pPr marL="1639630">
        <a:defRPr>
          <a:latin typeface="+mn-lt"/>
          <a:ea typeface="+mn-ea"/>
          <a:cs typeface="+mn-cs"/>
        </a:defRPr>
      </a:lvl5pPr>
      <a:lvl6pPr marL="2049538">
        <a:defRPr>
          <a:latin typeface="+mn-lt"/>
          <a:ea typeface="+mn-ea"/>
          <a:cs typeface="+mn-cs"/>
        </a:defRPr>
      </a:lvl6pPr>
      <a:lvl7pPr marL="2459446">
        <a:defRPr>
          <a:latin typeface="+mn-lt"/>
          <a:ea typeface="+mn-ea"/>
          <a:cs typeface="+mn-cs"/>
        </a:defRPr>
      </a:lvl7pPr>
      <a:lvl8pPr marL="2869353">
        <a:defRPr>
          <a:latin typeface="+mn-lt"/>
          <a:ea typeface="+mn-ea"/>
          <a:cs typeface="+mn-cs"/>
        </a:defRPr>
      </a:lvl8pPr>
      <a:lvl9pPr marL="327926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09907">
        <a:defRPr>
          <a:latin typeface="+mn-lt"/>
          <a:ea typeface="+mn-ea"/>
          <a:cs typeface="+mn-cs"/>
        </a:defRPr>
      </a:lvl2pPr>
      <a:lvl3pPr marL="819815">
        <a:defRPr>
          <a:latin typeface="+mn-lt"/>
          <a:ea typeface="+mn-ea"/>
          <a:cs typeface="+mn-cs"/>
        </a:defRPr>
      </a:lvl3pPr>
      <a:lvl4pPr marL="1229723">
        <a:defRPr>
          <a:latin typeface="+mn-lt"/>
          <a:ea typeface="+mn-ea"/>
          <a:cs typeface="+mn-cs"/>
        </a:defRPr>
      </a:lvl4pPr>
      <a:lvl5pPr marL="1639630">
        <a:defRPr>
          <a:latin typeface="+mn-lt"/>
          <a:ea typeface="+mn-ea"/>
          <a:cs typeface="+mn-cs"/>
        </a:defRPr>
      </a:lvl5pPr>
      <a:lvl6pPr marL="2049538">
        <a:defRPr>
          <a:latin typeface="+mn-lt"/>
          <a:ea typeface="+mn-ea"/>
          <a:cs typeface="+mn-cs"/>
        </a:defRPr>
      </a:lvl6pPr>
      <a:lvl7pPr marL="2459446">
        <a:defRPr>
          <a:latin typeface="+mn-lt"/>
          <a:ea typeface="+mn-ea"/>
          <a:cs typeface="+mn-cs"/>
        </a:defRPr>
      </a:lvl7pPr>
      <a:lvl8pPr marL="2869353">
        <a:defRPr>
          <a:latin typeface="+mn-lt"/>
          <a:ea typeface="+mn-ea"/>
          <a:cs typeface="+mn-cs"/>
        </a:defRPr>
      </a:lvl8pPr>
      <a:lvl9pPr marL="327926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4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2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2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3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4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5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9" Type="http://schemas.openxmlformats.org/officeDocument/2006/relationships/image" Target="../media/image46.png"/><Relationship Id="rId21" Type="http://schemas.openxmlformats.org/officeDocument/2006/relationships/image" Target="../media/image28.png"/><Relationship Id="rId34" Type="http://schemas.openxmlformats.org/officeDocument/2006/relationships/image" Target="../media/image41.png"/><Relationship Id="rId42" Type="http://schemas.openxmlformats.org/officeDocument/2006/relationships/image" Target="../media/image49.png"/><Relationship Id="rId47" Type="http://schemas.openxmlformats.org/officeDocument/2006/relationships/image" Target="../media/image54.png"/><Relationship Id="rId50" Type="http://schemas.openxmlformats.org/officeDocument/2006/relationships/image" Target="../media/image57.png"/><Relationship Id="rId55" Type="http://schemas.openxmlformats.org/officeDocument/2006/relationships/image" Target="../media/image62.pn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6" Type="http://schemas.openxmlformats.org/officeDocument/2006/relationships/image" Target="../media/image23.png"/><Relationship Id="rId29" Type="http://schemas.openxmlformats.org/officeDocument/2006/relationships/image" Target="../media/image36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37" Type="http://schemas.openxmlformats.org/officeDocument/2006/relationships/image" Target="../media/image44.png"/><Relationship Id="rId40" Type="http://schemas.openxmlformats.org/officeDocument/2006/relationships/image" Target="../media/image47.png"/><Relationship Id="rId45" Type="http://schemas.openxmlformats.org/officeDocument/2006/relationships/image" Target="../media/image52.png"/><Relationship Id="rId53" Type="http://schemas.openxmlformats.org/officeDocument/2006/relationships/image" Target="../media/image60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4" Type="http://schemas.openxmlformats.org/officeDocument/2006/relationships/image" Target="../media/image51.png"/><Relationship Id="rId52" Type="http://schemas.openxmlformats.org/officeDocument/2006/relationships/image" Target="../media/image59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42.png"/><Relationship Id="rId43" Type="http://schemas.openxmlformats.org/officeDocument/2006/relationships/image" Target="../media/image50.png"/><Relationship Id="rId48" Type="http://schemas.openxmlformats.org/officeDocument/2006/relationships/image" Target="../media/image55.png"/><Relationship Id="rId56" Type="http://schemas.openxmlformats.org/officeDocument/2006/relationships/image" Target="../media/image63.png"/><Relationship Id="rId8" Type="http://schemas.openxmlformats.org/officeDocument/2006/relationships/image" Target="../media/image15.png"/><Relationship Id="rId51" Type="http://schemas.openxmlformats.org/officeDocument/2006/relationships/image" Target="../media/image58.png"/><Relationship Id="rId3" Type="http://schemas.openxmlformats.org/officeDocument/2006/relationships/image" Target="../media/image10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38" Type="http://schemas.openxmlformats.org/officeDocument/2006/relationships/image" Target="../media/image45.png"/><Relationship Id="rId46" Type="http://schemas.openxmlformats.org/officeDocument/2006/relationships/image" Target="../media/image53.png"/><Relationship Id="rId20" Type="http://schemas.openxmlformats.org/officeDocument/2006/relationships/image" Target="../media/image27.png"/><Relationship Id="rId41" Type="http://schemas.openxmlformats.org/officeDocument/2006/relationships/image" Target="../media/image48.png"/><Relationship Id="rId54" Type="http://schemas.openxmlformats.org/officeDocument/2006/relationships/image" Target="../media/image61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3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36" Type="http://schemas.openxmlformats.org/officeDocument/2006/relationships/image" Target="../media/image43.png"/><Relationship Id="rId49" Type="http://schemas.openxmlformats.org/officeDocument/2006/relationships/image" Target="../media/image5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0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55.wmf"/><Relationship Id="rId4" Type="http://schemas.openxmlformats.org/officeDocument/2006/relationships/oleObject" Target="../embeddings/oleObject2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56.emf"/><Relationship Id="rId4" Type="http://schemas.openxmlformats.org/officeDocument/2006/relationships/oleObject" Target="../embeddings/oleObject3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5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5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34" Type="http://schemas.openxmlformats.org/officeDocument/2006/relationships/image" Target="../media/image97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31" Type="http://schemas.openxmlformats.org/officeDocument/2006/relationships/image" Target="../media/image94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8" Type="http://schemas.openxmlformats.org/officeDocument/2006/relationships/image" Target="../media/image7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gi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gi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Clustering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977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5138" y="926502"/>
            <a:ext cx="6780415" cy="449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5568" y="1728937"/>
            <a:ext cx="7155295" cy="1309840"/>
          </a:xfrm>
          <a:prstGeom prst="rect">
            <a:avLst/>
          </a:prstGeom>
        </p:spPr>
        <p:txBody>
          <a:bodyPr vert="horz" wrap="square" lIns="0" tIns="67677" rIns="0" bIns="0" rtlCol="0">
            <a:spAutoFit/>
          </a:bodyPr>
          <a:lstStyle/>
          <a:p>
            <a:pPr marL="318482" indent="-307106" defTabSz="818951">
              <a:spcBef>
                <a:spcPts val="534"/>
              </a:spcBef>
              <a:buClr>
                <a:srgbClr val="F0AD00"/>
              </a:buClr>
              <a:buSzPct val="79687"/>
              <a:buFontTx/>
              <a:buChar char="▪"/>
              <a:tabLst>
                <a:tab pos="317915" algn="l"/>
                <a:tab pos="318482" algn="l"/>
              </a:tabLst>
            </a:pPr>
            <a:r>
              <a:rPr sz="2900" spc="-102" dirty="0">
                <a:solidFill>
                  <a:prstClr val="black"/>
                </a:solidFill>
                <a:latin typeface="Arial"/>
                <a:cs typeface="Arial"/>
              </a:rPr>
              <a:t>Well-Separated</a:t>
            </a:r>
            <a:r>
              <a:rPr sz="2900" spc="-37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-117" dirty="0">
                <a:solidFill>
                  <a:prstClr val="black"/>
                </a:solidFill>
                <a:latin typeface="Arial"/>
                <a:cs typeface="Arial"/>
              </a:rPr>
              <a:t>Clusters:</a:t>
            </a:r>
            <a:endParaRPr sz="2900">
              <a:solidFill>
                <a:prstClr val="black"/>
              </a:solidFill>
              <a:latin typeface="Arial"/>
              <a:cs typeface="Arial"/>
            </a:endParaRPr>
          </a:p>
          <a:p>
            <a:pPr marL="677345" marR="4559" lvl="1" indent="-256492" defTabSz="818951">
              <a:lnSpc>
                <a:spcPts val="1937"/>
              </a:lnSpc>
              <a:spcBef>
                <a:spcPts val="525"/>
              </a:spcBef>
              <a:buClr>
                <a:srgbClr val="5FB5CC"/>
              </a:buClr>
              <a:buSzPct val="90000"/>
              <a:buFontTx/>
              <a:buChar char="▪"/>
              <a:tabLst>
                <a:tab pos="677345" algn="l"/>
                <a:tab pos="677914" algn="l"/>
              </a:tabLst>
            </a:pPr>
            <a:r>
              <a:rPr spc="-58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1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cluster</a:t>
            </a:r>
            <a:r>
              <a:rPr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76" dirty="0">
                <a:solidFill>
                  <a:prstClr val="black"/>
                </a:solidFill>
                <a:latin typeface="Arial"/>
                <a:cs typeface="Arial"/>
              </a:rPr>
              <a:t>is</a:t>
            </a:r>
            <a:r>
              <a:rPr spc="-1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2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set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3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31" dirty="0">
                <a:solidFill>
                  <a:prstClr val="black"/>
                </a:solidFill>
                <a:latin typeface="Arial"/>
                <a:cs typeface="Arial"/>
              </a:rPr>
              <a:t>points</a:t>
            </a:r>
            <a:r>
              <a:rPr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99" dirty="0">
                <a:solidFill>
                  <a:prstClr val="black"/>
                </a:solidFill>
                <a:latin typeface="Arial"/>
                <a:cs typeface="Arial"/>
              </a:rPr>
              <a:t>such</a:t>
            </a:r>
            <a:r>
              <a:rPr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8" dirty="0">
                <a:solidFill>
                  <a:prstClr val="black"/>
                </a:solidFill>
                <a:latin typeface="Arial"/>
                <a:cs typeface="Arial"/>
              </a:rPr>
              <a:t>that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72" dirty="0">
                <a:solidFill>
                  <a:prstClr val="black"/>
                </a:solidFill>
                <a:latin typeface="Arial"/>
                <a:cs typeface="Arial"/>
              </a:rPr>
              <a:t>any</a:t>
            </a:r>
            <a:r>
              <a:rPr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point</a:t>
            </a:r>
            <a:r>
              <a:rPr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8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2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cluster</a:t>
            </a:r>
            <a:r>
              <a:rPr spc="-1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76" dirty="0">
                <a:solidFill>
                  <a:prstClr val="black"/>
                </a:solidFill>
                <a:latin typeface="Arial"/>
                <a:cs typeface="Arial"/>
              </a:rPr>
              <a:t>is</a:t>
            </a:r>
            <a:r>
              <a:rPr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72" dirty="0">
                <a:solidFill>
                  <a:prstClr val="black"/>
                </a:solidFill>
                <a:latin typeface="Arial"/>
                <a:cs typeface="Arial"/>
              </a:rPr>
              <a:t>closer</a:t>
            </a:r>
            <a:r>
              <a:rPr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5" dirty="0">
                <a:solidFill>
                  <a:prstClr val="black"/>
                </a:solidFill>
                <a:latin typeface="Arial"/>
                <a:cs typeface="Arial"/>
              </a:rPr>
              <a:t>(or  </a:t>
            </a:r>
            <a:r>
              <a:rPr spc="-40" dirty="0">
                <a:solidFill>
                  <a:prstClr val="black"/>
                </a:solidFill>
                <a:latin typeface="Arial"/>
                <a:cs typeface="Arial"/>
              </a:rPr>
              <a:t>more similar) </a:t>
            </a:r>
            <a:r>
              <a:rPr spc="40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pc="-67" dirty="0">
                <a:solidFill>
                  <a:prstClr val="black"/>
                </a:solidFill>
                <a:latin typeface="Arial"/>
                <a:cs typeface="Arial"/>
              </a:rPr>
              <a:t>every </a:t>
            </a:r>
            <a:r>
              <a:rPr spc="-13" dirty="0">
                <a:solidFill>
                  <a:prstClr val="black"/>
                </a:solidFill>
                <a:latin typeface="Arial"/>
                <a:cs typeface="Arial"/>
              </a:rPr>
              <a:t>other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point </a:t>
            </a:r>
            <a:r>
              <a:rPr spc="-18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pc="-9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cluster </a:t>
            </a:r>
            <a:r>
              <a:rPr spc="-22" dirty="0">
                <a:solidFill>
                  <a:prstClr val="black"/>
                </a:solidFill>
                <a:latin typeface="Arial"/>
                <a:cs typeface="Arial"/>
              </a:rPr>
              <a:t>than </a:t>
            </a:r>
            <a:r>
              <a:rPr spc="40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pc="-72" dirty="0">
                <a:solidFill>
                  <a:prstClr val="black"/>
                </a:solidFill>
                <a:latin typeface="Arial"/>
                <a:cs typeface="Arial"/>
              </a:rPr>
              <a:t>any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point  </a:t>
            </a:r>
            <a:r>
              <a:rPr spc="9" dirty="0">
                <a:solidFill>
                  <a:prstClr val="black"/>
                </a:solidFill>
                <a:latin typeface="Arial"/>
                <a:cs typeface="Arial"/>
              </a:rPr>
              <a:t>not</a:t>
            </a:r>
            <a:r>
              <a:rPr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8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pc="-15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9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-1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8" dirty="0">
                <a:solidFill>
                  <a:prstClr val="black"/>
                </a:solidFill>
                <a:latin typeface="Arial"/>
                <a:cs typeface="Arial"/>
              </a:rPr>
              <a:t>cluster.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31818" y="4785808"/>
            <a:ext cx="1039091" cy="1008529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1143000" y="571500"/>
                </a:moveTo>
                <a:lnTo>
                  <a:pt x="1141115" y="524650"/>
                </a:lnTo>
                <a:lnTo>
                  <a:pt x="1135556" y="478839"/>
                </a:lnTo>
                <a:lnTo>
                  <a:pt x="1126468" y="434214"/>
                </a:lnTo>
                <a:lnTo>
                  <a:pt x="1113995" y="390924"/>
                </a:lnTo>
                <a:lnTo>
                  <a:pt x="1098280" y="349115"/>
                </a:lnTo>
                <a:lnTo>
                  <a:pt x="1079467" y="308934"/>
                </a:lnTo>
                <a:lnTo>
                  <a:pt x="1057701" y="270530"/>
                </a:lnTo>
                <a:lnTo>
                  <a:pt x="1033125" y="234049"/>
                </a:lnTo>
                <a:lnTo>
                  <a:pt x="1005884" y="199640"/>
                </a:lnTo>
                <a:lnTo>
                  <a:pt x="976122" y="167449"/>
                </a:lnTo>
                <a:lnTo>
                  <a:pt x="943982" y="137624"/>
                </a:lnTo>
                <a:lnTo>
                  <a:pt x="909608" y="110313"/>
                </a:lnTo>
                <a:lnTo>
                  <a:pt x="873145" y="85662"/>
                </a:lnTo>
                <a:lnTo>
                  <a:pt x="834737" y="63820"/>
                </a:lnTo>
                <a:lnTo>
                  <a:pt x="794527" y="44934"/>
                </a:lnTo>
                <a:lnTo>
                  <a:pt x="752660" y="29151"/>
                </a:lnTo>
                <a:lnTo>
                  <a:pt x="709280" y="16618"/>
                </a:lnTo>
                <a:lnTo>
                  <a:pt x="664531" y="7484"/>
                </a:lnTo>
                <a:lnTo>
                  <a:pt x="618556" y="1895"/>
                </a:lnTo>
                <a:lnTo>
                  <a:pt x="571500" y="0"/>
                </a:lnTo>
                <a:lnTo>
                  <a:pt x="524650" y="1895"/>
                </a:lnTo>
                <a:lnTo>
                  <a:pt x="478839" y="7484"/>
                </a:lnTo>
                <a:lnTo>
                  <a:pt x="434214" y="16618"/>
                </a:lnTo>
                <a:lnTo>
                  <a:pt x="390924" y="29151"/>
                </a:lnTo>
                <a:lnTo>
                  <a:pt x="349115" y="44934"/>
                </a:lnTo>
                <a:lnTo>
                  <a:pt x="308934" y="63820"/>
                </a:lnTo>
                <a:lnTo>
                  <a:pt x="270530" y="85662"/>
                </a:lnTo>
                <a:lnTo>
                  <a:pt x="234049" y="110313"/>
                </a:lnTo>
                <a:lnTo>
                  <a:pt x="199640" y="137624"/>
                </a:lnTo>
                <a:lnTo>
                  <a:pt x="167449" y="167449"/>
                </a:lnTo>
                <a:lnTo>
                  <a:pt x="137624" y="199640"/>
                </a:lnTo>
                <a:lnTo>
                  <a:pt x="110313" y="234049"/>
                </a:lnTo>
                <a:lnTo>
                  <a:pt x="85662" y="270530"/>
                </a:lnTo>
                <a:lnTo>
                  <a:pt x="63820" y="308934"/>
                </a:lnTo>
                <a:lnTo>
                  <a:pt x="44934" y="349115"/>
                </a:lnTo>
                <a:lnTo>
                  <a:pt x="29151" y="390924"/>
                </a:lnTo>
                <a:lnTo>
                  <a:pt x="16618" y="434214"/>
                </a:lnTo>
                <a:lnTo>
                  <a:pt x="7484" y="478839"/>
                </a:lnTo>
                <a:lnTo>
                  <a:pt x="1895" y="524650"/>
                </a:lnTo>
                <a:lnTo>
                  <a:pt x="0" y="571500"/>
                </a:lnTo>
                <a:lnTo>
                  <a:pt x="1895" y="618349"/>
                </a:lnTo>
                <a:lnTo>
                  <a:pt x="7484" y="664160"/>
                </a:lnTo>
                <a:lnTo>
                  <a:pt x="16618" y="708785"/>
                </a:lnTo>
                <a:lnTo>
                  <a:pt x="29151" y="752075"/>
                </a:lnTo>
                <a:lnTo>
                  <a:pt x="44934" y="793884"/>
                </a:lnTo>
                <a:lnTo>
                  <a:pt x="63820" y="834065"/>
                </a:lnTo>
                <a:lnTo>
                  <a:pt x="85662" y="872469"/>
                </a:lnTo>
                <a:lnTo>
                  <a:pt x="110313" y="908950"/>
                </a:lnTo>
                <a:lnTo>
                  <a:pt x="137624" y="943359"/>
                </a:lnTo>
                <a:lnTo>
                  <a:pt x="167449" y="975550"/>
                </a:lnTo>
                <a:lnTo>
                  <a:pt x="199640" y="1005375"/>
                </a:lnTo>
                <a:lnTo>
                  <a:pt x="234049" y="1032686"/>
                </a:lnTo>
                <a:lnTo>
                  <a:pt x="270530" y="1057337"/>
                </a:lnTo>
                <a:lnTo>
                  <a:pt x="308934" y="1079179"/>
                </a:lnTo>
                <a:lnTo>
                  <a:pt x="349115" y="1098065"/>
                </a:lnTo>
                <a:lnTo>
                  <a:pt x="390924" y="1113848"/>
                </a:lnTo>
                <a:lnTo>
                  <a:pt x="434214" y="1126381"/>
                </a:lnTo>
                <a:lnTo>
                  <a:pt x="478839" y="1135515"/>
                </a:lnTo>
                <a:lnTo>
                  <a:pt x="524650" y="1141104"/>
                </a:lnTo>
                <a:lnTo>
                  <a:pt x="571500" y="1143000"/>
                </a:lnTo>
                <a:lnTo>
                  <a:pt x="618556" y="1141104"/>
                </a:lnTo>
                <a:lnTo>
                  <a:pt x="664531" y="1135515"/>
                </a:lnTo>
                <a:lnTo>
                  <a:pt x="709280" y="1126381"/>
                </a:lnTo>
                <a:lnTo>
                  <a:pt x="752660" y="1113848"/>
                </a:lnTo>
                <a:lnTo>
                  <a:pt x="794527" y="1098065"/>
                </a:lnTo>
                <a:lnTo>
                  <a:pt x="834737" y="1079179"/>
                </a:lnTo>
                <a:lnTo>
                  <a:pt x="873145" y="1057337"/>
                </a:lnTo>
                <a:lnTo>
                  <a:pt x="909608" y="1032686"/>
                </a:lnTo>
                <a:lnTo>
                  <a:pt x="943982" y="1005375"/>
                </a:lnTo>
                <a:lnTo>
                  <a:pt x="976122" y="975550"/>
                </a:lnTo>
                <a:lnTo>
                  <a:pt x="1005884" y="943359"/>
                </a:lnTo>
                <a:lnTo>
                  <a:pt x="1033125" y="908950"/>
                </a:lnTo>
                <a:lnTo>
                  <a:pt x="1057701" y="872469"/>
                </a:lnTo>
                <a:lnTo>
                  <a:pt x="1079467" y="834065"/>
                </a:lnTo>
                <a:lnTo>
                  <a:pt x="1098280" y="793884"/>
                </a:lnTo>
                <a:lnTo>
                  <a:pt x="1113995" y="752075"/>
                </a:lnTo>
                <a:lnTo>
                  <a:pt x="1126468" y="708785"/>
                </a:lnTo>
                <a:lnTo>
                  <a:pt x="1135556" y="664160"/>
                </a:lnTo>
                <a:lnTo>
                  <a:pt x="1141115" y="618349"/>
                </a:lnTo>
                <a:lnTo>
                  <a:pt x="1143000" y="57150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86796" y="4785808"/>
            <a:ext cx="1039091" cy="1008529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1143000" y="571500"/>
                </a:moveTo>
                <a:lnTo>
                  <a:pt x="1141115" y="524650"/>
                </a:lnTo>
                <a:lnTo>
                  <a:pt x="1135556" y="478839"/>
                </a:lnTo>
                <a:lnTo>
                  <a:pt x="1126468" y="434214"/>
                </a:lnTo>
                <a:lnTo>
                  <a:pt x="1113995" y="390924"/>
                </a:lnTo>
                <a:lnTo>
                  <a:pt x="1098280" y="349115"/>
                </a:lnTo>
                <a:lnTo>
                  <a:pt x="1079467" y="308934"/>
                </a:lnTo>
                <a:lnTo>
                  <a:pt x="1057701" y="270530"/>
                </a:lnTo>
                <a:lnTo>
                  <a:pt x="1033125" y="234049"/>
                </a:lnTo>
                <a:lnTo>
                  <a:pt x="1005884" y="199640"/>
                </a:lnTo>
                <a:lnTo>
                  <a:pt x="976122" y="167449"/>
                </a:lnTo>
                <a:lnTo>
                  <a:pt x="943982" y="137624"/>
                </a:lnTo>
                <a:lnTo>
                  <a:pt x="909608" y="110313"/>
                </a:lnTo>
                <a:lnTo>
                  <a:pt x="873145" y="85662"/>
                </a:lnTo>
                <a:lnTo>
                  <a:pt x="834737" y="63820"/>
                </a:lnTo>
                <a:lnTo>
                  <a:pt x="794527" y="44934"/>
                </a:lnTo>
                <a:lnTo>
                  <a:pt x="752660" y="29151"/>
                </a:lnTo>
                <a:lnTo>
                  <a:pt x="709280" y="16618"/>
                </a:lnTo>
                <a:lnTo>
                  <a:pt x="664531" y="7484"/>
                </a:lnTo>
                <a:lnTo>
                  <a:pt x="618556" y="1895"/>
                </a:lnTo>
                <a:lnTo>
                  <a:pt x="571500" y="0"/>
                </a:lnTo>
                <a:lnTo>
                  <a:pt x="524650" y="1895"/>
                </a:lnTo>
                <a:lnTo>
                  <a:pt x="478839" y="7484"/>
                </a:lnTo>
                <a:lnTo>
                  <a:pt x="434214" y="16618"/>
                </a:lnTo>
                <a:lnTo>
                  <a:pt x="390924" y="29151"/>
                </a:lnTo>
                <a:lnTo>
                  <a:pt x="349115" y="44934"/>
                </a:lnTo>
                <a:lnTo>
                  <a:pt x="308934" y="63820"/>
                </a:lnTo>
                <a:lnTo>
                  <a:pt x="270530" y="85662"/>
                </a:lnTo>
                <a:lnTo>
                  <a:pt x="234049" y="110313"/>
                </a:lnTo>
                <a:lnTo>
                  <a:pt x="199640" y="137624"/>
                </a:lnTo>
                <a:lnTo>
                  <a:pt x="167449" y="167449"/>
                </a:lnTo>
                <a:lnTo>
                  <a:pt x="137624" y="199640"/>
                </a:lnTo>
                <a:lnTo>
                  <a:pt x="110313" y="234049"/>
                </a:lnTo>
                <a:lnTo>
                  <a:pt x="85662" y="270530"/>
                </a:lnTo>
                <a:lnTo>
                  <a:pt x="63820" y="308934"/>
                </a:lnTo>
                <a:lnTo>
                  <a:pt x="44934" y="349115"/>
                </a:lnTo>
                <a:lnTo>
                  <a:pt x="29151" y="390924"/>
                </a:lnTo>
                <a:lnTo>
                  <a:pt x="16618" y="434214"/>
                </a:lnTo>
                <a:lnTo>
                  <a:pt x="7484" y="478839"/>
                </a:lnTo>
                <a:lnTo>
                  <a:pt x="1895" y="524650"/>
                </a:lnTo>
                <a:lnTo>
                  <a:pt x="0" y="571500"/>
                </a:lnTo>
                <a:lnTo>
                  <a:pt x="1895" y="618349"/>
                </a:lnTo>
                <a:lnTo>
                  <a:pt x="7484" y="664160"/>
                </a:lnTo>
                <a:lnTo>
                  <a:pt x="16618" y="708785"/>
                </a:lnTo>
                <a:lnTo>
                  <a:pt x="29151" y="752075"/>
                </a:lnTo>
                <a:lnTo>
                  <a:pt x="44934" y="793884"/>
                </a:lnTo>
                <a:lnTo>
                  <a:pt x="63820" y="834065"/>
                </a:lnTo>
                <a:lnTo>
                  <a:pt x="85662" y="872469"/>
                </a:lnTo>
                <a:lnTo>
                  <a:pt x="110313" y="908950"/>
                </a:lnTo>
                <a:lnTo>
                  <a:pt x="137624" y="943359"/>
                </a:lnTo>
                <a:lnTo>
                  <a:pt x="167449" y="975550"/>
                </a:lnTo>
                <a:lnTo>
                  <a:pt x="199640" y="1005375"/>
                </a:lnTo>
                <a:lnTo>
                  <a:pt x="234049" y="1032686"/>
                </a:lnTo>
                <a:lnTo>
                  <a:pt x="270530" y="1057337"/>
                </a:lnTo>
                <a:lnTo>
                  <a:pt x="308934" y="1079179"/>
                </a:lnTo>
                <a:lnTo>
                  <a:pt x="349115" y="1098065"/>
                </a:lnTo>
                <a:lnTo>
                  <a:pt x="390924" y="1113848"/>
                </a:lnTo>
                <a:lnTo>
                  <a:pt x="434214" y="1126381"/>
                </a:lnTo>
                <a:lnTo>
                  <a:pt x="478839" y="1135515"/>
                </a:lnTo>
                <a:lnTo>
                  <a:pt x="524650" y="1141104"/>
                </a:lnTo>
                <a:lnTo>
                  <a:pt x="571500" y="1143000"/>
                </a:lnTo>
                <a:lnTo>
                  <a:pt x="618556" y="1141104"/>
                </a:lnTo>
                <a:lnTo>
                  <a:pt x="664531" y="1135515"/>
                </a:lnTo>
                <a:lnTo>
                  <a:pt x="709280" y="1126381"/>
                </a:lnTo>
                <a:lnTo>
                  <a:pt x="752660" y="1113848"/>
                </a:lnTo>
                <a:lnTo>
                  <a:pt x="794527" y="1098065"/>
                </a:lnTo>
                <a:lnTo>
                  <a:pt x="834737" y="1079179"/>
                </a:lnTo>
                <a:lnTo>
                  <a:pt x="873145" y="1057337"/>
                </a:lnTo>
                <a:lnTo>
                  <a:pt x="909608" y="1032686"/>
                </a:lnTo>
                <a:lnTo>
                  <a:pt x="943982" y="1005375"/>
                </a:lnTo>
                <a:lnTo>
                  <a:pt x="976122" y="975550"/>
                </a:lnTo>
                <a:lnTo>
                  <a:pt x="1005884" y="943359"/>
                </a:lnTo>
                <a:lnTo>
                  <a:pt x="1033125" y="908950"/>
                </a:lnTo>
                <a:lnTo>
                  <a:pt x="1057701" y="872469"/>
                </a:lnTo>
                <a:lnTo>
                  <a:pt x="1079467" y="834065"/>
                </a:lnTo>
                <a:lnTo>
                  <a:pt x="1098280" y="793884"/>
                </a:lnTo>
                <a:lnTo>
                  <a:pt x="1113995" y="752075"/>
                </a:lnTo>
                <a:lnTo>
                  <a:pt x="1126468" y="708785"/>
                </a:lnTo>
                <a:lnTo>
                  <a:pt x="1135556" y="664160"/>
                </a:lnTo>
                <a:lnTo>
                  <a:pt x="1141115" y="618349"/>
                </a:lnTo>
                <a:lnTo>
                  <a:pt x="1143000" y="57150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04955" y="3375216"/>
            <a:ext cx="1039091" cy="1008529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1143000" y="571500"/>
                </a:moveTo>
                <a:lnTo>
                  <a:pt x="1141104" y="524650"/>
                </a:lnTo>
                <a:lnTo>
                  <a:pt x="1135515" y="478839"/>
                </a:lnTo>
                <a:lnTo>
                  <a:pt x="1126381" y="434214"/>
                </a:lnTo>
                <a:lnTo>
                  <a:pt x="1113848" y="390924"/>
                </a:lnTo>
                <a:lnTo>
                  <a:pt x="1098065" y="349115"/>
                </a:lnTo>
                <a:lnTo>
                  <a:pt x="1079179" y="308934"/>
                </a:lnTo>
                <a:lnTo>
                  <a:pt x="1057337" y="270530"/>
                </a:lnTo>
                <a:lnTo>
                  <a:pt x="1032686" y="234049"/>
                </a:lnTo>
                <a:lnTo>
                  <a:pt x="1005375" y="199640"/>
                </a:lnTo>
                <a:lnTo>
                  <a:pt x="975550" y="167449"/>
                </a:lnTo>
                <a:lnTo>
                  <a:pt x="943359" y="137624"/>
                </a:lnTo>
                <a:lnTo>
                  <a:pt x="908950" y="110313"/>
                </a:lnTo>
                <a:lnTo>
                  <a:pt x="872469" y="85662"/>
                </a:lnTo>
                <a:lnTo>
                  <a:pt x="834065" y="63820"/>
                </a:lnTo>
                <a:lnTo>
                  <a:pt x="793884" y="44934"/>
                </a:lnTo>
                <a:lnTo>
                  <a:pt x="752075" y="29151"/>
                </a:lnTo>
                <a:lnTo>
                  <a:pt x="708785" y="16618"/>
                </a:lnTo>
                <a:lnTo>
                  <a:pt x="664160" y="7484"/>
                </a:lnTo>
                <a:lnTo>
                  <a:pt x="618349" y="1895"/>
                </a:lnTo>
                <a:lnTo>
                  <a:pt x="571500" y="0"/>
                </a:lnTo>
                <a:lnTo>
                  <a:pt x="524443" y="1895"/>
                </a:lnTo>
                <a:lnTo>
                  <a:pt x="478468" y="7484"/>
                </a:lnTo>
                <a:lnTo>
                  <a:pt x="433719" y="16618"/>
                </a:lnTo>
                <a:lnTo>
                  <a:pt x="390339" y="29151"/>
                </a:lnTo>
                <a:lnTo>
                  <a:pt x="348472" y="44934"/>
                </a:lnTo>
                <a:lnTo>
                  <a:pt x="308262" y="63820"/>
                </a:lnTo>
                <a:lnTo>
                  <a:pt x="269854" y="85662"/>
                </a:lnTo>
                <a:lnTo>
                  <a:pt x="233391" y="110313"/>
                </a:lnTo>
                <a:lnTo>
                  <a:pt x="199018" y="137624"/>
                </a:lnTo>
                <a:lnTo>
                  <a:pt x="166878" y="167449"/>
                </a:lnTo>
                <a:lnTo>
                  <a:pt x="137115" y="199640"/>
                </a:lnTo>
                <a:lnTo>
                  <a:pt x="109874" y="234049"/>
                </a:lnTo>
                <a:lnTo>
                  <a:pt x="85298" y="270530"/>
                </a:lnTo>
                <a:lnTo>
                  <a:pt x="63532" y="308934"/>
                </a:lnTo>
                <a:lnTo>
                  <a:pt x="44719" y="349115"/>
                </a:lnTo>
                <a:lnTo>
                  <a:pt x="29004" y="390924"/>
                </a:lnTo>
                <a:lnTo>
                  <a:pt x="16531" y="434214"/>
                </a:lnTo>
                <a:lnTo>
                  <a:pt x="7443" y="478839"/>
                </a:lnTo>
                <a:lnTo>
                  <a:pt x="1884" y="524650"/>
                </a:lnTo>
                <a:lnTo>
                  <a:pt x="0" y="571500"/>
                </a:lnTo>
                <a:lnTo>
                  <a:pt x="1884" y="618349"/>
                </a:lnTo>
                <a:lnTo>
                  <a:pt x="7443" y="664160"/>
                </a:lnTo>
                <a:lnTo>
                  <a:pt x="16531" y="708785"/>
                </a:lnTo>
                <a:lnTo>
                  <a:pt x="29004" y="752075"/>
                </a:lnTo>
                <a:lnTo>
                  <a:pt x="44719" y="793884"/>
                </a:lnTo>
                <a:lnTo>
                  <a:pt x="63532" y="834065"/>
                </a:lnTo>
                <a:lnTo>
                  <a:pt x="85298" y="872469"/>
                </a:lnTo>
                <a:lnTo>
                  <a:pt x="109874" y="908950"/>
                </a:lnTo>
                <a:lnTo>
                  <a:pt x="137115" y="943359"/>
                </a:lnTo>
                <a:lnTo>
                  <a:pt x="166878" y="975550"/>
                </a:lnTo>
                <a:lnTo>
                  <a:pt x="199018" y="1005375"/>
                </a:lnTo>
                <a:lnTo>
                  <a:pt x="233391" y="1032686"/>
                </a:lnTo>
                <a:lnTo>
                  <a:pt x="269854" y="1057337"/>
                </a:lnTo>
                <a:lnTo>
                  <a:pt x="308262" y="1079179"/>
                </a:lnTo>
                <a:lnTo>
                  <a:pt x="348472" y="1098065"/>
                </a:lnTo>
                <a:lnTo>
                  <a:pt x="390339" y="1113848"/>
                </a:lnTo>
                <a:lnTo>
                  <a:pt x="433719" y="1126381"/>
                </a:lnTo>
                <a:lnTo>
                  <a:pt x="478468" y="1135515"/>
                </a:lnTo>
                <a:lnTo>
                  <a:pt x="524443" y="1141104"/>
                </a:lnTo>
                <a:lnTo>
                  <a:pt x="571500" y="1143000"/>
                </a:lnTo>
                <a:lnTo>
                  <a:pt x="618349" y="1141104"/>
                </a:lnTo>
                <a:lnTo>
                  <a:pt x="664160" y="1135515"/>
                </a:lnTo>
                <a:lnTo>
                  <a:pt x="708785" y="1126381"/>
                </a:lnTo>
                <a:lnTo>
                  <a:pt x="752075" y="1113848"/>
                </a:lnTo>
                <a:lnTo>
                  <a:pt x="793884" y="1098065"/>
                </a:lnTo>
                <a:lnTo>
                  <a:pt x="834065" y="1079179"/>
                </a:lnTo>
                <a:lnTo>
                  <a:pt x="872469" y="1057337"/>
                </a:lnTo>
                <a:lnTo>
                  <a:pt x="908950" y="1032686"/>
                </a:lnTo>
                <a:lnTo>
                  <a:pt x="943359" y="1005375"/>
                </a:lnTo>
                <a:lnTo>
                  <a:pt x="975550" y="975550"/>
                </a:lnTo>
                <a:lnTo>
                  <a:pt x="1005375" y="943359"/>
                </a:lnTo>
                <a:lnTo>
                  <a:pt x="1032686" y="908950"/>
                </a:lnTo>
                <a:lnTo>
                  <a:pt x="1057337" y="872469"/>
                </a:lnTo>
                <a:lnTo>
                  <a:pt x="1079179" y="834065"/>
                </a:lnTo>
                <a:lnTo>
                  <a:pt x="1098065" y="793884"/>
                </a:lnTo>
                <a:lnTo>
                  <a:pt x="1113848" y="752075"/>
                </a:lnTo>
                <a:lnTo>
                  <a:pt x="1126381" y="708785"/>
                </a:lnTo>
                <a:lnTo>
                  <a:pt x="1135515" y="664160"/>
                </a:lnTo>
                <a:lnTo>
                  <a:pt x="1141104" y="618349"/>
                </a:lnTo>
                <a:lnTo>
                  <a:pt x="1143000" y="571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90256" y="5877260"/>
            <a:ext cx="2138795" cy="565505"/>
          </a:xfrm>
          <a:prstGeom prst="rect">
            <a:avLst/>
          </a:prstGeom>
        </p:spPr>
        <p:txBody>
          <a:bodyPr vert="horz" wrap="square" lIns="0" tIns="11375" rIns="0" bIns="0" rtlCol="0">
            <a:spAutoFit/>
          </a:bodyPr>
          <a:lstStyle/>
          <a:p>
            <a:pPr marL="11375" defTabSz="818951">
              <a:spcBef>
                <a:spcPts val="90"/>
              </a:spcBef>
            </a:pPr>
            <a:r>
              <a:rPr spc="-171" dirty="0">
                <a:solidFill>
                  <a:prstClr val="black"/>
                </a:solidFill>
                <a:latin typeface="Arial"/>
                <a:cs typeface="Arial"/>
              </a:rPr>
              <a:t>3 </a:t>
            </a:r>
            <a:r>
              <a:rPr spc="-45" dirty="0">
                <a:solidFill>
                  <a:prstClr val="black"/>
                </a:solidFill>
                <a:latin typeface="Arial"/>
                <a:cs typeface="Arial"/>
              </a:rPr>
              <a:t>well-separated</a:t>
            </a:r>
            <a:r>
              <a:rPr spc="-11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8"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55873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0397" y="798749"/>
            <a:ext cx="6734695" cy="449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7130"/>
            <a:endParaRPr smtClean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7134" y="1733713"/>
            <a:ext cx="6661150" cy="626486"/>
          </a:xfrm>
          <a:prstGeom prst="rect">
            <a:avLst/>
          </a:prstGeom>
        </p:spPr>
        <p:txBody>
          <a:bodyPr vert="horz" wrap="square" lIns="0" tIns="10786" rIns="0" bIns="0" rtlCol="0">
            <a:spAutoFit/>
          </a:bodyPr>
          <a:lstStyle/>
          <a:p>
            <a:pPr marL="297341" marR="4559" indent="-285993" defTabSz="817130">
              <a:spcBef>
                <a:spcPts val="85"/>
              </a:spcBef>
              <a:buClr>
                <a:srgbClr val="F0AD00"/>
              </a:buClr>
              <a:buSzPct val="79545"/>
              <a:buFontTx/>
              <a:buChar char="▪"/>
              <a:tabLst>
                <a:tab pos="296771" algn="l"/>
                <a:tab pos="297341" algn="l"/>
              </a:tabLst>
            </a:pPr>
            <a:r>
              <a:rPr sz="2000" spc="-27" dirty="0">
                <a:solidFill>
                  <a:prstClr val="black"/>
                </a:solidFill>
                <a:latin typeface="Arial"/>
                <a:cs typeface="Arial"/>
              </a:rPr>
              <a:t>Proximity</a:t>
            </a:r>
            <a:r>
              <a:rPr sz="2000"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13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2000"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18" dirty="0">
                <a:solidFill>
                  <a:prstClr val="black"/>
                </a:solidFill>
                <a:latin typeface="Arial"/>
                <a:cs typeface="Arial"/>
              </a:rPr>
              <a:t>two</a:t>
            </a:r>
            <a:r>
              <a:rPr sz="2000"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72"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r>
              <a:rPr sz="2000"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94" dirty="0">
                <a:solidFill>
                  <a:prstClr val="black"/>
                </a:solidFill>
                <a:latin typeface="Arial"/>
                <a:cs typeface="Arial"/>
              </a:rPr>
              <a:t>is</a:t>
            </a:r>
            <a:r>
              <a:rPr sz="2000"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13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90" dirty="0">
                <a:solidFill>
                  <a:prstClr val="black"/>
                </a:solidFill>
                <a:latin typeface="Arial"/>
                <a:cs typeface="Arial"/>
              </a:rPr>
              <a:t>average</a:t>
            </a:r>
            <a:r>
              <a:rPr sz="2000"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13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2000"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67" dirty="0">
                <a:solidFill>
                  <a:prstClr val="black"/>
                </a:solidFill>
                <a:latin typeface="Arial"/>
                <a:cs typeface="Arial"/>
              </a:rPr>
              <a:t>pairwise</a:t>
            </a:r>
            <a:r>
              <a:rPr sz="2000"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13" dirty="0">
                <a:solidFill>
                  <a:prstClr val="black"/>
                </a:solidFill>
                <a:latin typeface="Arial"/>
                <a:cs typeface="Arial"/>
              </a:rPr>
              <a:t>proximity  </a:t>
            </a:r>
            <a:r>
              <a:rPr sz="2000" spc="-49" dirty="0">
                <a:solidFill>
                  <a:prstClr val="black"/>
                </a:solidFill>
                <a:latin typeface="Arial"/>
                <a:cs typeface="Arial"/>
              </a:rPr>
              <a:t>between</a:t>
            </a:r>
            <a:r>
              <a:rPr sz="2000"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36" dirty="0">
                <a:solidFill>
                  <a:prstClr val="black"/>
                </a:solidFill>
                <a:latin typeface="Arial"/>
                <a:cs typeface="Arial"/>
              </a:rPr>
              <a:t>points</a:t>
            </a:r>
            <a:r>
              <a:rPr sz="2000" spc="-1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27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2000"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13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18" dirty="0">
                <a:solidFill>
                  <a:prstClr val="black"/>
                </a:solidFill>
                <a:latin typeface="Arial"/>
                <a:cs typeface="Arial"/>
              </a:rPr>
              <a:t>two</a:t>
            </a:r>
            <a:r>
              <a:rPr sz="2000" spc="-15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67" dirty="0">
                <a:solidFill>
                  <a:prstClr val="black"/>
                </a:solidFill>
                <a:latin typeface="Arial"/>
                <a:cs typeface="Arial"/>
              </a:rPr>
              <a:t>clusters.</a:t>
            </a:r>
            <a:endParaRPr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9812" y="3066824"/>
            <a:ext cx="6370781" cy="626486"/>
          </a:xfrm>
          <a:prstGeom prst="rect">
            <a:avLst/>
          </a:prstGeom>
        </p:spPr>
        <p:txBody>
          <a:bodyPr vert="horz" wrap="square" lIns="0" tIns="10786" rIns="0" bIns="0" rtlCol="0">
            <a:spAutoFit/>
          </a:bodyPr>
          <a:lstStyle/>
          <a:p>
            <a:pPr marL="297341" marR="4559" indent="-285993" defTabSz="817130">
              <a:spcBef>
                <a:spcPts val="85"/>
              </a:spcBef>
              <a:buClr>
                <a:srgbClr val="F0AD00"/>
              </a:buClr>
              <a:buSzPct val="79545"/>
              <a:buFontTx/>
              <a:buChar char="▪"/>
              <a:tabLst>
                <a:tab pos="296771" algn="l"/>
                <a:tab pos="297341" algn="l"/>
              </a:tabLst>
            </a:pPr>
            <a:r>
              <a:rPr sz="2000" spc="-85" dirty="0">
                <a:solidFill>
                  <a:prstClr val="black"/>
                </a:solidFill>
                <a:latin typeface="Arial"/>
                <a:cs typeface="Arial"/>
              </a:rPr>
              <a:t>Need</a:t>
            </a:r>
            <a:r>
              <a:rPr sz="2000" spc="-1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45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000" spc="-15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130" dirty="0">
                <a:solidFill>
                  <a:prstClr val="black"/>
                </a:solidFill>
                <a:latin typeface="Arial"/>
                <a:cs typeface="Arial"/>
              </a:rPr>
              <a:t>use</a:t>
            </a:r>
            <a:r>
              <a:rPr sz="2000"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90" dirty="0">
                <a:solidFill>
                  <a:prstClr val="black"/>
                </a:solidFill>
                <a:latin typeface="Arial"/>
                <a:cs typeface="Arial"/>
              </a:rPr>
              <a:t>average</a:t>
            </a:r>
            <a:r>
              <a:rPr sz="2000" spc="-1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31" dirty="0">
                <a:solidFill>
                  <a:prstClr val="black"/>
                </a:solidFill>
                <a:latin typeface="Arial"/>
                <a:cs typeface="Arial"/>
              </a:rPr>
              <a:t>connectivity</a:t>
            </a:r>
            <a:r>
              <a:rPr sz="2000"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9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r>
              <a:rPr sz="2000" spc="-15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prstClr val="black"/>
                </a:solidFill>
                <a:latin typeface="Arial"/>
                <a:cs typeface="Arial"/>
              </a:rPr>
              <a:t>scalability</a:t>
            </a:r>
            <a:r>
              <a:rPr sz="2000"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99" dirty="0">
                <a:solidFill>
                  <a:prstClr val="black"/>
                </a:solidFill>
                <a:latin typeface="Arial"/>
                <a:cs typeface="Arial"/>
              </a:rPr>
              <a:t>since</a:t>
            </a:r>
            <a:r>
              <a:rPr sz="2000"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22" dirty="0">
                <a:solidFill>
                  <a:prstClr val="black"/>
                </a:solidFill>
                <a:latin typeface="Arial"/>
                <a:cs typeface="Arial"/>
              </a:rPr>
              <a:t>total  </a:t>
            </a:r>
            <a:r>
              <a:rPr sz="2000" spc="-13" dirty="0">
                <a:solidFill>
                  <a:prstClr val="black"/>
                </a:solidFill>
                <a:latin typeface="Arial"/>
                <a:cs typeface="Arial"/>
              </a:rPr>
              <a:t>proximity </a:t>
            </a:r>
            <a:r>
              <a:rPr sz="2000" spc="-63" dirty="0">
                <a:solidFill>
                  <a:prstClr val="black"/>
                </a:solidFill>
                <a:latin typeface="Arial"/>
                <a:cs typeface="Arial"/>
              </a:rPr>
              <a:t>favors large</a:t>
            </a:r>
            <a:r>
              <a:rPr sz="2000" spc="-38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72"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95228" y="2505937"/>
            <a:ext cx="2915805" cy="244014"/>
          </a:xfrm>
          <a:prstGeom prst="rect">
            <a:avLst/>
          </a:prstGeom>
        </p:spPr>
        <p:txBody>
          <a:bodyPr vert="horz" wrap="square" lIns="0" tIns="13054" rIns="0" bIns="0" rtlCol="0">
            <a:spAutoFit/>
          </a:bodyPr>
          <a:lstStyle/>
          <a:p>
            <a:pPr marL="11352" defTabSz="817130">
              <a:spcBef>
                <a:spcPts val="102"/>
              </a:spcBef>
            </a:pPr>
            <a:r>
              <a:rPr sz="1500" b="1" spc="85" dirty="0">
                <a:solidFill>
                  <a:prstClr val="black"/>
                </a:solidFill>
                <a:latin typeface="Trebuchet MS"/>
                <a:cs typeface="Trebuchet MS"/>
              </a:rPr>
              <a:t>proximity(Cluster</a:t>
            </a:r>
            <a:r>
              <a:rPr sz="1300" b="1" spc="127" baseline="-25000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300" b="1" spc="-141" baseline="-250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00" b="1" spc="-81" dirty="0">
                <a:solidFill>
                  <a:prstClr val="black"/>
                </a:solidFill>
                <a:latin typeface="Trebuchet MS"/>
                <a:cs typeface="Trebuchet MS"/>
              </a:rPr>
              <a:t>,</a:t>
            </a:r>
            <a:r>
              <a:rPr sz="1500" b="1" spc="-28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00" b="1" spc="72" dirty="0">
                <a:solidFill>
                  <a:prstClr val="black"/>
                </a:solidFill>
                <a:latin typeface="Trebuchet MS"/>
                <a:cs typeface="Trebuchet MS"/>
              </a:rPr>
              <a:t>Cluster</a:t>
            </a:r>
            <a:r>
              <a:rPr sz="1300" b="1" spc="108" baseline="-25000" dirty="0">
                <a:solidFill>
                  <a:prstClr val="black"/>
                </a:solidFill>
                <a:latin typeface="Trebuchet MS"/>
                <a:cs typeface="Trebuchet MS"/>
              </a:rPr>
              <a:t>j</a:t>
            </a:r>
            <a:r>
              <a:rPr sz="1300" b="1" spc="-222" baseline="-250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00" b="1" spc="139" dirty="0">
                <a:solidFill>
                  <a:prstClr val="black"/>
                </a:solidFill>
                <a:latin typeface="Trebuchet MS"/>
                <a:cs typeface="Trebuchet MS"/>
              </a:rPr>
              <a:t>)</a:t>
            </a:r>
            <a:r>
              <a:rPr sz="1500" b="1" spc="-12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00" b="1" spc="9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endParaRPr sz="1500" b="1" dirty="0">
              <a:solidFill>
                <a:prstClr val="black"/>
              </a:solidFill>
              <a:latin typeface="Symbol"/>
              <a:cs typeface="Symbo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171857" y="4028551"/>
          <a:ext cx="2929076" cy="2066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064"/>
                <a:gridCol w="428336"/>
                <a:gridCol w="428336"/>
                <a:gridCol w="428335"/>
                <a:gridCol w="428335"/>
                <a:gridCol w="428335"/>
                <a:gridCol w="428335"/>
              </a:tblGrid>
              <a:tr h="295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6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60" dirty="0">
                          <a:latin typeface="Arial"/>
                          <a:cs typeface="Arial"/>
                        </a:rPr>
                        <a:t>.24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85" dirty="0">
                          <a:latin typeface="Arial"/>
                          <a:cs typeface="Arial"/>
                        </a:rPr>
                        <a:t>.22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40" dirty="0">
                          <a:latin typeface="Arial"/>
                          <a:cs typeface="Arial"/>
                        </a:rPr>
                        <a:t>.37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90" dirty="0">
                          <a:latin typeface="Arial"/>
                          <a:cs typeface="Arial"/>
                        </a:rPr>
                        <a:t>.34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10" dirty="0">
                          <a:latin typeface="Arial"/>
                          <a:cs typeface="Arial"/>
                        </a:rPr>
                        <a:t>.23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60" dirty="0">
                          <a:latin typeface="Arial"/>
                          <a:cs typeface="Arial"/>
                        </a:rPr>
                        <a:t>.24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10" dirty="0">
                          <a:latin typeface="Arial"/>
                          <a:cs typeface="Arial"/>
                        </a:rPr>
                        <a:t>.15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.20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90" dirty="0">
                          <a:latin typeface="Arial"/>
                          <a:cs typeface="Arial"/>
                        </a:rPr>
                        <a:t>.14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95" dirty="0">
                          <a:latin typeface="Arial"/>
                          <a:cs typeface="Arial"/>
                        </a:rPr>
                        <a:t>.25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85" dirty="0">
                          <a:latin typeface="Arial"/>
                          <a:cs typeface="Arial"/>
                        </a:rPr>
                        <a:t>.22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10" dirty="0">
                          <a:latin typeface="Arial"/>
                          <a:cs typeface="Arial"/>
                        </a:rPr>
                        <a:t>.15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10" dirty="0">
                          <a:latin typeface="Arial"/>
                          <a:cs typeface="Arial"/>
                        </a:rPr>
                        <a:t>.15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60" dirty="0">
                          <a:latin typeface="Arial"/>
                          <a:cs typeface="Arial"/>
                        </a:rPr>
                        <a:t>.28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30" dirty="0">
                          <a:latin typeface="Arial"/>
                          <a:cs typeface="Arial"/>
                        </a:rPr>
                        <a:t>.11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40" dirty="0">
                          <a:latin typeface="Arial"/>
                          <a:cs typeface="Arial"/>
                        </a:rPr>
                        <a:t>.37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.20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10" dirty="0">
                          <a:latin typeface="Arial"/>
                          <a:cs typeface="Arial"/>
                        </a:rPr>
                        <a:t>.15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55" dirty="0">
                          <a:latin typeface="Arial"/>
                          <a:cs typeface="Arial"/>
                        </a:rPr>
                        <a:t>.29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85" dirty="0">
                          <a:latin typeface="Arial"/>
                          <a:cs typeface="Arial"/>
                        </a:rPr>
                        <a:t>.22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90" dirty="0">
                          <a:latin typeface="Arial"/>
                          <a:cs typeface="Arial"/>
                        </a:rPr>
                        <a:t>.34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90" dirty="0">
                          <a:latin typeface="Arial"/>
                          <a:cs typeface="Arial"/>
                        </a:rPr>
                        <a:t>.14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60" dirty="0">
                          <a:latin typeface="Arial"/>
                          <a:cs typeface="Arial"/>
                        </a:rPr>
                        <a:t>.28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55" dirty="0">
                          <a:latin typeface="Arial"/>
                          <a:cs typeface="Arial"/>
                        </a:rPr>
                        <a:t>.29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85" dirty="0">
                          <a:latin typeface="Arial"/>
                          <a:cs typeface="Arial"/>
                        </a:rPr>
                        <a:t>.39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6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10" dirty="0">
                          <a:latin typeface="Arial"/>
                          <a:cs typeface="Arial"/>
                        </a:rPr>
                        <a:t>.23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95" dirty="0">
                          <a:latin typeface="Arial"/>
                          <a:cs typeface="Arial"/>
                        </a:rPr>
                        <a:t>.25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30" dirty="0">
                          <a:latin typeface="Arial"/>
                          <a:cs typeface="Arial"/>
                        </a:rPr>
                        <a:t>.11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85" dirty="0">
                          <a:latin typeface="Arial"/>
                          <a:cs typeface="Arial"/>
                        </a:rPr>
                        <a:t>.22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85" dirty="0">
                          <a:latin typeface="Arial"/>
                          <a:cs typeface="Arial"/>
                        </a:rPr>
                        <a:t>.39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</a:tr>
            </a:tbl>
          </a:graphicData>
        </a:graphic>
      </p:graphicFrame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996" y="2033127"/>
            <a:ext cx="2354062" cy="100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04075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463" y="545987"/>
            <a:ext cx="6651566" cy="1097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7130"/>
            <a:endParaRPr smtClean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9876" y="5541083"/>
            <a:ext cx="1368136" cy="565505"/>
          </a:xfrm>
          <a:prstGeom prst="rect">
            <a:avLst/>
          </a:prstGeom>
        </p:spPr>
        <p:txBody>
          <a:bodyPr vert="horz" wrap="square" lIns="0" tIns="11352" rIns="0" bIns="0" rtlCol="0">
            <a:spAutoFit/>
          </a:bodyPr>
          <a:lstStyle/>
          <a:p>
            <a:pPr marL="11352" defTabSz="817130">
              <a:spcBef>
                <a:spcPts val="90"/>
              </a:spcBef>
            </a:pPr>
            <a:r>
              <a:rPr spc="-54" dirty="0">
                <a:solidFill>
                  <a:prstClr val="black"/>
                </a:solidFill>
                <a:latin typeface="Arial"/>
                <a:cs typeface="Arial"/>
              </a:rPr>
              <a:t>Nested</a:t>
            </a:r>
            <a:r>
              <a:rPr spc="-24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72"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58409" y="5541083"/>
            <a:ext cx="1421735" cy="288506"/>
          </a:xfrm>
          <a:prstGeom prst="rect">
            <a:avLst/>
          </a:prstGeom>
        </p:spPr>
        <p:txBody>
          <a:bodyPr vert="horz" wrap="square" lIns="0" tIns="11352" rIns="0" bIns="0" rtlCol="0">
            <a:spAutoFit/>
          </a:bodyPr>
          <a:lstStyle/>
          <a:p>
            <a:pPr marL="11352" defTabSz="817130">
              <a:spcBef>
                <a:spcPts val="90"/>
              </a:spcBef>
            </a:pP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Dendrogram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61745" y="6119756"/>
            <a:ext cx="3098223" cy="0"/>
          </a:xfrm>
          <a:custGeom>
            <a:avLst/>
            <a:gdLst/>
            <a:ahLst/>
            <a:cxnLst/>
            <a:rect l="l" t="t" r="r" b="b"/>
            <a:pathLst>
              <a:path w="3408045">
                <a:moveTo>
                  <a:pt x="0" y="0"/>
                </a:moveTo>
                <a:lnTo>
                  <a:pt x="340766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7130"/>
            <a:endParaRPr smtClean="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8459589" y="6119792"/>
            <a:ext cx="1732" cy="1681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0"/>
                </a:moveTo>
                <a:lnTo>
                  <a:pt x="0" y="1518"/>
                </a:lnTo>
                <a:lnTo>
                  <a:pt x="1518" y="1518"/>
                </a:lnTo>
                <a:lnTo>
                  <a:pt x="151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7130"/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62745" y="4144384"/>
            <a:ext cx="0" cy="1975597"/>
          </a:xfrm>
          <a:custGeom>
            <a:avLst/>
            <a:gdLst/>
            <a:ahLst/>
            <a:cxnLst/>
            <a:rect l="l" t="t" r="r" b="b"/>
            <a:pathLst>
              <a:path h="2239009">
                <a:moveTo>
                  <a:pt x="0" y="0"/>
                </a:moveTo>
                <a:lnTo>
                  <a:pt x="0" y="2238755"/>
                </a:lnTo>
              </a:path>
            </a:pathLst>
          </a:custGeom>
          <a:ln w="38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7130"/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22517" y="6090171"/>
            <a:ext cx="0" cy="29696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0"/>
                </a:moveTo>
                <a:lnTo>
                  <a:pt x="0" y="3352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7130"/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80182" y="6114736"/>
            <a:ext cx="90055" cy="154036"/>
          </a:xfrm>
          <a:prstGeom prst="rect">
            <a:avLst/>
          </a:prstGeom>
        </p:spPr>
        <p:txBody>
          <a:bodyPr vert="horz" wrap="square" lIns="0" tIns="15320" rIns="0" bIns="0" rtlCol="0">
            <a:spAutoFit/>
          </a:bodyPr>
          <a:lstStyle/>
          <a:p>
            <a:pPr marL="11352" defTabSz="817130">
              <a:spcBef>
                <a:spcPts val="121"/>
              </a:spcBef>
            </a:pP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140677" y="6090171"/>
            <a:ext cx="0" cy="29696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0"/>
                </a:moveTo>
                <a:lnTo>
                  <a:pt x="0" y="3352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7130"/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4186" y="6114736"/>
            <a:ext cx="90055" cy="154036"/>
          </a:xfrm>
          <a:prstGeom prst="rect">
            <a:avLst/>
          </a:prstGeom>
        </p:spPr>
        <p:txBody>
          <a:bodyPr vert="horz" wrap="square" lIns="0" tIns="15320" rIns="0" bIns="0" rtlCol="0">
            <a:spAutoFit/>
          </a:bodyPr>
          <a:lstStyle/>
          <a:p>
            <a:pPr marL="11352" defTabSz="817130">
              <a:spcBef>
                <a:spcPts val="121"/>
              </a:spcBef>
            </a:pP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6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54681" y="6090171"/>
            <a:ext cx="0" cy="29696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0"/>
                </a:moveTo>
                <a:lnTo>
                  <a:pt x="0" y="3352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7130"/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13731" y="6114736"/>
            <a:ext cx="90055" cy="154036"/>
          </a:xfrm>
          <a:prstGeom prst="rect">
            <a:avLst/>
          </a:prstGeom>
        </p:spPr>
        <p:txBody>
          <a:bodyPr vert="horz" wrap="square" lIns="0" tIns="15320" rIns="0" bIns="0" rtlCol="0">
            <a:spAutoFit/>
          </a:bodyPr>
          <a:lstStyle/>
          <a:p>
            <a:pPr marL="11352" defTabSz="817130">
              <a:spcBef>
                <a:spcPts val="121"/>
              </a:spcBef>
            </a:pP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173534" y="6090171"/>
            <a:ext cx="0" cy="29696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0"/>
                </a:moveTo>
                <a:lnTo>
                  <a:pt x="0" y="33527"/>
                </a:lnTo>
              </a:path>
            </a:pathLst>
          </a:custGeom>
          <a:ln w="38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7130"/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26349" y="6114736"/>
            <a:ext cx="90055" cy="154036"/>
          </a:xfrm>
          <a:prstGeom prst="rect">
            <a:avLst/>
          </a:prstGeom>
        </p:spPr>
        <p:txBody>
          <a:bodyPr vert="horz" wrap="square" lIns="0" tIns="15320" rIns="0" bIns="0" rtlCol="0">
            <a:spAutoFit/>
          </a:bodyPr>
          <a:lstStyle/>
          <a:p>
            <a:pPr marL="11352" defTabSz="817130">
              <a:spcBef>
                <a:spcPts val="121"/>
              </a:spcBef>
            </a:pP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686845" y="6090171"/>
            <a:ext cx="0" cy="29696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0"/>
                </a:moveTo>
                <a:lnTo>
                  <a:pt x="0" y="3352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7130"/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45894" y="6114736"/>
            <a:ext cx="90055" cy="154036"/>
          </a:xfrm>
          <a:prstGeom prst="rect">
            <a:avLst/>
          </a:prstGeom>
        </p:spPr>
        <p:txBody>
          <a:bodyPr vert="horz" wrap="square" lIns="0" tIns="15320" rIns="0" bIns="0" rtlCol="0">
            <a:spAutoFit/>
          </a:bodyPr>
          <a:lstStyle/>
          <a:p>
            <a:pPr marL="11352" defTabSz="817130">
              <a:spcBef>
                <a:spcPts val="121"/>
              </a:spcBef>
            </a:pP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200848" y="6090171"/>
            <a:ext cx="0" cy="29696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0"/>
                </a:moveTo>
                <a:lnTo>
                  <a:pt x="0" y="3352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7130"/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159898" y="6114736"/>
            <a:ext cx="90055" cy="154036"/>
          </a:xfrm>
          <a:prstGeom prst="rect">
            <a:avLst/>
          </a:prstGeom>
        </p:spPr>
        <p:txBody>
          <a:bodyPr vert="horz" wrap="square" lIns="0" tIns="15320" rIns="0" bIns="0" rtlCol="0">
            <a:spAutoFit/>
          </a:bodyPr>
          <a:lstStyle/>
          <a:p>
            <a:pPr marL="11352" defTabSz="817130">
              <a:spcBef>
                <a:spcPts val="121"/>
              </a:spcBef>
            </a:pP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61711" y="6119756"/>
            <a:ext cx="36368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3962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7130"/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97731" y="6119792"/>
            <a:ext cx="1732" cy="1681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0"/>
                </a:moveTo>
                <a:lnTo>
                  <a:pt x="0" y="1518"/>
                </a:lnTo>
                <a:lnTo>
                  <a:pt x="1518" y="1518"/>
                </a:lnTo>
                <a:lnTo>
                  <a:pt x="151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7130"/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61528" y="6028675"/>
            <a:ext cx="90055" cy="154036"/>
          </a:xfrm>
          <a:prstGeom prst="rect">
            <a:avLst/>
          </a:prstGeom>
        </p:spPr>
        <p:txBody>
          <a:bodyPr vert="horz" wrap="square" lIns="0" tIns="15320" rIns="0" bIns="0" rtlCol="0">
            <a:spAutoFit/>
          </a:bodyPr>
          <a:lstStyle/>
          <a:p>
            <a:pPr marL="11352" defTabSz="817130">
              <a:spcBef>
                <a:spcPts val="121"/>
              </a:spcBef>
            </a:pP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61711" y="5760720"/>
            <a:ext cx="36368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3962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7130"/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97731" y="5762101"/>
            <a:ext cx="1732" cy="1681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0"/>
                </a:moveTo>
                <a:lnTo>
                  <a:pt x="0" y="1518"/>
                </a:lnTo>
                <a:lnTo>
                  <a:pt x="1518" y="1518"/>
                </a:lnTo>
                <a:lnTo>
                  <a:pt x="151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7130"/>
            <a:endParaRPr smtClean="0">
              <a:solidFill>
                <a:prstClr val="black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96659" y="5675018"/>
            <a:ext cx="255155" cy="154036"/>
          </a:xfrm>
          <a:prstGeom prst="rect">
            <a:avLst/>
          </a:prstGeom>
        </p:spPr>
        <p:txBody>
          <a:bodyPr vert="horz" wrap="square" lIns="0" tIns="15320" rIns="0" bIns="0" rtlCol="0">
            <a:spAutoFit/>
          </a:bodyPr>
          <a:lstStyle/>
          <a:p>
            <a:pPr marL="11352" defTabSz="817130">
              <a:spcBef>
                <a:spcPts val="121"/>
              </a:spcBef>
            </a:pPr>
            <a:r>
              <a:rPr sz="900" spc="4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900" spc="-13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900" spc="36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61711" y="5407061"/>
            <a:ext cx="36368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3962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7130"/>
            <a:endParaRPr smtClean="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97731" y="5408443"/>
            <a:ext cx="1732" cy="1681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0"/>
                </a:moveTo>
                <a:lnTo>
                  <a:pt x="0" y="1518"/>
                </a:lnTo>
                <a:lnTo>
                  <a:pt x="1518" y="1518"/>
                </a:lnTo>
                <a:lnTo>
                  <a:pt x="151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7130"/>
            <a:endParaRPr smtClean="0"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361711" y="5049370"/>
            <a:ext cx="36368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3962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7130"/>
            <a:endParaRPr smtClean="0"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97731" y="5049407"/>
            <a:ext cx="1732" cy="1681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0"/>
                </a:moveTo>
                <a:lnTo>
                  <a:pt x="0" y="1518"/>
                </a:lnTo>
                <a:lnTo>
                  <a:pt x="1518" y="1518"/>
                </a:lnTo>
                <a:lnTo>
                  <a:pt x="151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7130"/>
            <a:endParaRPr smtClean="0">
              <a:solidFill>
                <a:prstClr val="black"/>
              </a:solidFill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096659" y="4963704"/>
            <a:ext cx="255155" cy="520803"/>
          </a:xfrm>
          <a:prstGeom prst="rect">
            <a:avLst/>
          </a:prstGeom>
        </p:spPr>
        <p:txBody>
          <a:bodyPr vert="horz" wrap="square" lIns="0" tIns="15320" rIns="0" bIns="0" rtlCol="0">
            <a:spAutoFit/>
          </a:bodyPr>
          <a:lstStyle/>
          <a:p>
            <a:pPr algn="ctr" defTabSz="817130">
              <a:spcBef>
                <a:spcPts val="121"/>
              </a:spcBef>
            </a:pPr>
            <a:r>
              <a:rPr sz="900" spc="4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900" spc="-13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900" spc="3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  <a:p>
            <a:pPr defTabSz="817130"/>
            <a:endParaRPr sz="9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3550" algn="ctr" defTabSz="817130">
              <a:spcBef>
                <a:spcPts val="713"/>
              </a:spcBef>
            </a:pPr>
            <a:r>
              <a:rPr sz="900" spc="36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900" spc="-13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61711" y="4695712"/>
            <a:ext cx="36368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3962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7130"/>
            <a:endParaRPr smtClean="0"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397731" y="4697094"/>
            <a:ext cx="1732" cy="1681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0"/>
                </a:moveTo>
                <a:lnTo>
                  <a:pt x="0" y="1518"/>
                </a:lnTo>
                <a:lnTo>
                  <a:pt x="1518" y="1518"/>
                </a:lnTo>
                <a:lnTo>
                  <a:pt x="151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7130"/>
            <a:endParaRPr smtClean="0">
              <a:solidFill>
                <a:prstClr val="black"/>
              </a:solidFill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61775" y="4610010"/>
            <a:ext cx="189923" cy="154036"/>
          </a:xfrm>
          <a:prstGeom prst="rect">
            <a:avLst/>
          </a:prstGeom>
        </p:spPr>
        <p:txBody>
          <a:bodyPr vert="horz" wrap="square" lIns="0" tIns="15320" rIns="0" bIns="0" rtlCol="0">
            <a:spAutoFit/>
          </a:bodyPr>
          <a:lstStyle/>
          <a:p>
            <a:pPr marL="11352" defTabSz="817130">
              <a:spcBef>
                <a:spcPts val="121"/>
              </a:spcBef>
            </a:pPr>
            <a:r>
              <a:rPr sz="900" spc="36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900" spc="-13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361711" y="4342054"/>
            <a:ext cx="36368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3962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7130"/>
            <a:endParaRPr smtClean="0"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397731" y="4343436"/>
            <a:ext cx="1732" cy="1681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0"/>
                </a:moveTo>
                <a:lnTo>
                  <a:pt x="0" y="1518"/>
                </a:lnTo>
                <a:lnTo>
                  <a:pt x="1518" y="1518"/>
                </a:lnTo>
                <a:lnTo>
                  <a:pt x="151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7130"/>
            <a:endParaRPr smtClean="0">
              <a:solidFill>
                <a:prstClr val="black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96659" y="4250975"/>
            <a:ext cx="255155" cy="154036"/>
          </a:xfrm>
          <a:prstGeom prst="rect">
            <a:avLst/>
          </a:prstGeom>
        </p:spPr>
        <p:txBody>
          <a:bodyPr vert="horz" wrap="square" lIns="0" tIns="15320" rIns="0" bIns="0" rtlCol="0">
            <a:spAutoFit/>
          </a:bodyPr>
          <a:lstStyle/>
          <a:p>
            <a:pPr marL="11352" defTabSz="817130">
              <a:spcBef>
                <a:spcPts val="121"/>
              </a:spcBef>
            </a:pPr>
            <a:r>
              <a:rPr sz="900" spc="4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900" spc="-13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900" spc="36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622175" y="5563048"/>
            <a:ext cx="518391" cy="556932"/>
          </a:xfrm>
          <a:custGeom>
            <a:avLst/>
            <a:gdLst/>
            <a:ahLst/>
            <a:cxnLst/>
            <a:rect l="l" t="t" r="r" b="b"/>
            <a:pathLst>
              <a:path w="570229" h="631190">
                <a:moveTo>
                  <a:pt x="0" y="630935"/>
                </a:moveTo>
                <a:lnTo>
                  <a:pt x="0" y="0"/>
                </a:lnTo>
                <a:lnTo>
                  <a:pt x="569975" y="0"/>
                </a:lnTo>
                <a:lnTo>
                  <a:pt x="569975" y="630935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17130"/>
            <a:endParaRPr smtClean="0"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686502" y="5417819"/>
            <a:ext cx="514350" cy="702049"/>
          </a:xfrm>
          <a:custGeom>
            <a:avLst/>
            <a:gdLst/>
            <a:ahLst/>
            <a:cxnLst/>
            <a:rect l="l" t="t" r="r" b="b"/>
            <a:pathLst>
              <a:path w="565784" h="795654">
                <a:moveTo>
                  <a:pt x="0" y="795527"/>
                </a:moveTo>
                <a:lnTo>
                  <a:pt x="0" y="0"/>
                </a:lnTo>
                <a:lnTo>
                  <a:pt x="565403" y="0"/>
                </a:lnTo>
                <a:lnTo>
                  <a:pt x="565403" y="795527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17130"/>
            <a:endParaRPr smtClean="0"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881258" y="5064162"/>
            <a:ext cx="773545" cy="1055594"/>
          </a:xfrm>
          <a:custGeom>
            <a:avLst/>
            <a:gdLst/>
            <a:ahLst/>
            <a:cxnLst/>
            <a:rect l="l" t="t" r="r" b="b"/>
            <a:pathLst>
              <a:path w="850900" h="1196340">
                <a:moveTo>
                  <a:pt x="0" y="565403"/>
                </a:moveTo>
                <a:lnTo>
                  <a:pt x="0" y="0"/>
                </a:lnTo>
                <a:lnTo>
                  <a:pt x="850391" y="0"/>
                </a:lnTo>
                <a:lnTo>
                  <a:pt x="850391" y="1196339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17130"/>
            <a:endParaRPr smtClean="0">
              <a:solidFill>
                <a:prstClr val="black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65029" y="4483285"/>
            <a:ext cx="907472" cy="1636619"/>
          </a:xfrm>
          <a:custGeom>
            <a:avLst/>
            <a:gdLst/>
            <a:ahLst/>
            <a:cxnLst/>
            <a:rect l="l" t="t" r="r" b="b"/>
            <a:pathLst>
              <a:path w="998220" h="1854834">
                <a:moveTo>
                  <a:pt x="998219" y="1854707"/>
                </a:moveTo>
                <a:lnTo>
                  <a:pt x="998219" y="0"/>
                </a:lnTo>
                <a:lnTo>
                  <a:pt x="0" y="0"/>
                </a:lnTo>
                <a:lnTo>
                  <a:pt x="0" y="658367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17130"/>
            <a:endParaRPr smtClean="0">
              <a:solidFill>
                <a:prstClr val="black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713912" y="4235823"/>
            <a:ext cx="1231900" cy="1182221"/>
          </a:xfrm>
          <a:custGeom>
            <a:avLst/>
            <a:gdLst/>
            <a:ahLst/>
            <a:cxnLst/>
            <a:rect l="l" t="t" r="r" b="b"/>
            <a:pathLst>
              <a:path w="1355090" h="1339850">
                <a:moveTo>
                  <a:pt x="0" y="280415"/>
                </a:moveTo>
                <a:lnTo>
                  <a:pt x="0" y="0"/>
                </a:lnTo>
                <a:lnTo>
                  <a:pt x="1354835" y="0"/>
                </a:lnTo>
                <a:lnTo>
                  <a:pt x="1354835" y="1339595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17130"/>
            <a:endParaRPr smtClean="0">
              <a:solidFill>
                <a:prstClr val="black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81394" y="2047987"/>
            <a:ext cx="3329253" cy="3056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7130"/>
            <a:endParaRPr smtClean="0">
              <a:solidFill>
                <a:prstClr val="black"/>
              </a:solidFill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158409" y="2347443"/>
            <a:ext cx="139123" cy="291913"/>
          </a:xfrm>
          <a:prstGeom prst="rect">
            <a:avLst/>
          </a:prstGeom>
        </p:spPr>
        <p:txBody>
          <a:bodyPr vert="horz" wrap="square" lIns="0" tIns="11352" rIns="0" bIns="0" rtlCol="0">
            <a:spAutoFit/>
          </a:bodyPr>
          <a:lstStyle/>
          <a:p>
            <a:pPr marL="11352" defTabSz="817130">
              <a:spcBef>
                <a:spcPts val="90"/>
              </a:spcBef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083297" y="3159645"/>
            <a:ext cx="139123" cy="291913"/>
          </a:xfrm>
          <a:prstGeom prst="rect">
            <a:avLst/>
          </a:prstGeom>
        </p:spPr>
        <p:txBody>
          <a:bodyPr vert="horz" wrap="square" lIns="0" tIns="11352" rIns="0" bIns="0" rtlCol="0">
            <a:spAutoFit/>
          </a:bodyPr>
          <a:lstStyle/>
          <a:p>
            <a:pPr marL="11352" defTabSz="817130">
              <a:spcBef>
                <a:spcPts val="90"/>
              </a:spcBef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904871" y="3564402"/>
            <a:ext cx="139123" cy="291913"/>
          </a:xfrm>
          <a:prstGeom prst="rect">
            <a:avLst/>
          </a:prstGeom>
        </p:spPr>
        <p:txBody>
          <a:bodyPr vert="horz" wrap="square" lIns="0" tIns="11352" rIns="0" bIns="0" rtlCol="0">
            <a:spAutoFit/>
          </a:bodyPr>
          <a:lstStyle/>
          <a:p>
            <a:pPr marL="11352" defTabSz="817130">
              <a:spcBef>
                <a:spcPts val="90"/>
              </a:spcBef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3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395024" y="4287854"/>
            <a:ext cx="139123" cy="291913"/>
          </a:xfrm>
          <a:prstGeom prst="rect">
            <a:avLst/>
          </a:prstGeom>
        </p:spPr>
        <p:txBody>
          <a:bodyPr vert="horz" wrap="square" lIns="0" tIns="11352" rIns="0" bIns="0" rtlCol="0">
            <a:spAutoFit/>
          </a:bodyPr>
          <a:lstStyle/>
          <a:p>
            <a:pPr marL="11352" defTabSz="817130">
              <a:spcBef>
                <a:spcPts val="90"/>
              </a:spcBef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315755" y="3000970"/>
            <a:ext cx="139123" cy="291913"/>
          </a:xfrm>
          <a:prstGeom prst="rect">
            <a:avLst/>
          </a:prstGeom>
        </p:spPr>
        <p:txBody>
          <a:bodyPr vert="horz" wrap="square" lIns="0" tIns="11352" rIns="0" bIns="0" rtlCol="0">
            <a:spAutoFit/>
          </a:bodyPr>
          <a:lstStyle/>
          <a:p>
            <a:pPr marL="11352" defTabSz="817130">
              <a:spcBef>
                <a:spcPts val="90"/>
              </a:spcBef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5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561576" y="3637016"/>
            <a:ext cx="139123" cy="291913"/>
          </a:xfrm>
          <a:prstGeom prst="rect">
            <a:avLst/>
          </a:prstGeom>
        </p:spPr>
        <p:txBody>
          <a:bodyPr vert="horz" wrap="square" lIns="0" tIns="11352" rIns="0" bIns="0" rtlCol="0">
            <a:spAutoFit/>
          </a:bodyPr>
          <a:lstStyle/>
          <a:p>
            <a:pPr marL="11352" defTabSz="817130">
              <a:spcBef>
                <a:spcPts val="90"/>
              </a:spcBef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6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082173" y="3946298"/>
            <a:ext cx="127000" cy="291913"/>
          </a:xfrm>
          <a:prstGeom prst="rect">
            <a:avLst/>
          </a:prstGeom>
        </p:spPr>
        <p:txBody>
          <a:bodyPr vert="horz" wrap="square" lIns="0" tIns="11352" rIns="0" bIns="0" rtlCol="0">
            <a:spAutoFit/>
          </a:bodyPr>
          <a:lstStyle/>
          <a:p>
            <a:pPr marL="11352" defTabSz="817130">
              <a:spcBef>
                <a:spcPts val="90"/>
              </a:spcBef>
            </a:pPr>
            <a:r>
              <a:rPr spc="-193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767379" y="2694377"/>
            <a:ext cx="141432" cy="291913"/>
          </a:xfrm>
          <a:prstGeom prst="rect">
            <a:avLst/>
          </a:prstGeom>
        </p:spPr>
        <p:txBody>
          <a:bodyPr vert="horz" wrap="square" lIns="0" tIns="11352" rIns="0" bIns="0" rtlCol="0">
            <a:spAutoFit/>
          </a:bodyPr>
          <a:lstStyle/>
          <a:p>
            <a:pPr marL="11352" defTabSz="817130">
              <a:spcBef>
                <a:spcPts val="90"/>
              </a:spcBef>
            </a:pPr>
            <a:r>
              <a:rPr spc="-81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18738" y="2199526"/>
            <a:ext cx="134505" cy="291913"/>
          </a:xfrm>
          <a:prstGeom prst="rect">
            <a:avLst/>
          </a:prstGeom>
        </p:spPr>
        <p:txBody>
          <a:bodyPr vert="horz" wrap="square" lIns="0" tIns="11352" rIns="0" bIns="0" rtlCol="0">
            <a:spAutoFit/>
          </a:bodyPr>
          <a:lstStyle/>
          <a:p>
            <a:pPr marL="11352" defTabSz="817130">
              <a:spcBef>
                <a:spcPts val="90"/>
              </a:spcBef>
            </a:pPr>
            <a:r>
              <a:rPr spc="-139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807889" y="4529900"/>
            <a:ext cx="128155" cy="291913"/>
          </a:xfrm>
          <a:prstGeom prst="rect">
            <a:avLst/>
          </a:prstGeom>
        </p:spPr>
        <p:txBody>
          <a:bodyPr vert="horz" wrap="square" lIns="0" tIns="11352" rIns="0" bIns="0" rtlCol="0">
            <a:spAutoFit/>
          </a:bodyPr>
          <a:lstStyle/>
          <a:p>
            <a:pPr marL="11352" defTabSz="817130">
              <a:spcBef>
                <a:spcPts val="90"/>
              </a:spcBef>
            </a:pPr>
            <a:r>
              <a:rPr spc="-183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717798" y="2288276"/>
            <a:ext cx="143164" cy="291913"/>
          </a:xfrm>
          <a:prstGeom prst="rect">
            <a:avLst/>
          </a:prstGeom>
        </p:spPr>
        <p:txBody>
          <a:bodyPr vert="horz" wrap="square" lIns="0" tIns="11352" rIns="0" bIns="0" rtlCol="0">
            <a:spAutoFit/>
          </a:bodyPr>
          <a:lstStyle/>
          <a:p>
            <a:pPr marL="11352" defTabSz="817130">
              <a:spcBef>
                <a:spcPts val="90"/>
              </a:spcBef>
            </a:pPr>
            <a:r>
              <a:rPr spc="-72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5375368" y="1765410"/>
          <a:ext cx="2927923" cy="2066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064"/>
                <a:gridCol w="428336"/>
                <a:gridCol w="428336"/>
                <a:gridCol w="428335"/>
                <a:gridCol w="427182"/>
                <a:gridCol w="428335"/>
                <a:gridCol w="428335"/>
              </a:tblGrid>
              <a:tr h="295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6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spc="-60" dirty="0">
                          <a:latin typeface="Arial"/>
                          <a:cs typeface="Arial"/>
                        </a:rPr>
                        <a:t>.24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spc="-85" dirty="0">
                          <a:latin typeface="Arial"/>
                          <a:cs typeface="Arial"/>
                        </a:rPr>
                        <a:t>.22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spc="-140" dirty="0">
                          <a:latin typeface="Arial"/>
                          <a:cs typeface="Arial"/>
                        </a:rPr>
                        <a:t>.37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spc="-90" dirty="0">
                          <a:latin typeface="Arial"/>
                          <a:cs typeface="Arial"/>
                        </a:rPr>
                        <a:t>.34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spc="-110" dirty="0">
                          <a:latin typeface="Arial"/>
                          <a:cs typeface="Arial"/>
                        </a:rPr>
                        <a:t>.23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spc="-60" dirty="0">
                          <a:latin typeface="Arial"/>
                          <a:cs typeface="Arial"/>
                        </a:rPr>
                        <a:t>.24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spc="-110" dirty="0">
                          <a:latin typeface="Arial"/>
                          <a:cs typeface="Arial"/>
                        </a:rPr>
                        <a:t>.15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.20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spc="-90" dirty="0">
                          <a:latin typeface="Arial"/>
                          <a:cs typeface="Arial"/>
                        </a:rPr>
                        <a:t>.14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spc="-95" dirty="0">
                          <a:latin typeface="Arial"/>
                          <a:cs typeface="Arial"/>
                        </a:rPr>
                        <a:t>.25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spc="-85" dirty="0">
                          <a:latin typeface="Arial"/>
                          <a:cs typeface="Arial"/>
                        </a:rPr>
                        <a:t>.22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spc="-110" dirty="0">
                          <a:latin typeface="Arial"/>
                          <a:cs typeface="Arial"/>
                        </a:rPr>
                        <a:t>.15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spc="-110" dirty="0">
                          <a:latin typeface="Arial"/>
                          <a:cs typeface="Arial"/>
                        </a:rPr>
                        <a:t>.15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spc="-60" dirty="0">
                          <a:latin typeface="Arial"/>
                          <a:cs typeface="Arial"/>
                        </a:rPr>
                        <a:t>.28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spc="-130" dirty="0">
                          <a:latin typeface="Arial"/>
                          <a:cs typeface="Arial"/>
                        </a:rPr>
                        <a:t>.11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spc="-140" dirty="0">
                          <a:latin typeface="Arial"/>
                          <a:cs typeface="Arial"/>
                        </a:rPr>
                        <a:t>.37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.20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spc="-110" dirty="0">
                          <a:latin typeface="Arial"/>
                          <a:cs typeface="Arial"/>
                        </a:rPr>
                        <a:t>.15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spc="-55" dirty="0">
                          <a:latin typeface="Arial"/>
                          <a:cs typeface="Arial"/>
                        </a:rPr>
                        <a:t>.29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spc="-85" dirty="0">
                          <a:latin typeface="Arial"/>
                          <a:cs typeface="Arial"/>
                        </a:rPr>
                        <a:t>.22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spc="-90" dirty="0">
                          <a:latin typeface="Arial"/>
                          <a:cs typeface="Arial"/>
                        </a:rPr>
                        <a:t>.34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spc="-90" dirty="0">
                          <a:latin typeface="Arial"/>
                          <a:cs typeface="Arial"/>
                        </a:rPr>
                        <a:t>.14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spc="-60" dirty="0">
                          <a:latin typeface="Arial"/>
                          <a:cs typeface="Arial"/>
                        </a:rPr>
                        <a:t>.28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spc="-55" dirty="0">
                          <a:latin typeface="Arial"/>
                          <a:cs typeface="Arial"/>
                        </a:rPr>
                        <a:t>.29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spc="-85" dirty="0">
                          <a:latin typeface="Arial"/>
                          <a:cs typeface="Arial"/>
                        </a:rPr>
                        <a:t>.39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6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spc="-110" dirty="0">
                          <a:latin typeface="Arial"/>
                          <a:cs typeface="Arial"/>
                        </a:rPr>
                        <a:t>.23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spc="-95" dirty="0">
                          <a:latin typeface="Arial"/>
                          <a:cs typeface="Arial"/>
                        </a:rPr>
                        <a:t>.25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spc="-130" dirty="0">
                          <a:latin typeface="Arial"/>
                          <a:cs typeface="Arial"/>
                        </a:rPr>
                        <a:t>.11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spc="-85" dirty="0">
                          <a:latin typeface="Arial"/>
                          <a:cs typeface="Arial"/>
                        </a:rPr>
                        <a:t>.22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spc="-85" dirty="0">
                          <a:latin typeface="Arial"/>
                          <a:cs typeface="Arial"/>
                        </a:rPr>
                        <a:t>.39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4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47702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463" y="545987"/>
            <a:ext cx="6651566" cy="1097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7130"/>
            <a:endParaRPr smtClean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1019" y="2017954"/>
            <a:ext cx="6896677" cy="3519586"/>
          </a:xfrm>
          <a:prstGeom prst="rect">
            <a:avLst/>
          </a:prstGeom>
        </p:spPr>
        <p:txBody>
          <a:bodyPr vert="horz" wrap="square" lIns="0" tIns="10786" rIns="0" bIns="0" rtlCol="0">
            <a:spAutoFit/>
          </a:bodyPr>
          <a:lstStyle/>
          <a:p>
            <a:pPr marL="488015" marR="4559" indent="-476660" defTabSz="817130">
              <a:spcBef>
                <a:spcPts val="85"/>
              </a:spcBef>
              <a:buClr>
                <a:srgbClr val="F0AD00"/>
              </a:buClr>
              <a:buSzPct val="79032"/>
              <a:buFontTx/>
              <a:buChar char="▪"/>
              <a:tabLst>
                <a:tab pos="487447" algn="l"/>
                <a:tab pos="488015" algn="l"/>
              </a:tabLst>
            </a:pPr>
            <a:r>
              <a:rPr sz="2800" spc="-102" dirty="0">
                <a:solidFill>
                  <a:prstClr val="black"/>
                </a:solidFill>
                <a:latin typeface="Arial"/>
                <a:cs typeface="Arial"/>
              </a:rPr>
              <a:t>Compromise</a:t>
            </a:r>
            <a:r>
              <a:rPr sz="2800" spc="-2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spc="-72" dirty="0">
                <a:solidFill>
                  <a:prstClr val="black"/>
                </a:solidFill>
                <a:latin typeface="Arial"/>
                <a:cs typeface="Arial"/>
              </a:rPr>
              <a:t>between</a:t>
            </a:r>
            <a:r>
              <a:rPr sz="2800" spc="-28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spc="-102" dirty="0">
                <a:solidFill>
                  <a:prstClr val="black"/>
                </a:solidFill>
                <a:latin typeface="Arial"/>
                <a:cs typeface="Arial"/>
              </a:rPr>
              <a:t>Single</a:t>
            </a:r>
            <a:r>
              <a:rPr sz="2800" spc="-19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spc="-112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r>
              <a:rPr sz="2800" spc="-32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spc="-81" dirty="0">
                <a:solidFill>
                  <a:prstClr val="black"/>
                </a:solidFill>
                <a:latin typeface="Arial"/>
                <a:cs typeface="Arial"/>
              </a:rPr>
              <a:t>Complete  </a:t>
            </a:r>
            <a:r>
              <a:rPr sz="2800" spc="-54" dirty="0">
                <a:solidFill>
                  <a:prstClr val="black"/>
                </a:solidFill>
                <a:latin typeface="Arial"/>
                <a:cs typeface="Arial"/>
              </a:rPr>
              <a:t>Link</a:t>
            </a:r>
            <a:endParaRPr sz="2800" dirty="0">
              <a:solidFill>
                <a:prstClr val="black"/>
              </a:solidFill>
              <a:latin typeface="Arial"/>
              <a:cs typeface="Arial"/>
            </a:endParaRPr>
          </a:p>
          <a:p>
            <a:pPr defTabSz="817130">
              <a:spcBef>
                <a:spcPts val="36"/>
              </a:spcBef>
              <a:buClr>
                <a:srgbClr val="F0AD00"/>
              </a:buClr>
              <a:buFont typeface="Arial"/>
              <a:buChar char="▪"/>
            </a:pPr>
            <a:endParaRPr sz="29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88015" indent="-476660" defTabSz="817130">
              <a:buClr>
                <a:srgbClr val="F0AD00"/>
              </a:buClr>
              <a:buSzPct val="79032"/>
              <a:buFontTx/>
              <a:buChar char="▪"/>
              <a:tabLst>
                <a:tab pos="487447" algn="l"/>
                <a:tab pos="488015" algn="l"/>
              </a:tabLst>
            </a:pPr>
            <a:r>
              <a:rPr sz="2800" spc="-72" dirty="0">
                <a:solidFill>
                  <a:prstClr val="black"/>
                </a:solidFill>
                <a:latin typeface="Arial"/>
                <a:cs typeface="Arial"/>
              </a:rPr>
              <a:t>Strengths</a:t>
            </a:r>
            <a:endParaRPr sz="28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828488" lvl="1" indent="-408564" defTabSz="817130">
              <a:spcBef>
                <a:spcPts val="606"/>
              </a:spcBef>
              <a:buClr>
                <a:srgbClr val="5FB5CC"/>
              </a:buClr>
              <a:buSzPct val="88888"/>
              <a:buFontTx/>
              <a:buChar char="▪"/>
              <a:tabLst>
                <a:tab pos="827921" algn="l"/>
                <a:tab pos="828488" algn="l"/>
              </a:tabLst>
            </a:pPr>
            <a:r>
              <a:rPr sz="2400" spc="-175" dirty="0">
                <a:solidFill>
                  <a:prstClr val="black"/>
                </a:solidFill>
                <a:latin typeface="Arial"/>
                <a:cs typeface="Arial"/>
              </a:rPr>
              <a:t>Less</a:t>
            </a:r>
            <a:r>
              <a:rPr sz="2400" spc="-2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prstClr val="black"/>
                </a:solidFill>
                <a:latin typeface="Arial"/>
                <a:cs typeface="Arial"/>
              </a:rPr>
              <a:t>susceptible</a:t>
            </a:r>
            <a:r>
              <a:rPr sz="2400" spc="-1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54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400" spc="-20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99" dirty="0">
                <a:solidFill>
                  <a:prstClr val="black"/>
                </a:solidFill>
                <a:latin typeface="Arial"/>
                <a:cs typeface="Arial"/>
              </a:rPr>
              <a:t>noise</a:t>
            </a:r>
            <a:r>
              <a:rPr sz="2400" spc="-20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99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r>
              <a:rPr sz="2400" spc="-18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prstClr val="black"/>
                </a:solidFill>
                <a:latin typeface="Arial"/>
                <a:cs typeface="Arial"/>
              </a:rPr>
              <a:t>outliers</a:t>
            </a:r>
            <a:endParaRPr sz="24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408564" lvl="1" defTabSz="817130">
              <a:spcBef>
                <a:spcPts val="9"/>
              </a:spcBef>
              <a:buClr>
                <a:srgbClr val="5FB5CC"/>
              </a:buClr>
              <a:buFont typeface="Arial"/>
              <a:buChar char="▪"/>
            </a:pPr>
            <a:endParaRPr sz="29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88015" indent="-476660" defTabSz="817130">
              <a:spcBef>
                <a:spcPts val="4"/>
              </a:spcBef>
              <a:buClr>
                <a:srgbClr val="F0AD00"/>
              </a:buClr>
              <a:buSzPct val="79032"/>
              <a:buFontTx/>
              <a:buChar char="▪"/>
              <a:tabLst>
                <a:tab pos="487447" algn="l"/>
                <a:tab pos="488015" algn="l"/>
              </a:tabLst>
            </a:pPr>
            <a:r>
              <a:rPr sz="2800" spc="-27" dirty="0">
                <a:solidFill>
                  <a:prstClr val="black"/>
                </a:solidFill>
                <a:latin typeface="Arial"/>
                <a:cs typeface="Arial"/>
              </a:rPr>
              <a:t>Limitations</a:t>
            </a:r>
            <a:endParaRPr sz="28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828488" lvl="1" indent="-408564" defTabSz="817130">
              <a:spcBef>
                <a:spcPts val="606"/>
              </a:spcBef>
              <a:buClr>
                <a:srgbClr val="5FB5CC"/>
              </a:buClr>
              <a:buSzPct val="88888"/>
              <a:buFontTx/>
              <a:buChar char="▪"/>
              <a:tabLst>
                <a:tab pos="827921" algn="l"/>
                <a:tab pos="828488" algn="l"/>
              </a:tabLst>
            </a:pPr>
            <a:r>
              <a:rPr sz="2400" spc="-130" dirty="0">
                <a:solidFill>
                  <a:prstClr val="black"/>
                </a:solidFill>
                <a:latin typeface="Arial"/>
                <a:cs typeface="Arial"/>
              </a:rPr>
              <a:t>Biased </a:t>
            </a:r>
            <a:r>
              <a:rPr sz="2400" spc="-54" dirty="0">
                <a:solidFill>
                  <a:prstClr val="black"/>
                </a:solidFill>
                <a:latin typeface="Arial"/>
                <a:cs typeface="Arial"/>
              </a:rPr>
              <a:t>towards </a:t>
            </a:r>
            <a:r>
              <a:rPr sz="2400" spc="-49" dirty="0">
                <a:solidFill>
                  <a:prstClr val="black"/>
                </a:solidFill>
                <a:latin typeface="Arial"/>
                <a:cs typeface="Arial"/>
              </a:rPr>
              <a:t>globular</a:t>
            </a:r>
            <a:r>
              <a:rPr sz="2400" spc="-38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2400" spc="-38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endParaRPr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08377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3816"/>
            <a:ext cx="7812360" cy="5478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15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1951"/>
            <a:ext cx="7956376" cy="5859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40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8248" y="915745"/>
            <a:ext cx="6795654" cy="445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7418"/>
            <a:endParaRPr smtClean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9082" y="1945342"/>
            <a:ext cx="7174923" cy="3873864"/>
          </a:xfrm>
          <a:prstGeom prst="rect">
            <a:avLst/>
          </a:prstGeom>
        </p:spPr>
        <p:txBody>
          <a:bodyPr vert="horz" wrap="square" lIns="0" tIns="93094" rIns="0" bIns="0" rtlCol="0">
            <a:spAutoFit/>
          </a:bodyPr>
          <a:lstStyle/>
          <a:p>
            <a:pPr marL="297446" marR="1022344" indent="-286093" defTabSz="817418">
              <a:lnSpc>
                <a:spcPct val="80000"/>
              </a:lnSpc>
              <a:spcBef>
                <a:spcPts val="736"/>
              </a:spcBef>
              <a:buClr>
                <a:srgbClr val="F0AD00"/>
              </a:buClr>
              <a:buSzPct val="80000"/>
              <a:buFontTx/>
              <a:buChar char="▪"/>
              <a:tabLst>
                <a:tab pos="296876" algn="l"/>
                <a:tab pos="297446" algn="l"/>
              </a:tabLst>
            </a:pPr>
            <a:r>
              <a:rPr sz="2700" spc="-27" dirty="0">
                <a:solidFill>
                  <a:prstClr val="black"/>
                </a:solidFill>
                <a:latin typeface="Arial"/>
                <a:cs typeface="Arial"/>
              </a:rPr>
              <a:t>Similarity</a:t>
            </a:r>
            <a:r>
              <a:rPr sz="2700" spc="-2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18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2700" spc="-2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31" dirty="0">
                <a:solidFill>
                  <a:prstClr val="black"/>
                </a:solidFill>
                <a:latin typeface="Arial"/>
                <a:cs typeface="Arial"/>
              </a:rPr>
              <a:t>two</a:t>
            </a:r>
            <a:r>
              <a:rPr sz="2700" spc="-22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94"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r>
              <a:rPr sz="2700" spc="-22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117" dirty="0">
                <a:solidFill>
                  <a:prstClr val="black"/>
                </a:solidFill>
                <a:latin typeface="Arial"/>
                <a:cs typeface="Arial"/>
              </a:rPr>
              <a:t>is</a:t>
            </a:r>
            <a:r>
              <a:rPr sz="2700" spc="-2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144" dirty="0">
                <a:solidFill>
                  <a:prstClr val="black"/>
                </a:solidFill>
                <a:latin typeface="Arial"/>
                <a:cs typeface="Arial"/>
              </a:rPr>
              <a:t>based</a:t>
            </a:r>
            <a:r>
              <a:rPr sz="2700" spc="-19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76" dirty="0">
                <a:solidFill>
                  <a:prstClr val="black"/>
                </a:solidFill>
                <a:latin typeface="Arial"/>
                <a:cs typeface="Arial"/>
              </a:rPr>
              <a:t>on</a:t>
            </a:r>
            <a:r>
              <a:rPr sz="2700" spc="-2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13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700" spc="-13" dirty="0">
                <a:solidFill>
                  <a:srgbClr val="9A302F"/>
                </a:solidFill>
                <a:latin typeface="Arial"/>
                <a:cs typeface="Arial"/>
              </a:rPr>
              <a:t> </a:t>
            </a:r>
            <a:r>
              <a:rPr sz="2700" spc="-126" dirty="0">
                <a:solidFill>
                  <a:srgbClr val="9A302F"/>
                </a:solidFill>
                <a:latin typeface="Arial"/>
                <a:cs typeface="Arial"/>
              </a:rPr>
              <a:t>increase</a:t>
            </a:r>
            <a:r>
              <a:rPr sz="2700" spc="-220" dirty="0">
                <a:solidFill>
                  <a:srgbClr val="9A302F"/>
                </a:solidFill>
                <a:latin typeface="Arial"/>
                <a:cs typeface="Arial"/>
              </a:rPr>
              <a:t> </a:t>
            </a:r>
            <a:r>
              <a:rPr sz="2700" spc="-27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2700" spc="-19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126" dirty="0">
                <a:solidFill>
                  <a:srgbClr val="00B0F0"/>
                </a:solidFill>
                <a:latin typeface="Arial"/>
                <a:cs typeface="Arial"/>
              </a:rPr>
              <a:t>squared</a:t>
            </a:r>
            <a:r>
              <a:rPr sz="2700" spc="-197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2700" spc="-45" dirty="0">
                <a:solidFill>
                  <a:srgbClr val="00B0F0"/>
                </a:solidFill>
                <a:latin typeface="Arial"/>
                <a:cs typeface="Arial"/>
              </a:rPr>
              <a:t>error</a:t>
            </a:r>
            <a:r>
              <a:rPr sz="2700" spc="-228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2700" spc="-233" dirty="0">
                <a:solidFill>
                  <a:srgbClr val="00B0F0"/>
                </a:solidFill>
                <a:latin typeface="Arial"/>
                <a:cs typeface="Arial"/>
              </a:rPr>
              <a:t>(SSE)</a:t>
            </a:r>
            <a:r>
              <a:rPr sz="2700" spc="-224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2700" spc="-85" dirty="0">
                <a:solidFill>
                  <a:prstClr val="black"/>
                </a:solidFill>
                <a:latin typeface="Arial"/>
                <a:cs typeface="Arial"/>
              </a:rPr>
              <a:t>when</a:t>
            </a:r>
            <a:r>
              <a:rPr sz="2700" spc="-20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31" dirty="0">
                <a:solidFill>
                  <a:prstClr val="black"/>
                </a:solidFill>
                <a:latin typeface="Arial"/>
                <a:cs typeface="Arial"/>
              </a:rPr>
              <a:t>two  </a:t>
            </a:r>
            <a:r>
              <a:rPr sz="2700" spc="-94" dirty="0">
                <a:solidFill>
                  <a:prstClr val="black"/>
                </a:solidFill>
                <a:latin typeface="Arial"/>
                <a:cs typeface="Arial"/>
              </a:rPr>
              <a:t>clusters </a:t>
            </a:r>
            <a:r>
              <a:rPr sz="2700" spc="-112" dirty="0">
                <a:solidFill>
                  <a:prstClr val="black"/>
                </a:solidFill>
                <a:latin typeface="Arial"/>
                <a:cs typeface="Arial"/>
              </a:rPr>
              <a:t>are</a:t>
            </a:r>
            <a:r>
              <a:rPr sz="2700" spc="-3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81" dirty="0">
                <a:solidFill>
                  <a:prstClr val="black"/>
                </a:solidFill>
                <a:latin typeface="Arial"/>
                <a:cs typeface="Arial"/>
              </a:rPr>
              <a:t>merged</a:t>
            </a:r>
            <a:endParaRPr sz="27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558570" marR="4559" lvl="1" indent="-245228" defTabSz="817418">
              <a:lnSpc>
                <a:spcPct val="80000"/>
              </a:lnSpc>
              <a:spcBef>
                <a:spcPts val="574"/>
              </a:spcBef>
              <a:buClr>
                <a:srgbClr val="5FB5CC"/>
              </a:buClr>
              <a:buSzPct val="88461"/>
              <a:buFontTx/>
              <a:buChar char="▪"/>
              <a:tabLst>
                <a:tab pos="558570" algn="l"/>
                <a:tab pos="559140" algn="l"/>
              </a:tabLst>
            </a:pPr>
            <a:r>
              <a:rPr sz="2300" spc="-54" dirty="0">
                <a:solidFill>
                  <a:prstClr val="black"/>
                </a:solidFill>
                <a:latin typeface="Arial"/>
                <a:cs typeface="Arial"/>
              </a:rPr>
              <a:t>Similar</a:t>
            </a:r>
            <a:r>
              <a:rPr sz="2300" spc="-1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49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300" spc="-18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54" dirty="0">
                <a:solidFill>
                  <a:prstClr val="black"/>
                </a:solidFill>
                <a:latin typeface="Arial"/>
                <a:cs typeface="Arial"/>
              </a:rPr>
              <a:t>group</a:t>
            </a:r>
            <a:r>
              <a:rPr sz="2300" spc="-1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108" dirty="0">
                <a:solidFill>
                  <a:prstClr val="black"/>
                </a:solidFill>
                <a:latin typeface="Arial"/>
                <a:cs typeface="Arial"/>
              </a:rPr>
              <a:t>average</a:t>
            </a:r>
            <a:r>
              <a:rPr lang="en-US" sz="2300" spc="-108" dirty="0">
                <a:solidFill>
                  <a:prstClr val="black"/>
                </a:solidFill>
                <a:latin typeface="Arial"/>
                <a:cs typeface="Arial"/>
              </a:rPr>
              <a:t> (average link)</a:t>
            </a:r>
            <a:r>
              <a:rPr sz="2300" spc="-1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54" dirty="0">
                <a:solidFill>
                  <a:prstClr val="black"/>
                </a:solidFill>
                <a:latin typeface="Arial"/>
                <a:cs typeface="Arial"/>
              </a:rPr>
              <a:t>if</a:t>
            </a:r>
            <a:r>
              <a:rPr sz="2300" spc="-1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76" dirty="0">
                <a:solidFill>
                  <a:prstClr val="black"/>
                </a:solidFill>
                <a:latin typeface="Arial"/>
                <a:cs typeface="Arial"/>
              </a:rPr>
              <a:t>distance</a:t>
            </a:r>
            <a:r>
              <a:rPr sz="2300" spc="-1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58" dirty="0">
                <a:solidFill>
                  <a:prstClr val="black"/>
                </a:solidFill>
                <a:latin typeface="Arial"/>
                <a:cs typeface="Arial"/>
              </a:rPr>
              <a:t>between</a:t>
            </a:r>
            <a:r>
              <a:rPr sz="2300" spc="-20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40" dirty="0">
                <a:solidFill>
                  <a:prstClr val="black"/>
                </a:solidFill>
                <a:latin typeface="Arial"/>
                <a:cs typeface="Arial"/>
              </a:rPr>
              <a:t>points</a:t>
            </a:r>
            <a:r>
              <a:rPr sz="2300" spc="-19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102" dirty="0">
                <a:solidFill>
                  <a:prstClr val="black"/>
                </a:solidFill>
                <a:latin typeface="Arial"/>
                <a:cs typeface="Arial"/>
              </a:rPr>
              <a:t>is  </a:t>
            </a:r>
            <a:r>
              <a:rPr sz="2300" spc="-76" dirty="0">
                <a:solidFill>
                  <a:prstClr val="black"/>
                </a:solidFill>
                <a:latin typeface="Arial"/>
                <a:cs typeface="Arial"/>
              </a:rPr>
              <a:t>distance</a:t>
            </a:r>
            <a:r>
              <a:rPr sz="2300" spc="-19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102" dirty="0">
                <a:solidFill>
                  <a:prstClr val="black"/>
                </a:solidFill>
                <a:latin typeface="Arial"/>
                <a:cs typeface="Arial"/>
              </a:rPr>
              <a:t>squared</a:t>
            </a:r>
            <a:endParaRPr sz="23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297446" indent="-286093" defTabSz="817418">
              <a:spcBef>
                <a:spcPts val="1382"/>
              </a:spcBef>
              <a:buClr>
                <a:srgbClr val="F0AD00"/>
              </a:buClr>
              <a:buSzPct val="80000"/>
              <a:buFontTx/>
              <a:buChar char="▪"/>
              <a:tabLst>
                <a:tab pos="296876" algn="l"/>
                <a:tab pos="297446" algn="l"/>
              </a:tabLst>
            </a:pPr>
            <a:r>
              <a:rPr sz="2700" spc="-197" dirty="0">
                <a:solidFill>
                  <a:prstClr val="black"/>
                </a:solidFill>
                <a:latin typeface="Arial"/>
                <a:cs typeface="Arial"/>
              </a:rPr>
              <a:t>Less </a:t>
            </a:r>
            <a:r>
              <a:rPr sz="2700" spc="-94" dirty="0">
                <a:solidFill>
                  <a:prstClr val="black"/>
                </a:solidFill>
                <a:latin typeface="Arial"/>
                <a:cs typeface="Arial"/>
              </a:rPr>
              <a:t>susceptible </a:t>
            </a:r>
            <a:r>
              <a:rPr sz="2700" spc="58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700" spc="-55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108" dirty="0">
                <a:solidFill>
                  <a:prstClr val="black"/>
                </a:solidFill>
                <a:latin typeface="Arial"/>
                <a:cs typeface="Arial"/>
              </a:rPr>
              <a:t>noise and </a:t>
            </a:r>
            <a:r>
              <a:rPr sz="2700" spc="-45" dirty="0">
                <a:solidFill>
                  <a:prstClr val="black"/>
                </a:solidFill>
                <a:latin typeface="Arial"/>
                <a:cs typeface="Arial"/>
              </a:rPr>
              <a:t>outliers</a:t>
            </a:r>
            <a:endParaRPr sz="27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297446" indent="-286093" defTabSz="817418">
              <a:spcBef>
                <a:spcPts val="1400"/>
              </a:spcBef>
              <a:buClr>
                <a:srgbClr val="F0AD00"/>
              </a:buClr>
              <a:buSzPct val="80000"/>
              <a:buFontTx/>
              <a:buChar char="▪"/>
              <a:tabLst>
                <a:tab pos="296876" algn="l"/>
                <a:tab pos="297446" algn="l"/>
              </a:tabLst>
            </a:pPr>
            <a:r>
              <a:rPr sz="2700" spc="-144" dirty="0">
                <a:solidFill>
                  <a:prstClr val="black"/>
                </a:solidFill>
                <a:latin typeface="Arial"/>
                <a:cs typeface="Arial"/>
              </a:rPr>
              <a:t>Biased </a:t>
            </a:r>
            <a:r>
              <a:rPr sz="2700" spc="-58" dirty="0">
                <a:solidFill>
                  <a:prstClr val="black"/>
                </a:solidFill>
                <a:latin typeface="Arial"/>
                <a:cs typeface="Arial"/>
              </a:rPr>
              <a:t>towards </a:t>
            </a:r>
            <a:r>
              <a:rPr sz="2700" spc="-54" dirty="0">
                <a:solidFill>
                  <a:prstClr val="black"/>
                </a:solidFill>
                <a:latin typeface="Arial"/>
                <a:cs typeface="Arial"/>
              </a:rPr>
              <a:t>globular</a:t>
            </a:r>
            <a:r>
              <a:rPr sz="2700" spc="-40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94"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endParaRPr sz="27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297446" indent="-286093" defTabSz="817418">
              <a:spcBef>
                <a:spcPts val="1400"/>
              </a:spcBef>
              <a:buClr>
                <a:srgbClr val="F0AD00"/>
              </a:buClr>
              <a:buSzPct val="80000"/>
              <a:buFontTx/>
              <a:buChar char="▪"/>
              <a:tabLst>
                <a:tab pos="296876" algn="l"/>
                <a:tab pos="297446" algn="l"/>
              </a:tabLst>
            </a:pPr>
            <a:r>
              <a:rPr sz="2700" spc="-85" dirty="0">
                <a:solidFill>
                  <a:prstClr val="black"/>
                </a:solidFill>
                <a:latin typeface="Arial"/>
                <a:cs typeface="Arial"/>
              </a:rPr>
              <a:t>Hierarchical </a:t>
            </a:r>
            <a:r>
              <a:rPr sz="2700" spc="-102" dirty="0">
                <a:solidFill>
                  <a:prstClr val="black"/>
                </a:solidFill>
                <a:latin typeface="Arial"/>
                <a:cs typeface="Arial"/>
              </a:rPr>
              <a:t>analogue </a:t>
            </a:r>
            <a:r>
              <a:rPr sz="2700" spc="18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2700" spc="-4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126" dirty="0">
                <a:solidFill>
                  <a:prstClr val="black"/>
                </a:solidFill>
                <a:latin typeface="Arial"/>
                <a:cs typeface="Arial"/>
              </a:rPr>
              <a:t>K-means</a:t>
            </a:r>
            <a:endParaRPr sz="27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558570" lvl="1" indent="-245228" defTabSz="817418">
              <a:spcBef>
                <a:spcPts val="18"/>
              </a:spcBef>
              <a:buClr>
                <a:srgbClr val="5FB5CC"/>
              </a:buClr>
              <a:buSzPct val="88461"/>
              <a:buFontTx/>
              <a:buChar char="▪"/>
              <a:tabLst>
                <a:tab pos="558570" algn="l"/>
                <a:tab pos="559140" algn="l"/>
              </a:tabLst>
            </a:pPr>
            <a:r>
              <a:rPr sz="2300" spc="-179" dirty="0">
                <a:solidFill>
                  <a:prstClr val="black"/>
                </a:solidFill>
                <a:latin typeface="Arial"/>
                <a:cs typeface="Arial"/>
              </a:rPr>
              <a:t>Can </a:t>
            </a:r>
            <a:r>
              <a:rPr sz="2300" spc="-94" dirty="0">
                <a:solidFill>
                  <a:prstClr val="black"/>
                </a:solidFill>
                <a:latin typeface="Arial"/>
                <a:cs typeface="Arial"/>
              </a:rPr>
              <a:t>be </a:t>
            </a:r>
            <a:r>
              <a:rPr sz="2300" spc="-126" dirty="0">
                <a:solidFill>
                  <a:prstClr val="black"/>
                </a:solidFill>
                <a:latin typeface="Arial"/>
                <a:cs typeface="Arial"/>
              </a:rPr>
              <a:t>used </a:t>
            </a:r>
            <a:r>
              <a:rPr sz="2300" spc="49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300" spc="-49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27" dirty="0">
                <a:solidFill>
                  <a:prstClr val="black"/>
                </a:solidFill>
                <a:latin typeface="Arial"/>
                <a:cs typeface="Arial"/>
              </a:rPr>
              <a:t>initialize </a:t>
            </a:r>
            <a:r>
              <a:rPr sz="2300" spc="-108" dirty="0">
                <a:solidFill>
                  <a:prstClr val="black"/>
                </a:solidFill>
                <a:latin typeface="Arial"/>
                <a:cs typeface="Arial"/>
              </a:rPr>
              <a:t>K-means</a:t>
            </a:r>
            <a:endParaRPr sz="23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61548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1925" y="1059627"/>
            <a:ext cx="6334298" cy="396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7418"/>
            <a:endParaRPr smtClean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29924" y="5195496"/>
            <a:ext cx="1161473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58" dirty="0">
                <a:solidFill>
                  <a:prstClr val="black"/>
                </a:solidFill>
                <a:latin typeface="Arial"/>
                <a:cs typeface="Arial"/>
              </a:rPr>
              <a:t>Group</a:t>
            </a:r>
            <a:r>
              <a:rPr sz="1400" spc="-2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67" dirty="0">
                <a:solidFill>
                  <a:prstClr val="black"/>
                </a:solidFill>
                <a:latin typeface="Arial"/>
                <a:cs typeface="Arial"/>
              </a:rPr>
              <a:t>Average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07560" y="4859316"/>
            <a:ext cx="1187450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72" dirty="0">
                <a:solidFill>
                  <a:prstClr val="black"/>
                </a:solidFill>
                <a:latin typeface="Arial"/>
                <a:cs typeface="Arial"/>
              </a:rPr>
              <a:t>Ward’s</a:t>
            </a:r>
            <a:r>
              <a:rPr sz="1400"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22" dirty="0">
                <a:solidFill>
                  <a:prstClr val="black"/>
                </a:solidFill>
                <a:latin typeface="Arial"/>
                <a:cs typeface="Arial"/>
              </a:rPr>
              <a:t>Method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72948" y="4239858"/>
            <a:ext cx="2195945" cy="20157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7418"/>
            <a:endParaRPr smtClean="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38073" y="4431703"/>
            <a:ext cx="115455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4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28720" y="4966896"/>
            <a:ext cx="115455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4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70432" y="5234489"/>
            <a:ext cx="115455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4" dirty="0">
                <a:solidFill>
                  <a:prstClr val="black"/>
                </a:solidFill>
                <a:latin typeface="Times New Roman"/>
                <a:cs typeface="Times New Roman"/>
              </a:rPr>
              <a:t>3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33767" y="5711863"/>
            <a:ext cx="115455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4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21644" y="4863351"/>
            <a:ext cx="115455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4" dirty="0">
                <a:solidFill>
                  <a:prstClr val="black"/>
                </a:solidFill>
                <a:latin typeface="Times New Roman"/>
                <a:cs typeface="Times New Roman"/>
              </a:rPr>
              <a:t>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04080" y="5281554"/>
            <a:ext cx="115455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4" dirty="0">
                <a:solidFill>
                  <a:prstClr val="black"/>
                </a:solidFill>
                <a:latin typeface="Times New Roman"/>
                <a:cs typeface="Times New Roman"/>
              </a:rPr>
              <a:t>6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86801" y="5485949"/>
            <a:ext cx="106217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157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19488" y="4660303"/>
            <a:ext cx="117763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67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57881" y="4334886"/>
            <a:ext cx="111990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112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06704" y="5870534"/>
            <a:ext cx="106795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153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47128" y="4392704"/>
            <a:ext cx="118341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63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68467" y="2707791"/>
            <a:ext cx="348673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27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400" spc="-49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400" spc="-4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00346" y="2707791"/>
            <a:ext cx="398318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27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400" spc="-58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400" spc="-126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22459" y="4234481"/>
            <a:ext cx="2346965" cy="20210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7418"/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95664" y="4355053"/>
            <a:ext cx="115455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4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37821" y="4929241"/>
            <a:ext cx="115455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4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14169" y="5214321"/>
            <a:ext cx="115455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4" dirty="0">
                <a:solidFill>
                  <a:prstClr val="black"/>
                </a:solidFill>
                <a:latin typeface="Times New Roman"/>
                <a:cs typeface="Times New Roman"/>
              </a:rPr>
              <a:t>3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55337" y="5723962"/>
            <a:ext cx="115455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4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97472" y="4813596"/>
            <a:ext cx="115455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4" dirty="0">
                <a:solidFill>
                  <a:prstClr val="black"/>
                </a:solidFill>
                <a:latin typeface="Times New Roman"/>
                <a:cs typeface="Times New Roman"/>
              </a:rPr>
              <a:t>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78282" y="5262728"/>
            <a:ext cx="115455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4" dirty="0">
                <a:solidFill>
                  <a:prstClr val="black"/>
                </a:solidFill>
                <a:latin typeface="Times New Roman"/>
                <a:cs typeface="Times New Roman"/>
              </a:rPr>
              <a:t>6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40246" y="5483263"/>
            <a:ext cx="106217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157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14748" y="4598443"/>
            <a:ext cx="117763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67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896522" y="4224616"/>
            <a:ext cx="111990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112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19811" y="5383753"/>
            <a:ext cx="106795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153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52022" y="5557221"/>
            <a:ext cx="118341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63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756568" y="1947134"/>
            <a:ext cx="2348345" cy="20224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7418"/>
            <a:endParaRPr smtClean="0">
              <a:solidFill>
                <a:prstClr val="black"/>
              </a:solidFill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429752" y="2067711"/>
            <a:ext cx="115455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4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671916" y="2640553"/>
            <a:ext cx="115455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4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248266" y="2928321"/>
            <a:ext cx="115455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4" dirty="0">
                <a:solidFill>
                  <a:prstClr val="black"/>
                </a:solidFill>
                <a:latin typeface="Times New Roman"/>
                <a:cs typeface="Times New Roman"/>
              </a:rPr>
              <a:t>3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889434" y="3437963"/>
            <a:ext cx="115455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4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30205" y="2530288"/>
            <a:ext cx="115455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4" dirty="0">
                <a:solidFill>
                  <a:prstClr val="black"/>
                </a:solidFill>
                <a:latin typeface="Times New Roman"/>
                <a:cs typeface="Times New Roman"/>
              </a:rPr>
              <a:t>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711007" y="2978076"/>
            <a:ext cx="115455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4" dirty="0">
                <a:solidFill>
                  <a:prstClr val="black"/>
                </a:solidFill>
                <a:latin typeface="Times New Roman"/>
                <a:cs typeface="Times New Roman"/>
              </a:rPr>
              <a:t>6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74343" y="3197263"/>
            <a:ext cx="106217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157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50244" y="2311101"/>
            <a:ext cx="117763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67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992270" y="2311101"/>
            <a:ext cx="111990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112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653906" y="3097753"/>
            <a:ext cx="106795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153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743961" y="2013921"/>
            <a:ext cx="118341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63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072335" y="1890656"/>
            <a:ext cx="2363591" cy="20116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7418"/>
            <a:endParaRPr smtClean="0">
              <a:solidFill>
                <a:prstClr val="black"/>
              </a:solidFill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784333" y="1988371"/>
            <a:ext cx="115455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4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056970" y="2576008"/>
            <a:ext cx="115455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4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575129" y="2853016"/>
            <a:ext cx="115455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4" dirty="0">
                <a:solidFill>
                  <a:prstClr val="black"/>
                </a:solidFill>
                <a:latin typeface="Times New Roman"/>
                <a:cs typeface="Times New Roman"/>
              </a:rPr>
              <a:t>3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212141" y="3366696"/>
            <a:ext cx="115455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4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488934" y="2450949"/>
            <a:ext cx="115455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4" dirty="0">
                <a:solidFill>
                  <a:prstClr val="black"/>
                </a:solidFill>
                <a:latin typeface="Times New Roman"/>
                <a:cs typeface="Times New Roman"/>
              </a:rPr>
              <a:t>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040642" y="2904118"/>
            <a:ext cx="115455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4" dirty="0">
                <a:solidFill>
                  <a:prstClr val="black"/>
                </a:solidFill>
                <a:latin typeface="Times New Roman"/>
                <a:cs typeface="Times New Roman"/>
              </a:rPr>
              <a:t>6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699801" y="2610969"/>
            <a:ext cx="106217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157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770182" y="2835538"/>
            <a:ext cx="117763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67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183047" y="2157804"/>
            <a:ext cx="106795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153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040345" y="3538816"/>
            <a:ext cx="118341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63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882670" y="1857936"/>
            <a:ext cx="111990" cy="226376"/>
          </a:xfrm>
          <a:prstGeom prst="rect">
            <a:avLst/>
          </a:prstGeom>
        </p:spPr>
        <p:txBody>
          <a:bodyPr vert="horz" wrap="square" lIns="0" tIns="10789" rIns="0" bIns="0" rtlCol="0">
            <a:spAutoFit/>
          </a:bodyPr>
          <a:lstStyle/>
          <a:p>
            <a:pPr marL="11355" defTabSz="817418">
              <a:spcBef>
                <a:spcPts val="85"/>
              </a:spcBef>
            </a:pPr>
            <a:r>
              <a:rPr sz="1400" spc="-112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24648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8" y="260648"/>
            <a:ext cx="8087245" cy="5504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0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8640"/>
            <a:ext cx="7900367" cy="5421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65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98" y="116670"/>
            <a:ext cx="7897921" cy="5543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31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0841" y="909025"/>
            <a:ext cx="7010400" cy="4921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255" y="1750358"/>
            <a:ext cx="2404341" cy="457784"/>
          </a:xfrm>
          <a:prstGeom prst="rect">
            <a:avLst/>
          </a:prstGeom>
        </p:spPr>
        <p:txBody>
          <a:bodyPr vert="horz" wrap="square" lIns="0" tIns="11375" rIns="0" bIns="0" rtlCol="0">
            <a:spAutoFit/>
          </a:bodyPr>
          <a:lstStyle/>
          <a:p>
            <a:pPr marL="318482" indent="-307106" defTabSz="818951">
              <a:spcBef>
                <a:spcPts val="90"/>
              </a:spcBef>
              <a:buClr>
                <a:srgbClr val="F0AD00"/>
              </a:buClr>
              <a:buSzPct val="79687"/>
              <a:buFontTx/>
              <a:buChar char="▪"/>
              <a:tabLst>
                <a:tab pos="317915" algn="l"/>
                <a:tab pos="318482" algn="l"/>
              </a:tabLst>
            </a:pPr>
            <a:r>
              <a:rPr sz="2900" spc="-117" dirty="0">
                <a:solidFill>
                  <a:prstClr val="black"/>
                </a:solidFill>
                <a:latin typeface="Arial"/>
                <a:cs typeface="Arial"/>
              </a:rPr>
              <a:t>Center-based</a:t>
            </a:r>
            <a:endParaRPr sz="2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2880" y="2215628"/>
            <a:ext cx="6601690" cy="1592626"/>
          </a:xfrm>
          <a:prstGeom prst="rect">
            <a:avLst/>
          </a:prstGeom>
        </p:spPr>
        <p:txBody>
          <a:bodyPr vert="horz" wrap="square" lIns="0" tIns="42654" rIns="0" bIns="0" rtlCol="0">
            <a:spAutoFit/>
          </a:bodyPr>
          <a:lstStyle/>
          <a:p>
            <a:pPr marL="267866" marR="4559" indent="-256492" algn="just" defTabSz="818951">
              <a:lnSpc>
                <a:spcPts val="1937"/>
              </a:lnSpc>
              <a:spcBef>
                <a:spcPts val="337"/>
              </a:spcBef>
              <a:buClr>
                <a:srgbClr val="5FB5CC"/>
              </a:buClr>
              <a:buSzPct val="90000"/>
              <a:buFontTx/>
              <a:buChar char="▪"/>
              <a:tabLst>
                <a:tab pos="303703" algn="l"/>
              </a:tabLst>
            </a:pPr>
            <a:r>
              <a:rPr spc="-58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1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cluster</a:t>
            </a:r>
            <a:r>
              <a:rPr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76" dirty="0">
                <a:solidFill>
                  <a:prstClr val="black"/>
                </a:solidFill>
                <a:latin typeface="Arial"/>
                <a:cs typeface="Arial"/>
              </a:rPr>
              <a:t>is</a:t>
            </a:r>
            <a:r>
              <a:rPr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2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set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3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objects</a:t>
            </a:r>
            <a:r>
              <a:rPr spc="-11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99" dirty="0">
                <a:solidFill>
                  <a:prstClr val="black"/>
                </a:solidFill>
                <a:latin typeface="Arial"/>
                <a:cs typeface="Arial"/>
              </a:rPr>
              <a:t>such</a:t>
            </a:r>
            <a:r>
              <a:rPr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8" dirty="0">
                <a:solidFill>
                  <a:prstClr val="black"/>
                </a:solidFill>
                <a:latin typeface="Arial"/>
                <a:cs typeface="Arial"/>
              </a:rPr>
              <a:t>that</a:t>
            </a:r>
            <a:r>
              <a:rPr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8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27" dirty="0">
                <a:solidFill>
                  <a:prstClr val="black"/>
                </a:solidFill>
                <a:latin typeface="Arial"/>
                <a:cs typeface="Arial"/>
              </a:rPr>
              <a:t>object</a:t>
            </a:r>
            <a:r>
              <a:rPr spc="-1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3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2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cluster</a:t>
            </a:r>
            <a:r>
              <a:rPr spc="-1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76" dirty="0">
                <a:solidFill>
                  <a:prstClr val="black"/>
                </a:solidFill>
                <a:latin typeface="Arial"/>
                <a:cs typeface="Arial"/>
              </a:rPr>
              <a:t>is</a:t>
            </a:r>
            <a:r>
              <a:rPr spc="-1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72" dirty="0">
                <a:solidFill>
                  <a:srgbClr val="9A302F"/>
                </a:solidFill>
                <a:latin typeface="Arial"/>
                <a:cs typeface="Arial"/>
              </a:rPr>
              <a:t>closer </a:t>
            </a:r>
            <a:r>
              <a:rPr spc="-7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(more</a:t>
            </a:r>
            <a:r>
              <a:rPr spc="-1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srgbClr val="9A302F"/>
                </a:solidFill>
                <a:latin typeface="Arial"/>
                <a:cs typeface="Arial"/>
              </a:rPr>
              <a:t>similar</a:t>
            </a:r>
            <a:r>
              <a:rPr spc="-40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r>
              <a:rPr spc="-15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40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9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-1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“center”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3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2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4" dirty="0">
                <a:solidFill>
                  <a:prstClr val="black"/>
                </a:solidFill>
                <a:latin typeface="Arial"/>
                <a:cs typeface="Arial"/>
              </a:rPr>
              <a:t>cluster,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22" dirty="0">
                <a:solidFill>
                  <a:prstClr val="black"/>
                </a:solidFill>
                <a:latin typeface="Arial"/>
                <a:cs typeface="Arial"/>
              </a:rPr>
              <a:t>than</a:t>
            </a:r>
            <a:r>
              <a:rPr spc="-15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40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9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-1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5" dirty="0">
                <a:solidFill>
                  <a:prstClr val="black"/>
                </a:solidFill>
                <a:latin typeface="Arial"/>
                <a:cs typeface="Arial"/>
              </a:rPr>
              <a:t>center</a:t>
            </a:r>
            <a:r>
              <a:rPr spc="-1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3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72" dirty="0">
                <a:solidFill>
                  <a:prstClr val="black"/>
                </a:solidFill>
                <a:latin typeface="Arial"/>
                <a:cs typeface="Arial"/>
              </a:rPr>
              <a:t>any  </a:t>
            </a:r>
            <a:r>
              <a:rPr spc="-13" dirty="0">
                <a:solidFill>
                  <a:prstClr val="black"/>
                </a:solidFill>
                <a:latin typeface="Arial"/>
                <a:cs typeface="Arial"/>
              </a:rPr>
              <a:t>other</a:t>
            </a:r>
            <a:r>
              <a:rPr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cluster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267866" marR="170615" indent="-256492" defTabSz="818951">
              <a:lnSpc>
                <a:spcPts val="1937"/>
              </a:lnSpc>
              <a:spcBef>
                <a:spcPts val="431"/>
              </a:spcBef>
              <a:buClr>
                <a:srgbClr val="5FB5CC"/>
              </a:buClr>
              <a:buSzPct val="90000"/>
              <a:buFontTx/>
              <a:buChar char="▪"/>
              <a:tabLst>
                <a:tab pos="267866" algn="l"/>
                <a:tab pos="268437" algn="l"/>
              </a:tabLst>
            </a:pPr>
            <a:r>
              <a:rPr spc="-81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pc="-45" dirty="0">
                <a:solidFill>
                  <a:prstClr val="black"/>
                </a:solidFill>
                <a:latin typeface="Arial"/>
                <a:cs typeface="Arial"/>
              </a:rPr>
              <a:t>center </a:t>
            </a:r>
            <a:r>
              <a:rPr spc="13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pc="-121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cluster </a:t>
            </a:r>
            <a:r>
              <a:rPr spc="-76" dirty="0">
                <a:solidFill>
                  <a:prstClr val="black"/>
                </a:solidFill>
                <a:latin typeface="Arial"/>
                <a:cs typeface="Arial"/>
              </a:rPr>
              <a:t>is 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often </a:t>
            </a:r>
            <a:r>
              <a:rPr spc="-121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pc="-27" dirty="0">
                <a:solidFill>
                  <a:srgbClr val="FF0000"/>
                </a:solidFill>
                <a:latin typeface="Arial"/>
                <a:cs typeface="Arial"/>
              </a:rPr>
              <a:t>centroid</a:t>
            </a:r>
            <a:r>
              <a:rPr spc="-27" dirty="0">
                <a:solidFill>
                  <a:prstClr val="black"/>
                </a:solidFill>
                <a:latin typeface="Arial"/>
                <a:cs typeface="Arial"/>
              </a:rPr>
              <a:t>, </a:t>
            </a:r>
            <a:r>
              <a:rPr spc="-9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pc="-27" dirty="0">
                <a:solidFill>
                  <a:prstClr val="black"/>
                </a:solidFill>
                <a:latin typeface="Arial"/>
                <a:cs typeface="Arial"/>
              </a:rPr>
              <a:t>minimizer </a:t>
            </a:r>
            <a:r>
              <a:rPr spc="13" dirty="0">
                <a:solidFill>
                  <a:prstClr val="black"/>
                </a:solidFill>
                <a:latin typeface="Arial"/>
                <a:cs typeface="Arial"/>
              </a:rPr>
              <a:t>of  </a:t>
            </a:r>
            <a:r>
              <a:rPr spc="-72" dirty="0">
                <a:solidFill>
                  <a:prstClr val="black"/>
                </a:solidFill>
                <a:latin typeface="Arial"/>
                <a:cs typeface="Arial"/>
              </a:rPr>
              <a:t>distances</a:t>
            </a:r>
            <a:r>
              <a:rPr spc="-15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4" dirty="0">
                <a:solidFill>
                  <a:prstClr val="black"/>
                </a:solidFill>
                <a:latin typeface="Arial"/>
                <a:cs typeface="Arial"/>
              </a:rPr>
              <a:t>from</a:t>
            </a:r>
            <a:r>
              <a:rPr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27" dirty="0">
                <a:solidFill>
                  <a:prstClr val="black"/>
                </a:solidFill>
                <a:latin typeface="Arial"/>
                <a:cs typeface="Arial"/>
              </a:rPr>
              <a:t>all</a:t>
            </a:r>
            <a:r>
              <a:rPr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9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31" dirty="0">
                <a:solidFill>
                  <a:prstClr val="black"/>
                </a:solidFill>
                <a:latin typeface="Arial"/>
                <a:cs typeface="Arial"/>
              </a:rPr>
              <a:t>points</a:t>
            </a:r>
            <a:r>
              <a:rPr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8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pc="-15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9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-1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4" dirty="0">
                <a:solidFill>
                  <a:prstClr val="black"/>
                </a:solidFill>
                <a:latin typeface="Arial"/>
                <a:cs typeface="Arial"/>
              </a:rPr>
              <a:t>cluster,</a:t>
            </a:r>
            <a:r>
              <a:rPr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22" dirty="0">
                <a:solidFill>
                  <a:prstClr val="black"/>
                </a:solidFill>
                <a:latin typeface="Arial"/>
                <a:cs typeface="Arial"/>
              </a:rPr>
              <a:t>or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2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36" dirty="0">
                <a:solidFill>
                  <a:srgbClr val="FF0000"/>
                </a:solidFill>
                <a:latin typeface="Arial"/>
                <a:cs typeface="Arial"/>
              </a:rPr>
              <a:t>medoid</a:t>
            </a:r>
            <a:r>
              <a:rPr spc="-36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pc="-1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9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-1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27" dirty="0">
                <a:solidFill>
                  <a:prstClr val="black"/>
                </a:solidFill>
                <a:latin typeface="Arial"/>
                <a:cs typeface="Arial"/>
              </a:rPr>
              <a:t>most  “representative”</a:t>
            </a:r>
            <a:r>
              <a:rPr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point</a:t>
            </a:r>
            <a:r>
              <a:rPr spc="-15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3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2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cluster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54727" y="4436188"/>
            <a:ext cx="1246909" cy="1210235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1371600" y="685800"/>
                </a:moveTo>
                <a:lnTo>
                  <a:pt x="1369882" y="636919"/>
                </a:lnTo>
                <a:lnTo>
                  <a:pt x="1364804" y="588950"/>
                </a:lnTo>
                <a:lnTo>
                  <a:pt x="1356482" y="542011"/>
                </a:lnTo>
                <a:lnTo>
                  <a:pt x="1345031" y="496219"/>
                </a:lnTo>
                <a:lnTo>
                  <a:pt x="1330565" y="451691"/>
                </a:lnTo>
                <a:lnTo>
                  <a:pt x="1313200" y="408544"/>
                </a:lnTo>
                <a:lnTo>
                  <a:pt x="1293051" y="366896"/>
                </a:lnTo>
                <a:lnTo>
                  <a:pt x="1270232" y="326864"/>
                </a:lnTo>
                <a:lnTo>
                  <a:pt x="1244858" y="288564"/>
                </a:lnTo>
                <a:lnTo>
                  <a:pt x="1217045" y="252115"/>
                </a:lnTo>
                <a:lnTo>
                  <a:pt x="1186908" y="217634"/>
                </a:lnTo>
                <a:lnTo>
                  <a:pt x="1154560" y="185237"/>
                </a:lnTo>
                <a:lnTo>
                  <a:pt x="1120119" y="155042"/>
                </a:lnTo>
                <a:lnTo>
                  <a:pt x="1083698" y="127167"/>
                </a:lnTo>
                <a:lnTo>
                  <a:pt x="1045412" y="101728"/>
                </a:lnTo>
                <a:lnTo>
                  <a:pt x="1005377" y="78843"/>
                </a:lnTo>
                <a:lnTo>
                  <a:pt x="963707" y="58629"/>
                </a:lnTo>
                <a:lnTo>
                  <a:pt x="920517" y="41203"/>
                </a:lnTo>
                <a:lnTo>
                  <a:pt x="875923" y="26682"/>
                </a:lnTo>
                <a:lnTo>
                  <a:pt x="830039" y="15184"/>
                </a:lnTo>
                <a:lnTo>
                  <a:pt x="782981" y="6826"/>
                </a:lnTo>
                <a:lnTo>
                  <a:pt x="734862" y="1726"/>
                </a:lnTo>
                <a:lnTo>
                  <a:pt x="685800" y="0"/>
                </a:lnTo>
                <a:lnTo>
                  <a:pt x="636919" y="1726"/>
                </a:lnTo>
                <a:lnTo>
                  <a:pt x="588950" y="6826"/>
                </a:lnTo>
                <a:lnTo>
                  <a:pt x="542011" y="15184"/>
                </a:lnTo>
                <a:lnTo>
                  <a:pt x="496219" y="26682"/>
                </a:lnTo>
                <a:lnTo>
                  <a:pt x="451691" y="41203"/>
                </a:lnTo>
                <a:lnTo>
                  <a:pt x="408544" y="58629"/>
                </a:lnTo>
                <a:lnTo>
                  <a:pt x="366896" y="78843"/>
                </a:lnTo>
                <a:lnTo>
                  <a:pt x="326864" y="101728"/>
                </a:lnTo>
                <a:lnTo>
                  <a:pt x="288564" y="127167"/>
                </a:lnTo>
                <a:lnTo>
                  <a:pt x="252115" y="155042"/>
                </a:lnTo>
                <a:lnTo>
                  <a:pt x="217634" y="185237"/>
                </a:lnTo>
                <a:lnTo>
                  <a:pt x="185237" y="217634"/>
                </a:lnTo>
                <a:lnTo>
                  <a:pt x="155042" y="252115"/>
                </a:lnTo>
                <a:lnTo>
                  <a:pt x="127167" y="288564"/>
                </a:lnTo>
                <a:lnTo>
                  <a:pt x="101728" y="326864"/>
                </a:lnTo>
                <a:lnTo>
                  <a:pt x="78843" y="366896"/>
                </a:lnTo>
                <a:lnTo>
                  <a:pt x="58629" y="408544"/>
                </a:lnTo>
                <a:lnTo>
                  <a:pt x="41203" y="451691"/>
                </a:lnTo>
                <a:lnTo>
                  <a:pt x="26682" y="496219"/>
                </a:lnTo>
                <a:lnTo>
                  <a:pt x="15184" y="542011"/>
                </a:lnTo>
                <a:lnTo>
                  <a:pt x="6826" y="588950"/>
                </a:lnTo>
                <a:lnTo>
                  <a:pt x="1726" y="636919"/>
                </a:lnTo>
                <a:lnTo>
                  <a:pt x="0" y="685800"/>
                </a:lnTo>
                <a:lnTo>
                  <a:pt x="1726" y="734862"/>
                </a:lnTo>
                <a:lnTo>
                  <a:pt x="6826" y="782981"/>
                </a:lnTo>
                <a:lnTo>
                  <a:pt x="15184" y="830039"/>
                </a:lnTo>
                <a:lnTo>
                  <a:pt x="26682" y="875923"/>
                </a:lnTo>
                <a:lnTo>
                  <a:pt x="41203" y="920517"/>
                </a:lnTo>
                <a:lnTo>
                  <a:pt x="58629" y="963707"/>
                </a:lnTo>
                <a:lnTo>
                  <a:pt x="78843" y="1005377"/>
                </a:lnTo>
                <a:lnTo>
                  <a:pt x="101728" y="1045412"/>
                </a:lnTo>
                <a:lnTo>
                  <a:pt x="127167" y="1083698"/>
                </a:lnTo>
                <a:lnTo>
                  <a:pt x="155042" y="1120119"/>
                </a:lnTo>
                <a:lnTo>
                  <a:pt x="185237" y="1154560"/>
                </a:lnTo>
                <a:lnTo>
                  <a:pt x="217634" y="1186908"/>
                </a:lnTo>
                <a:lnTo>
                  <a:pt x="252115" y="1217045"/>
                </a:lnTo>
                <a:lnTo>
                  <a:pt x="288564" y="1244858"/>
                </a:lnTo>
                <a:lnTo>
                  <a:pt x="326864" y="1270232"/>
                </a:lnTo>
                <a:lnTo>
                  <a:pt x="366896" y="1293051"/>
                </a:lnTo>
                <a:lnTo>
                  <a:pt x="408544" y="1313200"/>
                </a:lnTo>
                <a:lnTo>
                  <a:pt x="451691" y="1330565"/>
                </a:lnTo>
                <a:lnTo>
                  <a:pt x="496219" y="1345031"/>
                </a:lnTo>
                <a:lnTo>
                  <a:pt x="542011" y="1356482"/>
                </a:lnTo>
                <a:lnTo>
                  <a:pt x="588950" y="1364804"/>
                </a:lnTo>
                <a:lnTo>
                  <a:pt x="636919" y="1369882"/>
                </a:lnTo>
                <a:lnTo>
                  <a:pt x="685800" y="1371600"/>
                </a:lnTo>
                <a:lnTo>
                  <a:pt x="734862" y="1369882"/>
                </a:lnTo>
                <a:lnTo>
                  <a:pt x="782981" y="1364804"/>
                </a:lnTo>
                <a:lnTo>
                  <a:pt x="830039" y="1356482"/>
                </a:lnTo>
                <a:lnTo>
                  <a:pt x="875923" y="1345031"/>
                </a:lnTo>
                <a:lnTo>
                  <a:pt x="920517" y="1330565"/>
                </a:lnTo>
                <a:lnTo>
                  <a:pt x="963707" y="1313200"/>
                </a:lnTo>
                <a:lnTo>
                  <a:pt x="1005377" y="1293051"/>
                </a:lnTo>
                <a:lnTo>
                  <a:pt x="1045412" y="1270232"/>
                </a:lnTo>
                <a:lnTo>
                  <a:pt x="1083698" y="1244858"/>
                </a:lnTo>
                <a:lnTo>
                  <a:pt x="1120119" y="1217045"/>
                </a:lnTo>
                <a:lnTo>
                  <a:pt x="1154560" y="1186908"/>
                </a:lnTo>
                <a:lnTo>
                  <a:pt x="1186908" y="1154560"/>
                </a:lnTo>
                <a:lnTo>
                  <a:pt x="1217045" y="1120119"/>
                </a:lnTo>
                <a:lnTo>
                  <a:pt x="1244858" y="1083698"/>
                </a:lnTo>
                <a:lnTo>
                  <a:pt x="1270232" y="1045412"/>
                </a:lnTo>
                <a:lnTo>
                  <a:pt x="1293051" y="1005377"/>
                </a:lnTo>
                <a:lnTo>
                  <a:pt x="1313200" y="963707"/>
                </a:lnTo>
                <a:lnTo>
                  <a:pt x="1330565" y="920517"/>
                </a:lnTo>
                <a:lnTo>
                  <a:pt x="1345031" y="875923"/>
                </a:lnTo>
                <a:lnTo>
                  <a:pt x="1356482" y="830039"/>
                </a:lnTo>
                <a:lnTo>
                  <a:pt x="1364804" y="782981"/>
                </a:lnTo>
                <a:lnTo>
                  <a:pt x="1369882" y="734862"/>
                </a:lnTo>
                <a:lnTo>
                  <a:pt x="1371600" y="6858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01636" y="4436188"/>
            <a:ext cx="1246909" cy="1210235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1371600" y="685800"/>
                </a:moveTo>
                <a:lnTo>
                  <a:pt x="1369882" y="636919"/>
                </a:lnTo>
                <a:lnTo>
                  <a:pt x="1364804" y="588950"/>
                </a:lnTo>
                <a:lnTo>
                  <a:pt x="1356482" y="542011"/>
                </a:lnTo>
                <a:lnTo>
                  <a:pt x="1345031" y="496219"/>
                </a:lnTo>
                <a:lnTo>
                  <a:pt x="1330565" y="451691"/>
                </a:lnTo>
                <a:lnTo>
                  <a:pt x="1313200" y="408544"/>
                </a:lnTo>
                <a:lnTo>
                  <a:pt x="1293051" y="366896"/>
                </a:lnTo>
                <a:lnTo>
                  <a:pt x="1270232" y="326864"/>
                </a:lnTo>
                <a:lnTo>
                  <a:pt x="1244858" y="288564"/>
                </a:lnTo>
                <a:lnTo>
                  <a:pt x="1217045" y="252115"/>
                </a:lnTo>
                <a:lnTo>
                  <a:pt x="1186908" y="217634"/>
                </a:lnTo>
                <a:lnTo>
                  <a:pt x="1154560" y="185237"/>
                </a:lnTo>
                <a:lnTo>
                  <a:pt x="1120119" y="155042"/>
                </a:lnTo>
                <a:lnTo>
                  <a:pt x="1083698" y="127167"/>
                </a:lnTo>
                <a:lnTo>
                  <a:pt x="1045412" y="101728"/>
                </a:lnTo>
                <a:lnTo>
                  <a:pt x="1005377" y="78843"/>
                </a:lnTo>
                <a:lnTo>
                  <a:pt x="963707" y="58629"/>
                </a:lnTo>
                <a:lnTo>
                  <a:pt x="920517" y="41203"/>
                </a:lnTo>
                <a:lnTo>
                  <a:pt x="875923" y="26682"/>
                </a:lnTo>
                <a:lnTo>
                  <a:pt x="830039" y="15184"/>
                </a:lnTo>
                <a:lnTo>
                  <a:pt x="782981" y="6826"/>
                </a:lnTo>
                <a:lnTo>
                  <a:pt x="734862" y="1726"/>
                </a:lnTo>
                <a:lnTo>
                  <a:pt x="685800" y="0"/>
                </a:lnTo>
                <a:lnTo>
                  <a:pt x="636919" y="1726"/>
                </a:lnTo>
                <a:lnTo>
                  <a:pt x="588950" y="6826"/>
                </a:lnTo>
                <a:lnTo>
                  <a:pt x="542011" y="15184"/>
                </a:lnTo>
                <a:lnTo>
                  <a:pt x="496219" y="26682"/>
                </a:lnTo>
                <a:lnTo>
                  <a:pt x="451691" y="41203"/>
                </a:lnTo>
                <a:lnTo>
                  <a:pt x="408544" y="58629"/>
                </a:lnTo>
                <a:lnTo>
                  <a:pt x="366896" y="78843"/>
                </a:lnTo>
                <a:lnTo>
                  <a:pt x="326864" y="101728"/>
                </a:lnTo>
                <a:lnTo>
                  <a:pt x="288564" y="127167"/>
                </a:lnTo>
                <a:lnTo>
                  <a:pt x="252115" y="155042"/>
                </a:lnTo>
                <a:lnTo>
                  <a:pt x="217634" y="185237"/>
                </a:lnTo>
                <a:lnTo>
                  <a:pt x="185237" y="217634"/>
                </a:lnTo>
                <a:lnTo>
                  <a:pt x="155042" y="252115"/>
                </a:lnTo>
                <a:lnTo>
                  <a:pt x="127167" y="288564"/>
                </a:lnTo>
                <a:lnTo>
                  <a:pt x="101728" y="326864"/>
                </a:lnTo>
                <a:lnTo>
                  <a:pt x="78843" y="366896"/>
                </a:lnTo>
                <a:lnTo>
                  <a:pt x="58629" y="408544"/>
                </a:lnTo>
                <a:lnTo>
                  <a:pt x="41203" y="451691"/>
                </a:lnTo>
                <a:lnTo>
                  <a:pt x="26682" y="496219"/>
                </a:lnTo>
                <a:lnTo>
                  <a:pt x="15184" y="542011"/>
                </a:lnTo>
                <a:lnTo>
                  <a:pt x="6826" y="588950"/>
                </a:lnTo>
                <a:lnTo>
                  <a:pt x="1726" y="636919"/>
                </a:lnTo>
                <a:lnTo>
                  <a:pt x="0" y="685800"/>
                </a:lnTo>
                <a:lnTo>
                  <a:pt x="1726" y="734862"/>
                </a:lnTo>
                <a:lnTo>
                  <a:pt x="6826" y="782981"/>
                </a:lnTo>
                <a:lnTo>
                  <a:pt x="15184" y="830039"/>
                </a:lnTo>
                <a:lnTo>
                  <a:pt x="26682" y="875923"/>
                </a:lnTo>
                <a:lnTo>
                  <a:pt x="41203" y="920517"/>
                </a:lnTo>
                <a:lnTo>
                  <a:pt x="58629" y="963707"/>
                </a:lnTo>
                <a:lnTo>
                  <a:pt x="78843" y="1005377"/>
                </a:lnTo>
                <a:lnTo>
                  <a:pt x="101728" y="1045412"/>
                </a:lnTo>
                <a:lnTo>
                  <a:pt x="127167" y="1083698"/>
                </a:lnTo>
                <a:lnTo>
                  <a:pt x="155042" y="1120119"/>
                </a:lnTo>
                <a:lnTo>
                  <a:pt x="185237" y="1154560"/>
                </a:lnTo>
                <a:lnTo>
                  <a:pt x="217634" y="1186908"/>
                </a:lnTo>
                <a:lnTo>
                  <a:pt x="252115" y="1217045"/>
                </a:lnTo>
                <a:lnTo>
                  <a:pt x="288564" y="1244858"/>
                </a:lnTo>
                <a:lnTo>
                  <a:pt x="326864" y="1270232"/>
                </a:lnTo>
                <a:lnTo>
                  <a:pt x="366896" y="1293051"/>
                </a:lnTo>
                <a:lnTo>
                  <a:pt x="408544" y="1313200"/>
                </a:lnTo>
                <a:lnTo>
                  <a:pt x="451691" y="1330565"/>
                </a:lnTo>
                <a:lnTo>
                  <a:pt x="496219" y="1345031"/>
                </a:lnTo>
                <a:lnTo>
                  <a:pt x="542011" y="1356482"/>
                </a:lnTo>
                <a:lnTo>
                  <a:pt x="588950" y="1364804"/>
                </a:lnTo>
                <a:lnTo>
                  <a:pt x="636919" y="1369882"/>
                </a:lnTo>
                <a:lnTo>
                  <a:pt x="685800" y="1371600"/>
                </a:lnTo>
                <a:lnTo>
                  <a:pt x="734862" y="1369882"/>
                </a:lnTo>
                <a:lnTo>
                  <a:pt x="782981" y="1364804"/>
                </a:lnTo>
                <a:lnTo>
                  <a:pt x="830039" y="1356482"/>
                </a:lnTo>
                <a:lnTo>
                  <a:pt x="875923" y="1345031"/>
                </a:lnTo>
                <a:lnTo>
                  <a:pt x="920517" y="1330565"/>
                </a:lnTo>
                <a:lnTo>
                  <a:pt x="963707" y="1313200"/>
                </a:lnTo>
                <a:lnTo>
                  <a:pt x="1005377" y="1293051"/>
                </a:lnTo>
                <a:lnTo>
                  <a:pt x="1045412" y="1270232"/>
                </a:lnTo>
                <a:lnTo>
                  <a:pt x="1083698" y="1244858"/>
                </a:lnTo>
                <a:lnTo>
                  <a:pt x="1120119" y="1217045"/>
                </a:lnTo>
                <a:lnTo>
                  <a:pt x="1154560" y="1186908"/>
                </a:lnTo>
                <a:lnTo>
                  <a:pt x="1186908" y="1154560"/>
                </a:lnTo>
                <a:lnTo>
                  <a:pt x="1217045" y="1120119"/>
                </a:lnTo>
                <a:lnTo>
                  <a:pt x="1244858" y="1083698"/>
                </a:lnTo>
                <a:lnTo>
                  <a:pt x="1270232" y="1045412"/>
                </a:lnTo>
                <a:lnTo>
                  <a:pt x="1293051" y="1005377"/>
                </a:lnTo>
                <a:lnTo>
                  <a:pt x="1313200" y="963707"/>
                </a:lnTo>
                <a:lnTo>
                  <a:pt x="1330565" y="920517"/>
                </a:lnTo>
                <a:lnTo>
                  <a:pt x="1345031" y="875923"/>
                </a:lnTo>
                <a:lnTo>
                  <a:pt x="1356482" y="830039"/>
                </a:lnTo>
                <a:lnTo>
                  <a:pt x="1364804" y="782981"/>
                </a:lnTo>
                <a:lnTo>
                  <a:pt x="1369882" y="734862"/>
                </a:lnTo>
                <a:lnTo>
                  <a:pt x="1371600" y="685800"/>
                </a:lnTo>
                <a:close/>
              </a:path>
            </a:pathLst>
          </a:custGeom>
          <a:solidFill>
            <a:srgbClr val="3265FF"/>
          </a:solid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55029" y="4558553"/>
            <a:ext cx="1061605" cy="970990"/>
          </a:xfrm>
          <a:custGeom>
            <a:avLst/>
            <a:gdLst/>
            <a:ahLst/>
            <a:cxnLst/>
            <a:rect l="l" t="t" r="r" b="b"/>
            <a:pathLst>
              <a:path w="1167765" h="1100454">
                <a:moveTo>
                  <a:pt x="1167384" y="550164"/>
                </a:moveTo>
                <a:lnTo>
                  <a:pt x="1165235" y="502774"/>
                </a:lnTo>
                <a:lnTo>
                  <a:pt x="1158907" y="456489"/>
                </a:lnTo>
                <a:lnTo>
                  <a:pt x="1148576" y="411474"/>
                </a:lnTo>
                <a:lnTo>
                  <a:pt x="1134421" y="367896"/>
                </a:lnTo>
                <a:lnTo>
                  <a:pt x="1116619" y="325922"/>
                </a:lnTo>
                <a:lnTo>
                  <a:pt x="1095346" y="285718"/>
                </a:lnTo>
                <a:lnTo>
                  <a:pt x="1070781" y="247451"/>
                </a:lnTo>
                <a:lnTo>
                  <a:pt x="1043099" y="211288"/>
                </a:lnTo>
                <a:lnTo>
                  <a:pt x="1012480" y="177396"/>
                </a:lnTo>
                <a:lnTo>
                  <a:pt x="979100" y="145940"/>
                </a:lnTo>
                <a:lnTo>
                  <a:pt x="943136" y="117088"/>
                </a:lnTo>
                <a:lnTo>
                  <a:pt x="904766" y="91006"/>
                </a:lnTo>
                <a:lnTo>
                  <a:pt x="864167" y="67862"/>
                </a:lnTo>
                <a:lnTo>
                  <a:pt x="821516" y="47820"/>
                </a:lnTo>
                <a:lnTo>
                  <a:pt x="776990" y="31049"/>
                </a:lnTo>
                <a:lnTo>
                  <a:pt x="730768" y="17715"/>
                </a:lnTo>
                <a:lnTo>
                  <a:pt x="683026" y="7984"/>
                </a:lnTo>
                <a:lnTo>
                  <a:pt x="633941" y="2023"/>
                </a:lnTo>
                <a:lnTo>
                  <a:pt x="583692" y="0"/>
                </a:lnTo>
                <a:lnTo>
                  <a:pt x="533442" y="2023"/>
                </a:lnTo>
                <a:lnTo>
                  <a:pt x="484357" y="7984"/>
                </a:lnTo>
                <a:lnTo>
                  <a:pt x="436615" y="17715"/>
                </a:lnTo>
                <a:lnTo>
                  <a:pt x="390393" y="31049"/>
                </a:lnTo>
                <a:lnTo>
                  <a:pt x="345867" y="47820"/>
                </a:lnTo>
                <a:lnTo>
                  <a:pt x="303216" y="67862"/>
                </a:lnTo>
                <a:lnTo>
                  <a:pt x="262617" y="91006"/>
                </a:lnTo>
                <a:lnTo>
                  <a:pt x="224247" y="117088"/>
                </a:lnTo>
                <a:lnTo>
                  <a:pt x="188283" y="145940"/>
                </a:lnTo>
                <a:lnTo>
                  <a:pt x="154903" y="177396"/>
                </a:lnTo>
                <a:lnTo>
                  <a:pt x="124284" y="211288"/>
                </a:lnTo>
                <a:lnTo>
                  <a:pt x="96603" y="247451"/>
                </a:lnTo>
                <a:lnTo>
                  <a:pt x="72037" y="285718"/>
                </a:lnTo>
                <a:lnTo>
                  <a:pt x="50764" y="325922"/>
                </a:lnTo>
                <a:lnTo>
                  <a:pt x="32962" y="367896"/>
                </a:lnTo>
                <a:lnTo>
                  <a:pt x="18807" y="411474"/>
                </a:lnTo>
                <a:lnTo>
                  <a:pt x="8476" y="456489"/>
                </a:lnTo>
                <a:lnTo>
                  <a:pt x="2148" y="502774"/>
                </a:lnTo>
                <a:lnTo>
                  <a:pt x="0" y="550164"/>
                </a:lnTo>
                <a:lnTo>
                  <a:pt x="2148" y="597553"/>
                </a:lnTo>
                <a:lnTo>
                  <a:pt x="8476" y="643838"/>
                </a:lnTo>
                <a:lnTo>
                  <a:pt x="18807" y="688853"/>
                </a:lnTo>
                <a:lnTo>
                  <a:pt x="32962" y="732431"/>
                </a:lnTo>
                <a:lnTo>
                  <a:pt x="50764" y="774405"/>
                </a:lnTo>
                <a:lnTo>
                  <a:pt x="72037" y="814609"/>
                </a:lnTo>
                <a:lnTo>
                  <a:pt x="96603" y="852876"/>
                </a:lnTo>
                <a:lnTo>
                  <a:pt x="124284" y="889039"/>
                </a:lnTo>
                <a:lnTo>
                  <a:pt x="154903" y="922931"/>
                </a:lnTo>
                <a:lnTo>
                  <a:pt x="188283" y="954387"/>
                </a:lnTo>
                <a:lnTo>
                  <a:pt x="224247" y="983239"/>
                </a:lnTo>
                <a:lnTo>
                  <a:pt x="262617" y="1009321"/>
                </a:lnTo>
                <a:lnTo>
                  <a:pt x="303216" y="1032465"/>
                </a:lnTo>
                <a:lnTo>
                  <a:pt x="345867" y="1052507"/>
                </a:lnTo>
                <a:lnTo>
                  <a:pt x="390393" y="1069278"/>
                </a:lnTo>
                <a:lnTo>
                  <a:pt x="436615" y="1082612"/>
                </a:lnTo>
                <a:lnTo>
                  <a:pt x="484357" y="1092343"/>
                </a:lnTo>
                <a:lnTo>
                  <a:pt x="533442" y="1098304"/>
                </a:lnTo>
                <a:lnTo>
                  <a:pt x="583692" y="1100328"/>
                </a:lnTo>
                <a:lnTo>
                  <a:pt x="633941" y="1098304"/>
                </a:lnTo>
                <a:lnTo>
                  <a:pt x="683026" y="1092343"/>
                </a:lnTo>
                <a:lnTo>
                  <a:pt x="730768" y="1082612"/>
                </a:lnTo>
                <a:lnTo>
                  <a:pt x="776990" y="1069278"/>
                </a:lnTo>
                <a:lnTo>
                  <a:pt x="821516" y="1052507"/>
                </a:lnTo>
                <a:lnTo>
                  <a:pt x="864167" y="1032465"/>
                </a:lnTo>
                <a:lnTo>
                  <a:pt x="904766" y="1009321"/>
                </a:lnTo>
                <a:lnTo>
                  <a:pt x="943136" y="983239"/>
                </a:lnTo>
                <a:lnTo>
                  <a:pt x="979100" y="954387"/>
                </a:lnTo>
                <a:lnTo>
                  <a:pt x="1012480" y="922931"/>
                </a:lnTo>
                <a:lnTo>
                  <a:pt x="1043099" y="889039"/>
                </a:lnTo>
                <a:lnTo>
                  <a:pt x="1070781" y="852876"/>
                </a:lnTo>
                <a:lnTo>
                  <a:pt x="1095346" y="814609"/>
                </a:lnTo>
                <a:lnTo>
                  <a:pt x="1116619" y="774405"/>
                </a:lnTo>
                <a:lnTo>
                  <a:pt x="1134421" y="732431"/>
                </a:lnTo>
                <a:lnTo>
                  <a:pt x="1148576" y="688853"/>
                </a:lnTo>
                <a:lnTo>
                  <a:pt x="1158907" y="643838"/>
                </a:lnTo>
                <a:lnTo>
                  <a:pt x="1165235" y="597553"/>
                </a:lnTo>
                <a:lnTo>
                  <a:pt x="1167384" y="550164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01938" y="4558553"/>
            <a:ext cx="1061605" cy="970990"/>
          </a:xfrm>
          <a:custGeom>
            <a:avLst/>
            <a:gdLst/>
            <a:ahLst/>
            <a:cxnLst/>
            <a:rect l="l" t="t" r="r" b="b"/>
            <a:pathLst>
              <a:path w="1167765" h="1100454">
                <a:moveTo>
                  <a:pt x="1167384" y="550164"/>
                </a:moveTo>
                <a:lnTo>
                  <a:pt x="1165235" y="502774"/>
                </a:lnTo>
                <a:lnTo>
                  <a:pt x="1158907" y="456489"/>
                </a:lnTo>
                <a:lnTo>
                  <a:pt x="1148576" y="411474"/>
                </a:lnTo>
                <a:lnTo>
                  <a:pt x="1134421" y="367896"/>
                </a:lnTo>
                <a:lnTo>
                  <a:pt x="1116619" y="325922"/>
                </a:lnTo>
                <a:lnTo>
                  <a:pt x="1095346" y="285718"/>
                </a:lnTo>
                <a:lnTo>
                  <a:pt x="1070781" y="247451"/>
                </a:lnTo>
                <a:lnTo>
                  <a:pt x="1043099" y="211288"/>
                </a:lnTo>
                <a:lnTo>
                  <a:pt x="1012480" y="177396"/>
                </a:lnTo>
                <a:lnTo>
                  <a:pt x="979100" y="145940"/>
                </a:lnTo>
                <a:lnTo>
                  <a:pt x="943136" y="117088"/>
                </a:lnTo>
                <a:lnTo>
                  <a:pt x="904766" y="91006"/>
                </a:lnTo>
                <a:lnTo>
                  <a:pt x="864167" y="67862"/>
                </a:lnTo>
                <a:lnTo>
                  <a:pt x="821516" y="47820"/>
                </a:lnTo>
                <a:lnTo>
                  <a:pt x="776990" y="31049"/>
                </a:lnTo>
                <a:lnTo>
                  <a:pt x="730768" y="17715"/>
                </a:lnTo>
                <a:lnTo>
                  <a:pt x="683026" y="7984"/>
                </a:lnTo>
                <a:lnTo>
                  <a:pt x="633941" y="2023"/>
                </a:lnTo>
                <a:lnTo>
                  <a:pt x="583692" y="0"/>
                </a:lnTo>
                <a:lnTo>
                  <a:pt x="533442" y="2023"/>
                </a:lnTo>
                <a:lnTo>
                  <a:pt x="484357" y="7984"/>
                </a:lnTo>
                <a:lnTo>
                  <a:pt x="436615" y="17715"/>
                </a:lnTo>
                <a:lnTo>
                  <a:pt x="390393" y="31049"/>
                </a:lnTo>
                <a:lnTo>
                  <a:pt x="345867" y="47820"/>
                </a:lnTo>
                <a:lnTo>
                  <a:pt x="303216" y="67862"/>
                </a:lnTo>
                <a:lnTo>
                  <a:pt x="262617" y="91006"/>
                </a:lnTo>
                <a:lnTo>
                  <a:pt x="224247" y="117088"/>
                </a:lnTo>
                <a:lnTo>
                  <a:pt x="188283" y="145940"/>
                </a:lnTo>
                <a:lnTo>
                  <a:pt x="154903" y="177396"/>
                </a:lnTo>
                <a:lnTo>
                  <a:pt x="124284" y="211288"/>
                </a:lnTo>
                <a:lnTo>
                  <a:pt x="96603" y="247451"/>
                </a:lnTo>
                <a:lnTo>
                  <a:pt x="72037" y="285718"/>
                </a:lnTo>
                <a:lnTo>
                  <a:pt x="50764" y="325922"/>
                </a:lnTo>
                <a:lnTo>
                  <a:pt x="32962" y="367896"/>
                </a:lnTo>
                <a:lnTo>
                  <a:pt x="18807" y="411474"/>
                </a:lnTo>
                <a:lnTo>
                  <a:pt x="8476" y="456489"/>
                </a:lnTo>
                <a:lnTo>
                  <a:pt x="2148" y="502774"/>
                </a:lnTo>
                <a:lnTo>
                  <a:pt x="0" y="550164"/>
                </a:lnTo>
                <a:lnTo>
                  <a:pt x="2148" y="597553"/>
                </a:lnTo>
                <a:lnTo>
                  <a:pt x="8476" y="643838"/>
                </a:lnTo>
                <a:lnTo>
                  <a:pt x="18807" y="688853"/>
                </a:lnTo>
                <a:lnTo>
                  <a:pt x="32962" y="732431"/>
                </a:lnTo>
                <a:lnTo>
                  <a:pt x="50764" y="774405"/>
                </a:lnTo>
                <a:lnTo>
                  <a:pt x="72037" y="814609"/>
                </a:lnTo>
                <a:lnTo>
                  <a:pt x="96603" y="852876"/>
                </a:lnTo>
                <a:lnTo>
                  <a:pt x="124284" y="889039"/>
                </a:lnTo>
                <a:lnTo>
                  <a:pt x="154903" y="922931"/>
                </a:lnTo>
                <a:lnTo>
                  <a:pt x="188283" y="954387"/>
                </a:lnTo>
                <a:lnTo>
                  <a:pt x="224247" y="983239"/>
                </a:lnTo>
                <a:lnTo>
                  <a:pt x="262617" y="1009321"/>
                </a:lnTo>
                <a:lnTo>
                  <a:pt x="303216" y="1032465"/>
                </a:lnTo>
                <a:lnTo>
                  <a:pt x="345867" y="1052507"/>
                </a:lnTo>
                <a:lnTo>
                  <a:pt x="390393" y="1069278"/>
                </a:lnTo>
                <a:lnTo>
                  <a:pt x="436615" y="1082612"/>
                </a:lnTo>
                <a:lnTo>
                  <a:pt x="484357" y="1092343"/>
                </a:lnTo>
                <a:lnTo>
                  <a:pt x="533442" y="1098304"/>
                </a:lnTo>
                <a:lnTo>
                  <a:pt x="583692" y="1100328"/>
                </a:lnTo>
                <a:lnTo>
                  <a:pt x="633941" y="1098304"/>
                </a:lnTo>
                <a:lnTo>
                  <a:pt x="683026" y="1092343"/>
                </a:lnTo>
                <a:lnTo>
                  <a:pt x="730768" y="1082612"/>
                </a:lnTo>
                <a:lnTo>
                  <a:pt x="776990" y="1069278"/>
                </a:lnTo>
                <a:lnTo>
                  <a:pt x="821516" y="1052507"/>
                </a:lnTo>
                <a:lnTo>
                  <a:pt x="864167" y="1032465"/>
                </a:lnTo>
                <a:lnTo>
                  <a:pt x="904766" y="1009321"/>
                </a:lnTo>
                <a:lnTo>
                  <a:pt x="943136" y="983239"/>
                </a:lnTo>
                <a:lnTo>
                  <a:pt x="979100" y="954387"/>
                </a:lnTo>
                <a:lnTo>
                  <a:pt x="1012480" y="922931"/>
                </a:lnTo>
                <a:lnTo>
                  <a:pt x="1043099" y="889039"/>
                </a:lnTo>
                <a:lnTo>
                  <a:pt x="1070781" y="852876"/>
                </a:lnTo>
                <a:lnTo>
                  <a:pt x="1095346" y="814609"/>
                </a:lnTo>
                <a:lnTo>
                  <a:pt x="1116619" y="774405"/>
                </a:lnTo>
                <a:lnTo>
                  <a:pt x="1134421" y="732431"/>
                </a:lnTo>
                <a:lnTo>
                  <a:pt x="1148576" y="688853"/>
                </a:lnTo>
                <a:lnTo>
                  <a:pt x="1158907" y="643838"/>
                </a:lnTo>
                <a:lnTo>
                  <a:pt x="1165235" y="597553"/>
                </a:lnTo>
                <a:lnTo>
                  <a:pt x="1167384" y="550164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0256" y="5863813"/>
            <a:ext cx="2007177" cy="565505"/>
          </a:xfrm>
          <a:prstGeom prst="rect">
            <a:avLst/>
          </a:prstGeom>
        </p:spPr>
        <p:txBody>
          <a:bodyPr vert="horz" wrap="square" lIns="0" tIns="11375" rIns="0" bIns="0" rtlCol="0">
            <a:spAutoFit/>
          </a:bodyPr>
          <a:lstStyle/>
          <a:p>
            <a:pPr marL="11375" defTabSz="818951">
              <a:spcBef>
                <a:spcPts val="90"/>
              </a:spcBef>
            </a:pPr>
            <a:r>
              <a:rPr spc="-67" dirty="0">
                <a:solidFill>
                  <a:prstClr val="black"/>
                </a:solidFill>
                <a:latin typeface="Arial"/>
                <a:cs typeface="Arial"/>
              </a:rPr>
              <a:t>4 </a:t>
            </a:r>
            <a:r>
              <a:rPr spc="-58" dirty="0">
                <a:solidFill>
                  <a:prstClr val="black"/>
                </a:solidFill>
                <a:latin typeface="Arial"/>
                <a:cs typeface="Arial"/>
              </a:rPr>
              <a:t>center-based</a:t>
            </a:r>
            <a:r>
              <a:rPr spc="-20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8"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88813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50" y="0"/>
            <a:ext cx="8211070" cy="585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60" y="6055667"/>
            <a:ext cx="39719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631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99" y="116632"/>
            <a:ext cx="7990974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5949280"/>
            <a:ext cx="39719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569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21" y="908724"/>
            <a:ext cx="7154728" cy="560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07508" y="0"/>
            <a:ext cx="8760314" cy="1143000"/>
          </a:xfrm>
          <a:prstGeom prst="rect">
            <a:avLst/>
          </a:prstGeom>
        </p:spPr>
        <p:txBody>
          <a:bodyPr vert="horz" lIns="91035" tIns="45520" rIns="91035" bIns="455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prstClr val="black"/>
                </a:solidFill>
              </a:rPr>
              <a:t>Simple Hierarchical Agglomerative 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2609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5" y="0"/>
            <a:ext cx="8862891" cy="1143000"/>
          </a:xfrm>
          <a:prstGeom prst="rect">
            <a:avLst/>
          </a:prstGeom>
        </p:spPr>
        <p:txBody>
          <a:bodyPr vert="horz" lIns="91035" tIns="45520" rIns="91035" bIns="455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prstClr val="black"/>
                </a:solidFill>
              </a:rPr>
              <a:t>Efficient Hierarchical Agglomerative Clustering</a:t>
            </a:r>
            <a:endParaRPr lang="en-US" altLang="zh-CN" sz="3600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831151"/>
            <a:ext cx="5904656" cy="6021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747" y="3834957"/>
            <a:ext cx="5000253" cy="294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097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8867818" cy="1143000"/>
          </a:xfrm>
          <a:prstGeom prst="rect">
            <a:avLst/>
          </a:prstGeom>
        </p:spPr>
        <p:txBody>
          <a:bodyPr vert="horz" lIns="91035" tIns="45520" rIns="91035" bIns="455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Single-link clustering algorithm using an NBM array </a:t>
            </a:r>
            <a:endParaRPr lang="en-US" sz="3200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30" y="1181100"/>
            <a:ext cx="691515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44" y="5664725"/>
            <a:ext cx="66579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3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sz="3600" dirty="0">
                <a:solidFill>
                  <a:prstClr val="black"/>
                </a:solidFill>
              </a:rPr>
              <a:t>Agglomerative clustering: time </a:t>
            </a:r>
            <a:r>
              <a:rPr lang="en-US" altLang="zh-CN" sz="3600" dirty="0">
                <a:solidFill>
                  <a:prstClr val="black"/>
                </a:solidFill>
              </a:rPr>
              <a:t>complexity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822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D60093"/>
                </a:solidFill>
              </a:rPr>
              <a:t>Naïve implementation of hierarchical clustering:</a:t>
            </a:r>
          </a:p>
          <a:p>
            <a:pPr lvl="1"/>
            <a:r>
              <a:rPr lang="en-US" dirty="0" smtClean="0"/>
              <a:t>At each step, compute pairwise distances </a:t>
            </a:r>
            <a:br>
              <a:rPr lang="en-US" dirty="0" smtClean="0"/>
            </a:br>
            <a:r>
              <a:rPr lang="en-US" dirty="0" smtClean="0"/>
              <a:t>between all pairs of clusters, then merge</a:t>
            </a:r>
          </a:p>
          <a:p>
            <a:pPr lvl="1"/>
            <a:r>
              <a:rPr lang="en-US" dirty="0" smtClean="0"/>
              <a:t>O(</a:t>
            </a:r>
            <a:r>
              <a:rPr lang="en-US" i="1" dirty="0" smtClean="0"/>
              <a:t>N</a:t>
            </a:r>
            <a:r>
              <a:rPr lang="en-US" baseline="30000" dirty="0" smtClean="0"/>
              <a:t>3</a:t>
            </a:r>
            <a:r>
              <a:rPr lang="en-US" dirty="0" smtClean="0"/>
              <a:t>)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Careful implementation using priority queue can reduce time to O(</a:t>
            </a:r>
            <a:r>
              <a:rPr lang="en-US" i="1" dirty="0" smtClean="0"/>
              <a:t>N</a:t>
            </a:r>
            <a:r>
              <a:rPr lang="en-US" baseline="30000" dirty="0" smtClean="0"/>
              <a:t>2</a:t>
            </a:r>
            <a:r>
              <a:rPr lang="en-US" dirty="0" smtClean="0"/>
              <a:t> log </a:t>
            </a:r>
            <a:r>
              <a:rPr lang="en-US" i="1" dirty="0" smtClean="0"/>
              <a:t>N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Still too expensive for really big datasets </a:t>
            </a:r>
            <a:br>
              <a:rPr lang="en-US" b="1" dirty="0" smtClean="0">
                <a:solidFill>
                  <a:srgbClr val="0000FF"/>
                </a:solidFill>
              </a:rPr>
            </a:br>
            <a:r>
              <a:rPr lang="en-US" b="1" dirty="0" smtClean="0">
                <a:solidFill>
                  <a:srgbClr val="0000FF"/>
                </a:solidFill>
              </a:rPr>
              <a:t>that do not fit in memory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4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9757" y="545949"/>
            <a:ext cx="5715000" cy="980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7802"/>
            <a:endParaRPr smtClean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9050" y="1992405"/>
            <a:ext cx="7169150" cy="4297810"/>
          </a:xfrm>
          <a:prstGeom prst="rect">
            <a:avLst/>
          </a:prstGeom>
        </p:spPr>
        <p:txBody>
          <a:bodyPr vert="horz" wrap="square" lIns="0" tIns="11361" rIns="0" bIns="0" rtlCol="0">
            <a:spAutoFit/>
          </a:bodyPr>
          <a:lstStyle/>
          <a:p>
            <a:pPr marL="297586" indent="-286228" defTabSz="817802">
              <a:spcBef>
                <a:spcPts val="90"/>
              </a:spcBef>
              <a:buClr>
                <a:srgbClr val="F0AD00"/>
              </a:buClr>
              <a:buSzPct val="80000"/>
              <a:buFontTx/>
              <a:buChar char="▪"/>
              <a:tabLst>
                <a:tab pos="297016" algn="l"/>
                <a:tab pos="297586" algn="l"/>
              </a:tabLst>
            </a:pPr>
            <a:r>
              <a:rPr sz="2700" spc="-58" dirty="0">
                <a:solidFill>
                  <a:prstClr val="black"/>
                </a:solidFill>
                <a:latin typeface="Arial"/>
                <a:cs typeface="Arial"/>
              </a:rPr>
              <a:t>Computational</a:t>
            </a:r>
            <a:r>
              <a:rPr sz="2700" spc="-1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45" dirty="0">
                <a:solidFill>
                  <a:prstClr val="black"/>
                </a:solidFill>
                <a:latin typeface="Arial"/>
                <a:cs typeface="Arial"/>
              </a:rPr>
              <a:t>complexity</a:t>
            </a:r>
            <a:r>
              <a:rPr sz="2700" spc="-22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27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2700" spc="-20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9" dirty="0">
                <a:solidFill>
                  <a:prstClr val="black"/>
                </a:solidFill>
                <a:latin typeface="Arial"/>
                <a:cs typeface="Arial"/>
              </a:rPr>
              <a:t>time</a:t>
            </a:r>
            <a:r>
              <a:rPr sz="2700" spc="-2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108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r>
              <a:rPr sz="2700" spc="-1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171" dirty="0">
                <a:solidFill>
                  <a:prstClr val="black"/>
                </a:solidFill>
                <a:latin typeface="Arial"/>
                <a:cs typeface="Arial"/>
              </a:rPr>
              <a:t>space</a:t>
            </a:r>
            <a:endParaRPr sz="2700">
              <a:solidFill>
                <a:prstClr val="black"/>
              </a:solidFill>
              <a:latin typeface="Arial"/>
              <a:cs typeface="Arial"/>
            </a:endParaRPr>
          </a:p>
          <a:p>
            <a:pPr defTabSz="817802">
              <a:spcBef>
                <a:spcPts val="4"/>
              </a:spcBef>
              <a:buClr>
                <a:srgbClr val="F0AD00"/>
              </a:buClr>
              <a:buFont typeface="Arial"/>
              <a:buChar char="▪"/>
            </a:pPr>
            <a:endParaRPr sz="22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97586" marR="1110282" indent="-286228" defTabSz="817802">
              <a:lnSpc>
                <a:spcPct val="80000"/>
              </a:lnSpc>
              <a:buClr>
                <a:srgbClr val="F0AD00"/>
              </a:buClr>
              <a:buSzPct val="80000"/>
              <a:buFontTx/>
              <a:buChar char="▪"/>
              <a:tabLst>
                <a:tab pos="297016" algn="l"/>
                <a:tab pos="297586" algn="l"/>
              </a:tabLst>
            </a:pPr>
            <a:r>
              <a:rPr sz="2700" spc="-135" dirty="0">
                <a:solidFill>
                  <a:prstClr val="black"/>
                </a:solidFill>
                <a:latin typeface="Arial"/>
                <a:cs typeface="Arial"/>
              </a:rPr>
              <a:t>Once</a:t>
            </a:r>
            <a:r>
              <a:rPr sz="2700" spc="-22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179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700" spc="-2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94" dirty="0">
                <a:solidFill>
                  <a:prstClr val="black"/>
                </a:solidFill>
                <a:latin typeface="Arial"/>
                <a:cs typeface="Arial"/>
              </a:rPr>
              <a:t>decision</a:t>
            </a:r>
            <a:r>
              <a:rPr sz="2700" spc="-20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117" dirty="0">
                <a:solidFill>
                  <a:prstClr val="black"/>
                </a:solidFill>
                <a:latin typeface="Arial"/>
                <a:cs typeface="Arial"/>
              </a:rPr>
              <a:t>is</a:t>
            </a:r>
            <a:r>
              <a:rPr sz="2700" spc="-2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102" dirty="0">
                <a:solidFill>
                  <a:prstClr val="black"/>
                </a:solidFill>
                <a:latin typeface="Arial"/>
                <a:cs typeface="Arial"/>
              </a:rPr>
              <a:t>made</a:t>
            </a:r>
            <a:r>
              <a:rPr sz="2700" spc="-19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58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700" spc="-2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76" dirty="0">
                <a:solidFill>
                  <a:prstClr val="black"/>
                </a:solidFill>
                <a:latin typeface="Arial"/>
                <a:cs typeface="Arial"/>
              </a:rPr>
              <a:t>combine</a:t>
            </a:r>
            <a:r>
              <a:rPr sz="2700" spc="-20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31" dirty="0">
                <a:solidFill>
                  <a:prstClr val="black"/>
                </a:solidFill>
                <a:latin typeface="Arial"/>
                <a:cs typeface="Arial"/>
              </a:rPr>
              <a:t>two  </a:t>
            </a:r>
            <a:r>
              <a:rPr sz="2700" spc="-90" dirty="0">
                <a:solidFill>
                  <a:prstClr val="black"/>
                </a:solidFill>
                <a:latin typeface="Arial"/>
                <a:cs typeface="Arial"/>
              </a:rPr>
              <a:t>clusters,</a:t>
            </a:r>
            <a:r>
              <a:rPr sz="2700" spc="-23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102" dirty="0">
                <a:solidFill>
                  <a:prstClr val="black"/>
                </a:solidFill>
                <a:latin typeface="Arial"/>
                <a:cs typeface="Arial"/>
              </a:rPr>
              <a:t>it</a:t>
            </a:r>
            <a:r>
              <a:rPr sz="2700" spc="-2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67" dirty="0">
                <a:solidFill>
                  <a:prstClr val="black"/>
                </a:solidFill>
                <a:latin typeface="Arial"/>
                <a:cs typeface="Arial"/>
              </a:rPr>
              <a:t>cannot</a:t>
            </a:r>
            <a:r>
              <a:rPr sz="2700" spc="-20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108" dirty="0">
                <a:solidFill>
                  <a:prstClr val="black"/>
                </a:solidFill>
                <a:latin typeface="Arial"/>
                <a:cs typeface="Arial"/>
              </a:rPr>
              <a:t>be</a:t>
            </a:r>
            <a:r>
              <a:rPr sz="2700" spc="-2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94" dirty="0">
                <a:solidFill>
                  <a:prstClr val="black"/>
                </a:solidFill>
                <a:latin typeface="Arial"/>
                <a:cs typeface="Arial"/>
              </a:rPr>
              <a:t>undone</a:t>
            </a:r>
            <a:endParaRPr sz="2700">
              <a:solidFill>
                <a:prstClr val="black"/>
              </a:solidFill>
              <a:latin typeface="Arial"/>
              <a:cs typeface="Arial"/>
            </a:endParaRPr>
          </a:p>
          <a:p>
            <a:pPr marL="297586" indent="-286228" defTabSz="817802">
              <a:spcBef>
                <a:spcPts val="1400"/>
              </a:spcBef>
              <a:buClr>
                <a:srgbClr val="F0AD00"/>
              </a:buClr>
              <a:buSzPct val="80000"/>
              <a:buFontTx/>
              <a:buChar char="▪"/>
              <a:tabLst>
                <a:tab pos="297016" algn="l"/>
                <a:tab pos="297586" algn="l"/>
              </a:tabLst>
            </a:pPr>
            <a:r>
              <a:rPr sz="2700" spc="-72" dirty="0">
                <a:solidFill>
                  <a:prstClr val="black"/>
                </a:solidFill>
                <a:latin typeface="Arial"/>
                <a:cs typeface="Arial"/>
              </a:rPr>
              <a:t>No</a:t>
            </a:r>
            <a:r>
              <a:rPr sz="2700" spc="-2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54" dirty="0">
                <a:solidFill>
                  <a:prstClr val="black"/>
                </a:solidFill>
                <a:latin typeface="Arial"/>
                <a:cs typeface="Arial"/>
              </a:rPr>
              <a:t>objective</a:t>
            </a:r>
            <a:r>
              <a:rPr sz="2700" spc="-20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27" dirty="0">
                <a:solidFill>
                  <a:prstClr val="black"/>
                </a:solidFill>
                <a:latin typeface="Arial"/>
                <a:cs typeface="Arial"/>
              </a:rPr>
              <a:t>function</a:t>
            </a:r>
            <a:r>
              <a:rPr sz="2700" spc="-20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117" dirty="0">
                <a:solidFill>
                  <a:prstClr val="black"/>
                </a:solidFill>
                <a:latin typeface="Arial"/>
                <a:cs typeface="Arial"/>
              </a:rPr>
              <a:t>is</a:t>
            </a:r>
            <a:r>
              <a:rPr sz="2700" spc="-2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27" dirty="0">
                <a:solidFill>
                  <a:prstClr val="black"/>
                </a:solidFill>
                <a:latin typeface="Arial"/>
                <a:cs typeface="Arial"/>
              </a:rPr>
              <a:t>directly</a:t>
            </a:r>
            <a:r>
              <a:rPr sz="2700" spc="-22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45" dirty="0">
                <a:solidFill>
                  <a:prstClr val="black"/>
                </a:solidFill>
                <a:latin typeface="Arial"/>
                <a:cs typeface="Arial"/>
              </a:rPr>
              <a:t>minimized</a:t>
            </a:r>
            <a:endParaRPr sz="2700">
              <a:solidFill>
                <a:prstClr val="black"/>
              </a:solidFill>
              <a:latin typeface="Arial"/>
              <a:cs typeface="Arial"/>
            </a:endParaRPr>
          </a:p>
          <a:p>
            <a:pPr marL="297586" marR="387322" indent="-286228" defTabSz="817802">
              <a:lnSpc>
                <a:spcPct val="80000"/>
              </a:lnSpc>
              <a:spcBef>
                <a:spcPts val="2046"/>
              </a:spcBef>
              <a:buClr>
                <a:srgbClr val="F0AD00"/>
              </a:buClr>
              <a:buSzPct val="80000"/>
              <a:buFontTx/>
              <a:buChar char="▪"/>
              <a:tabLst>
                <a:tab pos="297016" algn="l"/>
                <a:tab pos="297586" algn="l"/>
              </a:tabLst>
            </a:pPr>
            <a:r>
              <a:rPr sz="2700" spc="-18" dirty="0">
                <a:solidFill>
                  <a:prstClr val="black"/>
                </a:solidFill>
                <a:latin typeface="Arial"/>
                <a:cs typeface="Arial"/>
              </a:rPr>
              <a:t>Different</a:t>
            </a:r>
            <a:r>
              <a:rPr sz="2700" spc="-2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157" dirty="0">
                <a:solidFill>
                  <a:prstClr val="black"/>
                </a:solidFill>
                <a:latin typeface="Arial"/>
                <a:cs typeface="Arial"/>
              </a:rPr>
              <a:t>schemes</a:t>
            </a:r>
            <a:r>
              <a:rPr sz="2700" spc="-2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135" dirty="0">
                <a:solidFill>
                  <a:prstClr val="black"/>
                </a:solidFill>
                <a:latin typeface="Arial"/>
                <a:cs typeface="Arial"/>
              </a:rPr>
              <a:t>have</a:t>
            </a:r>
            <a:r>
              <a:rPr sz="2700" spc="-19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76" dirty="0">
                <a:solidFill>
                  <a:prstClr val="black"/>
                </a:solidFill>
                <a:latin typeface="Arial"/>
                <a:cs typeface="Arial"/>
              </a:rPr>
              <a:t>problems</a:t>
            </a:r>
            <a:r>
              <a:rPr sz="2700" spc="-2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27" dirty="0">
                <a:solidFill>
                  <a:prstClr val="black"/>
                </a:solidFill>
                <a:latin typeface="Arial"/>
                <a:cs typeface="Arial"/>
              </a:rPr>
              <a:t>with</a:t>
            </a:r>
            <a:r>
              <a:rPr sz="2700" spc="-2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102" dirty="0">
                <a:solidFill>
                  <a:prstClr val="black"/>
                </a:solidFill>
                <a:latin typeface="Arial"/>
                <a:cs typeface="Arial"/>
              </a:rPr>
              <a:t>one</a:t>
            </a:r>
            <a:r>
              <a:rPr sz="2700" spc="-20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31" dirty="0">
                <a:solidFill>
                  <a:prstClr val="black"/>
                </a:solidFill>
                <a:latin typeface="Arial"/>
                <a:cs typeface="Arial"/>
              </a:rPr>
              <a:t>or  </a:t>
            </a:r>
            <a:r>
              <a:rPr sz="2700" spc="-63" dirty="0">
                <a:solidFill>
                  <a:prstClr val="black"/>
                </a:solidFill>
                <a:latin typeface="Arial"/>
                <a:cs typeface="Arial"/>
              </a:rPr>
              <a:t>more </a:t>
            </a:r>
            <a:r>
              <a:rPr sz="2700" spc="18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2700" spc="-57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13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700" spc="-18" dirty="0">
                <a:solidFill>
                  <a:prstClr val="black"/>
                </a:solidFill>
                <a:latin typeface="Arial"/>
                <a:cs typeface="Arial"/>
              </a:rPr>
              <a:t>following:</a:t>
            </a:r>
            <a:endParaRPr sz="2700">
              <a:solidFill>
                <a:prstClr val="black"/>
              </a:solidFill>
              <a:latin typeface="Arial"/>
              <a:cs typeface="Arial"/>
            </a:endParaRPr>
          </a:p>
          <a:p>
            <a:pPr marL="558831" lvl="1" indent="-245343" defTabSz="817802">
              <a:spcBef>
                <a:spcPts val="13"/>
              </a:spcBef>
              <a:buClr>
                <a:srgbClr val="5FB5CC"/>
              </a:buClr>
              <a:buSzPct val="88461"/>
              <a:buFontTx/>
              <a:buChar char="▪"/>
              <a:tabLst>
                <a:tab pos="558831" algn="l"/>
                <a:tab pos="559402" algn="l"/>
              </a:tabLst>
            </a:pPr>
            <a:r>
              <a:rPr sz="2300" spc="-45" dirty="0">
                <a:solidFill>
                  <a:prstClr val="black"/>
                </a:solidFill>
                <a:latin typeface="Arial"/>
                <a:cs typeface="Arial"/>
              </a:rPr>
              <a:t>Sensitivity </a:t>
            </a:r>
            <a:r>
              <a:rPr sz="2300" spc="49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300" spc="-51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94" dirty="0">
                <a:solidFill>
                  <a:prstClr val="black"/>
                </a:solidFill>
                <a:latin typeface="Arial"/>
                <a:cs typeface="Arial"/>
              </a:rPr>
              <a:t>noise and </a:t>
            </a:r>
            <a:r>
              <a:rPr sz="2300" spc="-40" dirty="0">
                <a:solidFill>
                  <a:prstClr val="black"/>
                </a:solidFill>
                <a:latin typeface="Arial"/>
                <a:cs typeface="Arial"/>
              </a:rPr>
              <a:t>outliers</a:t>
            </a:r>
            <a:endParaRPr sz="2300">
              <a:solidFill>
                <a:prstClr val="black"/>
              </a:solidFill>
              <a:latin typeface="Arial"/>
              <a:cs typeface="Arial"/>
            </a:endParaRPr>
          </a:p>
          <a:p>
            <a:pPr marL="558831" marR="4559" lvl="1" indent="-245343" defTabSz="817802">
              <a:lnSpc>
                <a:spcPct val="80000"/>
              </a:lnSpc>
              <a:spcBef>
                <a:spcPts val="561"/>
              </a:spcBef>
              <a:buClr>
                <a:srgbClr val="5FB5CC"/>
              </a:buClr>
              <a:buSzPct val="88461"/>
              <a:buFontTx/>
              <a:buChar char="▪"/>
              <a:tabLst>
                <a:tab pos="558831" algn="l"/>
                <a:tab pos="559402" algn="l"/>
              </a:tabLst>
            </a:pPr>
            <a:r>
              <a:rPr sz="2300" dirty="0">
                <a:solidFill>
                  <a:prstClr val="black"/>
                </a:solidFill>
                <a:latin typeface="Arial"/>
                <a:cs typeface="Arial"/>
              </a:rPr>
              <a:t>Difficulty</a:t>
            </a:r>
            <a:r>
              <a:rPr sz="2300" spc="-18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54" dirty="0">
                <a:solidFill>
                  <a:prstClr val="black"/>
                </a:solidFill>
                <a:latin typeface="Arial"/>
                <a:cs typeface="Arial"/>
              </a:rPr>
              <a:t>handling</a:t>
            </a:r>
            <a:r>
              <a:rPr sz="2300" spc="-17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4" dirty="0">
                <a:solidFill>
                  <a:prstClr val="black"/>
                </a:solidFill>
                <a:latin typeface="Arial"/>
                <a:cs typeface="Arial"/>
              </a:rPr>
              <a:t>different</a:t>
            </a:r>
            <a:r>
              <a:rPr sz="2300" spc="-20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108" dirty="0">
                <a:solidFill>
                  <a:prstClr val="black"/>
                </a:solidFill>
                <a:latin typeface="Arial"/>
                <a:cs typeface="Arial"/>
              </a:rPr>
              <a:t>sized</a:t>
            </a:r>
            <a:r>
              <a:rPr sz="2300" spc="-20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81"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r>
              <a:rPr sz="2300" spc="-19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94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r>
              <a:rPr sz="2300" spc="-17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102" dirty="0">
                <a:solidFill>
                  <a:prstClr val="black"/>
                </a:solidFill>
                <a:latin typeface="Arial"/>
                <a:cs typeface="Arial"/>
              </a:rPr>
              <a:t>convex  </a:t>
            </a:r>
            <a:r>
              <a:rPr sz="2300" spc="-144" dirty="0">
                <a:solidFill>
                  <a:prstClr val="black"/>
                </a:solidFill>
                <a:latin typeface="Arial"/>
                <a:cs typeface="Arial"/>
              </a:rPr>
              <a:t>shapes</a:t>
            </a:r>
            <a:endParaRPr sz="2300">
              <a:solidFill>
                <a:prstClr val="black"/>
              </a:solidFill>
              <a:latin typeface="Arial"/>
              <a:cs typeface="Arial"/>
            </a:endParaRPr>
          </a:p>
          <a:p>
            <a:pPr marL="558831" lvl="1" indent="-245343" defTabSz="817802">
              <a:buClr>
                <a:srgbClr val="5FB5CC"/>
              </a:buClr>
              <a:buSzPct val="88461"/>
              <a:buFontTx/>
              <a:buChar char="▪"/>
              <a:tabLst>
                <a:tab pos="558831" algn="l"/>
                <a:tab pos="559402" algn="l"/>
              </a:tabLst>
            </a:pPr>
            <a:r>
              <a:rPr sz="2300" spc="-76" dirty="0">
                <a:solidFill>
                  <a:prstClr val="black"/>
                </a:solidFill>
                <a:latin typeface="Arial"/>
                <a:cs typeface="Arial"/>
              </a:rPr>
              <a:t>Breaking </a:t>
            </a:r>
            <a:r>
              <a:rPr sz="2300" spc="-67" dirty="0">
                <a:solidFill>
                  <a:prstClr val="black"/>
                </a:solidFill>
                <a:latin typeface="Arial"/>
                <a:cs typeface="Arial"/>
              </a:rPr>
              <a:t>large</a:t>
            </a:r>
            <a:r>
              <a:rPr sz="2300" spc="-31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81"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endParaRPr sz="23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5738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0847" y="993740"/>
            <a:ext cx="7184967" cy="455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255" y="1750358"/>
            <a:ext cx="7022523" cy="1651748"/>
          </a:xfrm>
          <a:prstGeom prst="rect">
            <a:avLst/>
          </a:prstGeom>
        </p:spPr>
        <p:txBody>
          <a:bodyPr vert="horz" wrap="square" lIns="0" tIns="60854" rIns="0" bIns="0" rtlCol="0">
            <a:spAutoFit/>
          </a:bodyPr>
          <a:lstStyle/>
          <a:p>
            <a:pPr marL="318482" marR="556206" indent="-307106" defTabSz="818951">
              <a:lnSpc>
                <a:spcPts val="3105"/>
              </a:lnSpc>
              <a:spcBef>
                <a:spcPts val="480"/>
              </a:spcBef>
              <a:buClr>
                <a:srgbClr val="F0AD00"/>
              </a:buClr>
              <a:buSzPct val="79687"/>
              <a:buFontTx/>
              <a:buChar char="▪"/>
              <a:tabLst>
                <a:tab pos="317915" algn="l"/>
                <a:tab pos="318482" algn="l"/>
              </a:tabLst>
            </a:pPr>
            <a:r>
              <a:rPr sz="2900" spc="-99" dirty="0">
                <a:solidFill>
                  <a:prstClr val="black"/>
                </a:solidFill>
                <a:latin typeface="Arial"/>
                <a:cs typeface="Arial"/>
              </a:rPr>
              <a:t>Contiguous</a:t>
            </a:r>
            <a:r>
              <a:rPr sz="2900" spc="-32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-102" dirty="0">
                <a:solidFill>
                  <a:prstClr val="black"/>
                </a:solidFill>
                <a:latin typeface="Arial"/>
                <a:cs typeface="Arial"/>
              </a:rPr>
              <a:t>Cluster</a:t>
            </a:r>
            <a:r>
              <a:rPr sz="2900" spc="-22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-99" dirty="0">
                <a:solidFill>
                  <a:prstClr val="black"/>
                </a:solidFill>
                <a:latin typeface="Arial"/>
                <a:cs typeface="Arial"/>
              </a:rPr>
              <a:t>(Nearest</a:t>
            </a:r>
            <a:r>
              <a:rPr sz="2900" spc="-24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-63" dirty="0">
                <a:solidFill>
                  <a:prstClr val="black"/>
                </a:solidFill>
                <a:latin typeface="Arial"/>
                <a:cs typeface="Arial"/>
              </a:rPr>
              <a:t>neighbor</a:t>
            </a:r>
            <a:r>
              <a:rPr sz="2900" spc="-24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-31" dirty="0">
                <a:solidFill>
                  <a:prstClr val="black"/>
                </a:solidFill>
                <a:latin typeface="Arial"/>
                <a:cs typeface="Arial"/>
              </a:rPr>
              <a:t>or  </a:t>
            </a:r>
            <a:r>
              <a:rPr sz="2900" spc="-99" dirty="0">
                <a:solidFill>
                  <a:prstClr val="black"/>
                </a:solidFill>
                <a:latin typeface="Arial"/>
                <a:cs typeface="Arial"/>
              </a:rPr>
              <a:t>Transitive)</a:t>
            </a:r>
            <a:endParaRPr sz="29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677345" marR="4559" lvl="1" indent="-256492" defTabSz="818951">
              <a:lnSpc>
                <a:spcPts val="1937"/>
              </a:lnSpc>
              <a:spcBef>
                <a:spcPts val="471"/>
              </a:spcBef>
              <a:buClr>
                <a:srgbClr val="5FB5CC"/>
              </a:buClr>
              <a:buSzPct val="90000"/>
              <a:buFontTx/>
              <a:buChar char="▪"/>
              <a:tabLst>
                <a:tab pos="677345" algn="l"/>
                <a:tab pos="677914" algn="l"/>
              </a:tabLst>
            </a:pPr>
            <a:r>
              <a:rPr spc="-58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1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cluster</a:t>
            </a:r>
            <a:r>
              <a:rPr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76" dirty="0">
                <a:solidFill>
                  <a:prstClr val="black"/>
                </a:solidFill>
                <a:latin typeface="Arial"/>
                <a:cs typeface="Arial"/>
              </a:rPr>
              <a:t>is</a:t>
            </a:r>
            <a:r>
              <a:rPr spc="-1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2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set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3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31" dirty="0">
                <a:solidFill>
                  <a:prstClr val="black"/>
                </a:solidFill>
                <a:latin typeface="Arial"/>
                <a:cs typeface="Arial"/>
              </a:rPr>
              <a:t>points</a:t>
            </a:r>
            <a:r>
              <a:rPr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99" dirty="0">
                <a:solidFill>
                  <a:prstClr val="black"/>
                </a:solidFill>
                <a:latin typeface="Arial"/>
                <a:cs typeface="Arial"/>
              </a:rPr>
              <a:t>such</a:t>
            </a:r>
            <a:r>
              <a:rPr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8" dirty="0">
                <a:solidFill>
                  <a:prstClr val="black"/>
                </a:solidFill>
                <a:latin typeface="Arial"/>
                <a:cs typeface="Arial"/>
              </a:rPr>
              <a:t>that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2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point</a:t>
            </a:r>
            <a:r>
              <a:rPr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8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2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1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cluster</a:t>
            </a:r>
            <a:r>
              <a:rPr spc="-1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76" dirty="0">
                <a:solidFill>
                  <a:prstClr val="black"/>
                </a:solidFill>
                <a:latin typeface="Arial"/>
                <a:cs typeface="Arial"/>
              </a:rPr>
              <a:t>is</a:t>
            </a:r>
            <a:r>
              <a:rPr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72" dirty="0">
                <a:solidFill>
                  <a:prstClr val="black"/>
                </a:solidFill>
                <a:latin typeface="Arial"/>
                <a:cs typeface="Arial"/>
              </a:rPr>
              <a:t>closer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5" dirty="0">
                <a:solidFill>
                  <a:prstClr val="black"/>
                </a:solidFill>
                <a:latin typeface="Arial"/>
                <a:cs typeface="Arial"/>
              </a:rPr>
              <a:t>(or  </a:t>
            </a:r>
            <a:r>
              <a:rPr spc="-40" dirty="0">
                <a:solidFill>
                  <a:prstClr val="black"/>
                </a:solidFill>
                <a:latin typeface="Arial"/>
                <a:cs typeface="Arial"/>
              </a:rPr>
              <a:t>more</a:t>
            </a:r>
            <a:r>
              <a:rPr spc="-1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prstClr val="black"/>
                </a:solidFill>
                <a:latin typeface="Arial"/>
                <a:cs typeface="Arial"/>
              </a:rPr>
              <a:t>similar)</a:t>
            </a:r>
            <a:r>
              <a:rPr spc="-15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40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67" dirty="0">
                <a:solidFill>
                  <a:prstClr val="black"/>
                </a:solidFill>
                <a:latin typeface="Arial"/>
                <a:cs typeface="Arial"/>
              </a:rPr>
              <a:t>one</a:t>
            </a:r>
            <a:r>
              <a:rPr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22" dirty="0">
                <a:solidFill>
                  <a:prstClr val="black"/>
                </a:solidFill>
                <a:latin typeface="Arial"/>
                <a:cs typeface="Arial"/>
              </a:rPr>
              <a:t>or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prstClr val="black"/>
                </a:solidFill>
                <a:latin typeface="Arial"/>
                <a:cs typeface="Arial"/>
              </a:rPr>
              <a:t>more</a:t>
            </a:r>
            <a:r>
              <a:rPr spc="-1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3" dirty="0">
                <a:solidFill>
                  <a:prstClr val="black"/>
                </a:solidFill>
                <a:latin typeface="Arial"/>
                <a:cs typeface="Arial"/>
              </a:rPr>
              <a:t>other</a:t>
            </a:r>
            <a:r>
              <a:rPr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31" dirty="0">
                <a:solidFill>
                  <a:prstClr val="black"/>
                </a:solidFill>
                <a:latin typeface="Arial"/>
                <a:cs typeface="Arial"/>
              </a:rPr>
              <a:t>points</a:t>
            </a:r>
            <a:r>
              <a:rPr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8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pc="-15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9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-1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5" dirty="0">
                <a:solidFill>
                  <a:prstClr val="black"/>
                </a:solidFill>
                <a:latin typeface="Arial"/>
                <a:cs typeface="Arial"/>
              </a:rPr>
              <a:t>cluster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22" dirty="0">
                <a:solidFill>
                  <a:prstClr val="black"/>
                </a:solidFill>
                <a:latin typeface="Arial"/>
                <a:cs typeface="Arial"/>
              </a:rPr>
              <a:t>than</a:t>
            </a:r>
            <a:r>
              <a:rPr spc="-15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40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pc="-1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72" dirty="0">
                <a:solidFill>
                  <a:prstClr val="black"/>
                </a:solidFill>
                <a:latin typeface="Arial"/>
                <a:cs typeface="Arial"/>
              </a:rPr>
              <a:t>any 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point</a:t>
            </a:r>
            <a:r>
              <a:rPr spc="-16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9" dirty="0">
                <a:solidFill>
                  <a:prstClr val="black"/>
                </a:solidFill>
                <a:latin typeface="Arial"/>
                <a:cs typeface="Arial"/>
              </a:rPr>
              <a:t>not</a:t>
            </a:r>
            <a:r>
              <a:rPr spc="-15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8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9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8" dirty="0">
                <a:solidFill>
                  <a:prstClr val="black"/>
                </a:solidFill>
                <a:latin typeface="Arial"/>
                <a:cs typeface="Arial"/>
              </a:rPr>
              <a:t>cluster.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3082" y="4106732"/>
            <a:ext cx="957355" cy="10784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70171" y="4485940"/>
            <a:ext cx="252268" cy="250451"/>
          </a:xfrm>
          <a:custGeom>
            <a:avLst/>
            <a:gdLst/>
            <a:ahLst/>
            <a:cxnLst/>
            <a:rect l="l" t="t" r="r" b="b"/>
            <a:pathLst>
              <a:path w="277495" h="283845">
                <a:moveTo>
                  <a:pt x="277368" y="141732"/>
                </a:moveTo>
                <a:lnTo>
                  <a:pt x="270406" y="96560"/>
                </a:lnTo>
                <a:lnTo>
                  <a:pt x="250935" y="57607"/>
                </a:lnTo>
                <a:lnTo>
                  <a:pt x="221077" y="27066"/>
                </a:lnTo>
                <a:lnTo>
                  <a:pt x="182953" y="7132"/>
                </a:lnTo>
                <a:lnTo>
                  <a:pt x="138684" y="0"/>
                </a:lnTo>
                <a:lnTo>
                  <a:pt x="95000" y="7132"/>
                </a:lnTo>
                <a:lnTo>
                  <a:pt x="56948" y="27066"/>
                </a:lnTo>
                <a:lnTo>
                  <a:pt x="26871" y="57607"/>
                </a:lnTo>
                <a:lnTo>
                  <a:pt x="7107" y="96560"/>
                </a:lnTo>
                <a:lnTo>
                  <a:pt x="0" y="141732"/>
                </a:lnTo>
                <a:lnTo>
                  <a:pt x="7107" y="186318"/>
                </a:lnTo>
                <a:lnTo>
                  <a:pt x="26871" y="225198"/>
                </a:lnTo>
                <a:lnTo>
                  <a:pt x="56948" y="255958"/>
                </a:lnTo>
                <a:lnTo>
                  <a:pt x="95000" y="276185"/>
                </a:lnTo>
                <a:lnTo>
                  <a:pt x="138684" y="283464"/>
                </a:lnTo>
                <a:lnTo>
                  <a:pt x="182953" y="276185"/>
                </a:lnTo>
                <a:lnTo>
                  <a:pt x="221077" y="255958"/>
                </a:lnTo>
                <a:lnTo>
                  <a:pt x="250935" y="225198"/>
                </a:lnTo>
                <a:lnTo>
                  <a:pt x="270406" y="186318"/>
                </a:lnTo>
                <a:lnTo>
                  <a:pt x="277368" y="141732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15094" y="4116145"/>
            <a:ext cx="1209964" cy="980515"/>
          </a:xfrm>
          <a:custGeom>
            <a:avLst/>
            <a:gdLst/>
            <a:ahLst/>
            <a:cxnLst/>
            <a:rect l="l" t="t" r="r" b="b"/>
            <a:pathLst>
              <a:path w="1330960" h="1111250">
                <a:moveTo>
                  <a:pt x="1330452" y="68580"/>
                </a:moveTo>
                <a:lnTo>
                  <a:pt x="1285708" y="54186"/>
                </a:lnTo>
                <a:lnTo>
                  <a:pt x="1239936" y="41486"/>
                </a:lnTo>
                <a:lnTo>
                  <a:pt x="1193235" y="30480"/>
                </a:lnTo>
                <a:lnTo>
                  <a:pt x="1145707" y="21166"/>
                </a:lnTo>
                <a:lnTo>
                  <a:pt x="1097451" y="13546"/>
                </a:lnTo>
                <a:lnTo>
                  <a:pt x="1048568" y="7620"/>
                </a:lnTo>
                <a:lnTo>
                  <a:pt x="999158" y="3386"/>
                </a:lnTo>
                <a:lnTo>
                  <a:pt x="949322" y="846"/>
                </a:lnTo>
                <a:lnTo>
                  <a:pt x="899160" y="0"/>
                </a:lnTo>
                <a:lnTo>
                  <a:pt x="840014" y="1180"/>
                </a:lnTo>
                <a:lnTo>
                  <a:pt x="781894" y="4672"/>
                </a:lnTo>
                <a:lnTo>
                  <a:pt x="724917" y="10404"/>
                </a:lnTo>
                <a:lnTo>
                  <a:pt x="669202" y="18303"/>
                </a:lnTo>
                <a:lnTo>
                  <a:pt x="614866" y="28297"/>
                </a:lnTo>
                <a:lnTo>
                  <a:pt x="562029" y="40313"/>
                </a:lnTo>
                <a:lnTo>
                  <a:pt x="510809" y="54278"/>
                </a:lnTo>
                <a:lnTo>
                  <a:pt x="461323" y="70119"/>
                </a:lnTo>
                <a:lnTo>
                  <a:pt x="413689" y="87765"/>
                </a:lnTo>
                <a:lnTo>
                  <a:pt x="368027" y="107143"/>
                </a:lnTo>
                <a:lnTo>
                  <a:pt x="324454" y="128179"/>
                </a:lnTo>
                <a:lnTo>
                  <a:pt x="283089" y="150803"/>
                </a:lnTo>
                <a:lnTo>
                  <a:pt x="244049" y="174940"/>
                </a:lnTo>
                <a:lnTo>
                  <a:pt x="207453" y="200518"/>
                </a:lnTo>
                <a:lnTo>
                  <a:pt x="173419" y="227466"/>
                </a:lnTo>
                <a:lnTo>
                  <a:pt x="142065" y="255709"/>
                </a:lnTo>
                <a:lnTo>
                  <a:pt x="113510" y="285177"/>
                </a:lnTo>
                <a:lnTo>
                  <a:pt x="87871" y="315795"/>
                </a:lnTo>
                <a:lnTo>
                  <a:pt x="65267" y="347492"/>
                </a:lnTo>
                <a:lnTo>
                  <a:pt x="29638" y="413831"/>
                </a:lnTo>
                <a:lnTo>
                  <a:pt x="7567" y="483614"/>
                </a:lnTo>
                <a:lnTo>
                  <a:pt x="0" y="556260"/>
                </a:lnTo>
                <a:lnTo>
                  <a:pt x="1911" y="592728"/>
                </a:lnTo>
                <a:lnTo>
                  <a:pt x="16848" y="663705"/>
                </a:lnTo>
                <a:lnTo>
                  <a:pt x="45817" y="731580"/>
                </a:lnTo>
                <a:lnTo>
                  <a:pt x="87871" y="795769"/>
                </a:lnTo>
                <a:lnTo>
                  <a:pt x="113510" y="826298"/>
                </a:lnTo>
                <a:lnTo>
                  <a:pt x="142065" y="855685"/>
                </a:lnTo>
                <a:lnTo>
                  <a:pt x="173419" y="883859"/>
                </a:lnTo>
                <a:lnTo>
                  <a:pt x="207453" y="910744"/>
                </a:lnTo>
                <a:lnTo>
                  <a:pt x="244049" y="936270"/>
                </a:lnTo>
                <a:lnTo>
                  <a:pt x="283089" y="960361"/>
                </a:lnTo>
                <a:lnTo>
                  <a:pt x="324454" y="982945"/>
                </a:lnTo>
                <a:lnTo>
                  <a:pt x="368027" y="1003950"/>
                </a:lnTo>
                <a:lnTo>
                  <a:pt x="408432" y="1021073"/>
                </a:lnTo>
                <a:lnTo>
                  <a:pt x="408432" y="556260"/>
                </a:lnTo>
                <a:lnTo>
                  <a:pt x="411729" y="520864"/>
                </a:lnTo>
                <a:lnTo>
                  <a:pt x="437013" y="453919"/>
                </a:lnTo>
                <a:lnTo>
                  <a:pt x="484770" y="393613"/>
                </a:lnTo>
                <a:lnTo>
                  <a:pt x="516160" y="366515"/>
                </a:lnTo>
                <a:lnTo>
                  <a:pt x="552069" y="341757"/>
                </a:lnTo>
                <a:lnTo>
                  <a:pt x="592129" y="319564"/>
                </a:lnTo>
                <a:lnTo>
                  <a:pt x="635975" y="300164"/>
                </a:lnTo>
                <a:lnTo>
                  <a:pt x="683240" y="283783"/>
                </a:lnTo>
                <a:lnTo>
                  <a:pt x="733558" y="270648"/>
                </a:lnTo>
                <a:lnTo>
                  <a:pt x="786561" y="260986"/>
                </a:lnTo>
                <a:lnTo>
                  <a:pt x="841884" y="255022"/>
                </a:lnTo>
                <a:lnTo>
                  <a:pt x="899160" y="252984"/>
                </a:lnTo>
                <a:lnTo>
                  <a:pt x="948293" y="254447"/>
                </a:lnTo>
                <a:lnTo>
                  <a:pt x="996696" y="258836"/>
                </a:lnTo>
                <a:lnTo>
                  <a:pt x="1044000" y="266151"/>
                </a:lnTo>
                <a:lnTo>
                  <a:pt x="1089842" y="276392"/>
                </a:lnTo>
                <a:lnTo>
                  <a:pt x="1133856" y="289560"/>
                </a:lnTo>
                <a:lnTo>
                  <a:pt x="1330452" y="68580"/>
                </a:lnTo>
                <a:close/>
              </a:path>
              <a:path w="1330960" h="1111250">
                <a:moveTo>
                  <a:pt x="1330452" y="1043940"/>
                </a:moveTo>
                <a:lnTo>
                  <a:pt x="1133856" y="822960"/>
                </a:lnTo>
                <a:lnTo>
                  <a:pt x="1089842" y="835542"/>
                </a:lnTo>
                <a:lnTo>
                  <a:pt x="1044000" y="845710"/>
                </a:lnTo>
                <a:lnTo>
                  <a:pt x="996696" y="853244"/>
                </a:lnTo>
                <a:lnTo>
                  <a:pt x="948293" y="857926"/>
                </a:lnTo>
                <a:lnTo>
                  <a:pt x="899160" y="859536"/>
                </a:lnTo>
                <a:lnTo>
                  <a:pt x="841884" y="857497"/>
                </a:lnTo>
                <a:lnTo>
                  <a:pt x="786561" y="851533"/>
                </a:lnTo>
                <a:lnTo>
                  <a:pt x="733558" y="841871"/>
                </a:lnTo>
                <a:lnTo>
                  <a:pt x="683240" y="828736"/>
                </a:lnTo>
                <a:lnTo>
                  <a:pt x="635975" y="812355"/>
                </a:lnTo>
                <a:lnTo>
                  <a:pt x="592129" y="792955"/>
                </a:lnTo>
                <a:lnTo>
                  <a:pt x="552069" y="770763"/>
                </a:lnTo>
                <a:lnTo>
                  <a:pt x="516160" y="746004"/>
                </a:lnTo>
                <a:lnTo>
                  <a:pt x="484770" y="718907"/>
                </a:lnTo>
                <a:lnTo>
                  <a:pt x="458266" y="689696"/>
                </a:lnTo>
                <a:lnTo>
                  <a:pt x="421379" y="625844"/>
                </a:lnTo>
                <a:lnTo>
                  <a:pt x="408432" y="556260"/>
                </a:lnTo>
                <a:lnTo>
                  <a:pt x="408432" y="1021073"/>
                </a:lnTo>
                <a:lnTo>
                  <a:pt x="461323" y="1040926"/>
                </a:lnTo>
                <a:lnTo>
                  <a:pt x="510809" y="1056751"/>
                </a:lnTo>
                <a:lnTo>
                  <a:pt x="562029" y="1070703"/>
                </a:lnTo>
                <a:lnTo>
                  <a:pt x="614866" y="1082710"/>
                </a:lnTo>
                <a:lnTo>
                  <a:pt x="669202" y="1092698"/>
                </a:lnTo>
                <a:lnTo>
                  <a:pt x="724917" y="1100593"/>
                </a:lnTo>
                <a:lnTo>
                  <a:pt x="781894" y="1106324"/>
                </a:lnTo>
                <a:lnTo>
                  <a:pt x="840014" y="1109815"/>
                </a:lnTo>
                <a:lnTo>
                  <a:pt x="899160" y="1110996"/>
                </a:lnTo>
                <a:lnTo>
                  <a:pt x="949322" y="1110151"/>
                </a:lnTo>
                <a:lnTo>
                  <a:pt x="999158" y="1107626"/>
                </a:lnTo>
                <a:lnTo>
                  <a:pt x="1048568" y="1103432"/>
                </a:lnTo>
                <a:lnTo>
                  <a:pt x="1097451" y="1097583"/>
                </a:lnTo>
                <a:lnTo>
                  <a:pt x="1145707" y="1090090"/>
                </a:lnTo>
                <a:lnTo>
                  <a:pt x="1193235" y="1080967"/>
                </a:lnTo>
                <a:lnTo>
                  <a:pt x="1239936" y="1070226"/>
                </a:lnTo>
                <a:lnTo>
                  <a:pt x="1285708" y="1057879"/>
                </a:lnTo>
                <a:lnTo>
                  <a:pt x="1330452" y="1043940"/>
                </a:lnTo>
                <a:close/>
              </a:path>
            </a:pathLst>
          </a:custGeom>
          <a:solidFill>
            <a:srgbClr val="F0AC00"/>
          </a:solid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99164" y="4485940"/>
            <a:ext cx="254000" cy="250451"/>
          </a:xfrm>
          <a:custGeom>
            <a:avLst/>
            <a:gdLst/>
            <a:ahLst/>
            <a:cxnLst/>
            <a:rect l="l" t="t" r="r" b="b"/>
            <a:pathLst>
              <a:path w="279400" h="283845">
                <a:moveTo>
                  <a:pt x="278892" y="141732"/>
                </a:moveTo>
                <a:lnTo>
                  <a:pt x="271771" y="96560"/>
                </a:lnTo>
                <a:lnTo>
                  <a:pt x="251923" y="57607"/>
                </a:lnTo>
                <a:lnTo>
                  <a:pt x="221613" y="27066"/>
                </a:lnTo>
                <a:lnTo>
                  <a:pt x="183111" y="7132"/>
                </a:lnTo>
                <a:lnTo>
                  <a:pt x="138684" y="0"/>
                </a:lnTo>
                <a:lnTo>
                  <a:pt x="95000" y="7132"/>
                </a:lnTo>
                <a:lnTo>
                  <a:pt x="56948" y="27066"/>
                </a:lnTo>
                <a:lnTo>
                  <a:pt x="26871" y="57607"/>
                </a:lnTo>
                <a:lnTo>
                  <a:pt x="7107" y="96560"/>
                </a:lnTo>
                <a:lnTo>
                  <a:pt x="0" y="141732"/>
                </a:lnTo>
                <a:lnTo>
                  <a:pt x="7107" y="186318"/>
                </a:lnTo>
                <a:lnTo>
                  <a:pt x="26871" y="225198"/>
                </a:lnTo>
                <a:lnTo>
                  <a:pt x="56948" y="255958"/>
                </a:lnTo>
                <a:lnTo>
                  <a:pt x="95000" y="276185"/>
                </a:lnTo>
                <a:lnTo>
                  <a:pt x="138684" y="283464"/>
                </a:lnTo>
                <a:lnTo>
                  <a:pt x="183111" y="276185"/>
                </a:lnTo>
                <a:lnTo>
                  <a:pt x="221613" y="255958"/>
                </a:lnTo>
                <a:lnTo>
                  <a:pt x="251923" y="225198"/>
                </a:lnTo>
                <a:lnTo>
                  <a:pt x="271771" y="186318"/>
                </a:lnTo>
                <a:lnTo>
                  <a:pt x="278892" y="141732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22323" y="4604273"/>
            <a:ext cx="18473" cy="16249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9812" y="18288"/>
                </a:moveTo>
                <a:lnTo>
                  <a:pt x="19812" y="0"/>
                </a:lnTo>
                <a:lnTo>
                  <a:pt x="0" y="0"/>
                </a:lnTo>
                <a:lnTo>
                  <a:pt x="0" y="18288"/>
                </a:lnTo>
                <a:lnTo>
                  <a:pt x="19812" y="18288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56956" y="4604273"/>
            <a:ext cx="18473" cy="16249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9812" y="18288"/>
                </a:moveTo>
                <a:lnTo>
                  <a:pt x="19812" y="0"/>
                </a:lnTo>
                <a:lnTo>
                  <a:pt x="0" y="0"/>
                </a:lnTo>
                <a:lnTo>
                  <a:pt x="0" y="18288"/>
                </a:lnTo>
                <a:lnTo>
                  <a:pt x="19812" y="18288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91594" y="4604273"/>
            <a:ext cx="18473" cy="16249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9812" y="18288"/>
                </a:moveTo>
                <a:lnTo>
                  <a:pt x="19812" y="0"/>
                </a:lnTo>
                <a:lnTo>
                  <a:pt x="0" y="0"/>
                </a:lnTo>
                <a:lnTo>
                  <a:pt x="0" y="18288"/>
                </a:lnTo>
                <a:lnTo>
                  <a:pt x="19812" y="18288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26234" y="4604273"/>
            <a:ext cx="18473" cy="16249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9812" y="18288"/>
                </a:moveTo>
                <a:lnTo>
                  <a:pt x="19812" y="0"/>
                </a:lnTo>
                <a:lnTo>
                  <a:pt x="0" y="0"/>
                </a:lnTo>
                <a:lnTo>
                  <a:pt x="0" y="18288"/>
                </a:lnTo>
                <a:lnTo>
                  <a:pt x="19812" y="18288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60865" y="4604273"/>
            <a:ext cx="18473" cy="16249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9812" y="18288"/>
                </a:moveTo>
                <a:lnTo>
                  <a:pt x="19812" y="0"/>
                </a:lnTo>
                <a:lnTo>
                  <a:pt x="0" y="0"/>
                </a:lnTo>
                <a:lnTo>
                  <a:pt x="0" y="18288"/>
                </a:lnTo>
                <a:lnTo>
                  <a:pt x="19812" y="18288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95504" y="4604273"/>
            <a:ext cx="18473" cy="16249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9812" y="18288"/>
                </a:moveTo>
                <a:lnTo>
                  <a:pt x="19812" y="0"/>
                </a:lnTo>
                <a:lnTo>
                  <a:pt x="0" y="0"/>
                </a:lnTo>
                <a:lnTo>
                  <a:pt x="0" y="18288"/>
                </a:lnTo>
                <a:lnTo>
                  <a:pt x="19812" y="18288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30138" y="4604273"/>
            <a:ext cx="18473" cy="16249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9812" y="18288"/>
                </a:moveTo>
                <a:lnTo>
                  <a:pt x="19812" y="0"/>
                </a:lnTo>
                <a:lnTo>
                  <a:pt x="0" y="0"/>
                </a:lnTo>
                <a:lnTo>
                  <a:pt x="0" y="18288"/>
                </a:lnTo>
                <a:lnTo>
                  <a:pt x="19812" y="18288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64774" y="4604273"/>
            <a:ext cx="18473" cy="16249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9812" y="18288"/>
                </a:moveTo>
                <a:lnTo>
                  <a:pt x="19812" y="0"/>
                </a:lnTo>
                <a:lnTo>
                  <a:pt x="0" y="0"/>
                </a:lnTo>
                <a:lnTo>
                  <a:pt x="0" y="18288"/>
                </a:lnTo>
                <a:lnTo>
                  <a:pt x="19812" y="18288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99414" y="4604273"/>
            <a:ext cx="18473" cy="16249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9812" y="18288"/>
                </a:moveTo>
                <a:lnTo>
                  <a:pt x="19812" y="0"/>
                </a:lnTo>
                <a:lnTo>
                  <a:pt x="0" y="0"/>
                </a:lnTo>
                <a:lnTo>
                  <a:pt x="0" y="18288"/>
                </a:lnTo>
                <a:lnTo>
                  <a:pt x="19812" y="18288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634047" y="4604273"/>
            <a:ext cx="18473" cy="16249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9812" y="18288"/>
                </a:moveTo>
                <a:lnTo>
                  <a:pt x="19812" y="0"/>
                </a:lnTo>
                <a:lnTo>
                  <a:pt x="0" y="0"/>
                </a:lnTo>
                <a:lnTo>
                  <a:pt x="0" y="18288"/>
                </a:lnTo>
                <a:lnTo>
                  <a:pt x="19812" y="18288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668684" y="4604273"/>
            <a:ext cx="18473" cy="16249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9812" y="18288"/>
                </a:moveTo>
                <a:lnTo>
                  <a:pt x="19812" y="0"/>
                </a:lnTo>
                <a:lnTo>
                  <a:pt x="0" y="0"/>
                </a:lnTo>
                <a:lnTo>
                  <a:pt x="0" y="18288"/>
                </a:lnTo>
                <a:lnTo>
                  <a:pt x="19812" y="18288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71607" y="4266752"/>
            <a:ext cx="711200" cy="663388"/>
          </a:xfrm>
          <a:custGeom>
            <a:avLst/>
            <a:gdLst/>
            <a:ahLst/>
            <a:cxnLst/>
            <a:rect l="l" t="t" r="r" b="b"/>
            <a:pathLst>
              <a:path w="782320" h="751839">
                <a:moveTo>
                  <a:pt x="781812" y="376428"/>
                </a:moveTo>
                <a:lnTo>
                  <a:pt x="778762" y="329034"/>
                </a:lnTo>
                <a:lnTo>
                  <a:pt x="769861" y="283446"/>
                </a:lnTo>
                <a:lnTo>
                  <a:pt x="755478" y="240010"/>
                </a:lnTo>
                <a:lnTo>
                  <a:pt x="735985" y="199072"/>
                </a:lnTo>
                <a:lnTo>
                  <a:pt x="711751" y="160976"/>
                </a:lnTo>
                <a:lnTo>
                  <a:pt x="683146" y="126068"/>
                </a:lnTo>
                <a:lnTo>
                  <a:pt x="650542" y="94694"/>
                </a:lnTo>
                <a:lnTo>
                  <a:pt x="614309" y="67199"/>
                </a:lnTo>
                <a:lnTo>
                  <a:pt x="574817" y="43928"/>
                </a:lnTo>
                <a:lnTo>
                  <a:pt x="532436" y="25228"/>
                </a:lnTo>
                <a:lnTo>
                  <a:pt x="487537" y="11442"/>
                </a:lnTo>
                <a:lnTo>
                  <a:pt x="440491" y="2918"/>
                </a:lnTo>
                <a:lnTo>
                  <a:pt x="391668" y="0"/>
                </a:lnTo>
                <a:lnTo>
                  <a:pt x="342519" y="2918"/>
                </a:lnTo>
                <a:lnTo>
                  <a:pt x="295197" y="11442"/>
                </a:lnTo>
                <a:lnTo>
                  <a:pt x="250069" y="25228"/>
                </a:lnTo>
                <a:lnTo>
                  <a:pt x="207500" y="43928"/>
                </a:lnTo>
                <a:lnTo>
                  <a:pt x="167857" y="67199"/>
                </a:lnTo>
                <a:lnTo>
                  <a:pt x="131507" y="94694"/>
                </a:lnTo>
                <a:lnTo>
                  <a:pt x="98815" y="126068"/>
                </a:lnTo>
                <a:lnTo>
                  <a:pt x="70147" y="160976"/>
                </a:lnTo>
                <a:lnTo>
                  <a:pt x="45871" y="199072"/>
                </a:lnTo>
                <a:lnTo>
                  <a:pt x="26351" y="240010"/>
                </a:lnTo>
                <a:lnTo>
                  <a:pt x="11956" y="283446"/>
                </a:lnTo>
                <a:lnTo>
                  <a:pt x="3050" y="329034"/>
                </a:lnTo>
                <a:lnTo>
                  <a:pt x="0" y="376428"/>
                </a:lnTo>
                <a:lnTo>
                  <a:pt x="3050" y="423496"/>
                </a:lnTo>
                <a:lnTo>
                  <a:pt x="11956" y="468808"/>
                </a:lnTo>
                <a:lnTo>
                  <a:pt x="26351" y="512014"/>
                </a:lnTo>
                <a:lnTo>
                  <a:pt x="45871" y="552765"/>
                </a:lnTo>
                <a:lnTo>
                  <a:pt x="70147" y="590710"/>
                </a:lnTo>
                <a:lnTo>
                  <a:pt x="98815" y="625501"/>
                </a:lnTo>
                <a:lnTo>
                  <a:pt x="131507" y="656787"/>
                </a:lnTo>
                <a:lnTo>
                  <a:pt x="167857" y="684219"/>
                </a:lnTo>
                <a:lnTo>
                  <a:pt x="207500" y="707447"/>
                </a:lnTo>
                <a:lnTo>
                  <a:pt x="250069" y="726122"/>
                </a:lnTo>
                <a:lnTo>
                  <a:pt x="295197" y="739894"/>
                </a:lnTo>
                <a:lnTo>
                  <a:pt x="342519" y="748414"/>
                </a:lnTo>
                <a:lnTo>
                  <a:pt x="391668" y="751332"/>
                </a:lnTo>
                <a:lnTo>
                  <a:pt x="440491" y="748414"/>
                </a:lnTo>
                <a:lnTo>
                  <a:pt x="487537" y="739894"/>
                </a:lnTo>
                <a:lnTo>
                  <a:pt x="532436" y="726122"/>
                </a:lnTo>
                <a:lnTo>
                  <a:pt x="574817" y="707447"/>
                </a:lnTo>
                <a:lnTo>
                  <a:pt x="614309" y="684219"/>
                </a:lnTo>
                <a:lnTo>
                  <a:pt x="650542" y="656787"/>
                </a:lnTo>
                <a:lnTo>
                  <a:pt x="683146" y="625501"/>
                </a:lnTo>
                <a:lnTo>
                  <a:pt x="711751" y="590710"/>
                </a:lnTo>
                <a:lnTo>
                  <a:pt x="735985" y="552765"/>
                </a:lnTo>
                <a:lnTo>
                  <a:pt x="755478" y="512014"/>
                </a:lnTo>
                <a:lnTo>
                  <a:pt x="769861" y="468808"/>
                </a:lnTo>
                <a:lnTo>
                  <a:pt x="778762" y="423496"/>
                </a:lnTo>
                <a:lnTo>
                  <a:pt x="781812" y="376428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811192" y="4266752"/>
            <a:ext cx="709468" cy="663388"/>
          </a:xfrm>
          <a:custGeom>
            <a:avLst/>
            <a:gdLst/>
            <a:ahLst/>
            <a:cxnLst/>
            <a:rect l="l" t="t" r="r" b="b"/>
            <a:pathLst>
              <a:path w="780415" h="751839">
                <a:moveTo>
                  <a:pt x="780288" y="376428"/>
                </a:moveTo>
                <a:lnTo>
                  <a:pt x="777263" y="329034"/>
                </a:lnTo>
                <a:lnTo>
                  <a:pt x="768428" y="283446"/>
                </a:lnTo>
                <a:lnTo>
                  <a:pt x="754142" y="240010"/>
                </a:lnTo>
                <a:lnTo>
                  <a:pt x="734760" y="199072"/>
                </a:lnTo>
                <a:lnTo>
                  <a:pt x="710643" y="160976"/>
                </a:lnTo>
                <a:lnTo>
                  <a:pt x="682147" y="126068"/>
                </a:lnTo>
                <a:lnTo>
                  <a:pt x="649630" y="94694"/>
                </a:lnTo>
                <a:lnTo>
                  <a:pt x="613451" y="67199"/>
                </a:lnTo>
                <a:lnTo>
                  <a:pt x="573967" y="43928"/>
                </a:lnTo>
                <a:lnTo>
                  <a:pt x="531536" y="25228"/>
                </a:lnTo>
                <a:lnTo>
                  <a:pt x="486517" y="11442"/>
                </a:lnTo>
                <a:lnTo>
                  <a:pt x="439267" y="2918"/>
                </a:lnTo>
                <a:lnTo>
                  <a:pt x="390144" y="0"/>
                </a:lnTo>
                <a:lnTo>
                  <a:pt x="341020" y="2918"/>
                </a:lnTo>
                <a:lnTo>
                  <a:pt x="293770" y="11442"/>
                </a:lnTo>
                <a:lnTo>
                  <a:pt x="248751" y="25228"/>
                </a:lnTo>
                <a:lnTo>
                  <a:pt x="206320" y="43928"/>
                </a:lnTo>
                <a:lnTo>
                  <a:pt x="166836" y="67199"/>
                </a:lnTo>
                <a:lnTo>
                  <a:pt x="130657" y="94694"/>
                </a:lnTo>
                <a:lnTo>
                  <a:pt x="98140" y="126068"/>
                </a:lnTo>
                <a:lnTo>
                  <a:pt x="69644" y="160976"/>
                </a:lnTo>
                <a:lnTo>
                  <a:pt x="45527" y="199072"/>
                </a:lnTo>
                <a:lnTo>
                  <a:pt x="26145" y="240010"/>
                </a:lnTo>
                <a:lnTo>
                  <a:pt x="11859" y="283446"/>
                </a:lnTo>
                <a:lnTo>
                  <a:pt x="3024" y="329034"/>
                </a:lnTo>
                <a:lnTo>
                  <a:pt x="0" y="376428"/>
                </a:lnTo>
                <a:lnTo>
                  <a:pt x="3024" y="423496"/>
                </a:lnTo>
                <a:lnTo>
                  <a:pt x="11859" y="468808"/>
                </a:lnTo>
                <a:lnTo>
                  <a:pt x="26145" y="512014"/>
                </a:lnTo>
                <a:lnTo>
                  <a:pt x="45527" y="552765"/>
                </a:lnTo>
                <a:lnTo>
                  <a:pt x="69644" y="590710"/>
                </a:lnTo>
                <a:lnTo>
                  <a:pt x="98140" y="625501"/>
                </a:lnTo>
                <a:lnTo>
                  <a:pt x="130657" y="656787"/>
                </a:lnTo>
                <a:lnTo>
                  <a:pt x="166836" y="684219"/>
                </a:lnTo>
                <a:lnTo>
                  <a:pt x="206320" y="707447"/>
                </a:lnTo>
                <a:lnTo>
                  <a:pt x="248751" y="726122"/>
                </a:lnTo>
                <a:lnTo>
                  <a:pt x="293770" y="739894"/>
                </a:lnTo>
                <a:lnTo>
                  <a:pt x="341020" y="748414"/>
                </a:lnTo>
                <a:lnTo>
                  <a:pt x="390144" y="751332"/>
                </a:lnTo>
                <a:lnTo>
                  <a:pt x="439267" y="748414"/>
                </a:lnTo>
                <a:lnTo>
                  <a:pt x="486517" y="739894"/>
                </a:lnTo>
                <a:lnTo>
                  <a:pt x="531536" y="726122"/>
                </a:lnTo>
                <a:lnTo>
                  <a:pt x="573967" y="707447"/>
                </a:lnTo>
                <a:lnTo>
                  <a:pt x="613451" y="684219"/>
                </a:lnTo>
                <a:lnTo>
                  <a:pt x="649630" y="656787"/>
                </a:lnTo>
                <a:lnTo>
                  <a:pt x="682147" y="625501"/>
                </a:lnTo>
                <a:lnTo>
                  <a:pt x="710643" y="590710"/>
                </a:lnTo>
                <a:lnTo>
                  <a:pt x="734760" y="552765"/>
                </a:lnTo>
                <a:lnTo>
                  <a:pt x="754142" y="512014"/>
                </a:lnTo>
                <a:lnTo>
                  <a:pt x="768428" y="468808"/>
                </a:lnTo>
                <a:lnTo>
                  <a:pt x="777263" y="423496"/>
                </a:lnTo>
                <a:lnTo>
                  <a:pt x="780288" y="376428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620491" y="4100008"/>
            <a:ext cx="839932" cy="829796"/>
          </a:xfrm>
          <a:custGeom>
            <a:avLst/>
            <a:gdLst/>
            <a:ahLst/>
            <a:cxnLst/>
            <a:rect l="l" t="t" r="r" b="b"/>
            <a:pathLst>
              <a:path w="923925" h="940435">
                <a:moveTo>
                  <a:pt x="923544" y="470916"/>
                </a:moveTo>
                <a:lnTo>
                  <a:pt x="921154" y="422681"/>
                </a:lnTo>
                <a:lnTo>
                  <a:pt x="914141" y="375859"/>
                </a:lnTo>
                <a:lnTo>
                  <a:pt x="902738" y="330685"/>
                </a:lnTo>
                <a:lnTo>
                  <a:pt x="887182" y="287393"/>
                </a:lnTo>
                <a:lnTo>
                  <a:pt x="867705" y="246217"/>
                </a:lnTo>
                <a:lnTo>
                  <a:pt x="844543" y="207391"/>
                </a:lnTo>
                <a:lnTo>
                  <a:pt x="817929" y="171151"/>
                </a:lnTo>
                <a:lnTo>
                  <a:pt x="788098" y="137731"/>
                </a:lnTo>
                <a:lnTo>
                  <a:pt x="755285" y="107364"/>
                </a:lnTo>
                <a:lnTo>
                  <a:pt x="719723" y="80286"/>
                </a:lnTo>
                <a:lnTo>
                  <a:pt x="681648" y="56731"/>
                </a:lnTo>
                <a:lnTo>
                  <a:pt x="641294" y="36933"/>
                </a:lnTo>
                <a:lnTo>
                  <a:pt x="598895" y="21126"/>
                </a:lnTo>
                <a:lnTo>
                  <a:pt x="554685" y="9545"/>
                </a:lnTo>
                <a:lnTo>
                  <a:pt x="508899" y="2425"/>
                </a:lnTo>
                <a:lnTo>
                  <a:pt x="461772" y="0"/>
                </a:lnTo>
                <a:lnTo>
                  <a:pt x="414644" y="2425"/>
                </a:lnTo>
                <a:lnTo>
                  <a:pt x="368858" y="9545"/>
                </a:lnTo>
                <a:lnTo>
                  <a:pt x="324648" y="21126"/>
                </a:lnTo>
                <a:lnTo>
                  <a:pt x="282249" y="36933"/>
                </a:lnTo>
                <a:lnTo>
                  <a:pt x="241895" y="56731"/>
                </a:lnTo>
                <a:lnTo>
                  <a:pt x="203820" y="80286"/>
                </a:lnTo>
                <a:lnTo>
                  <a:pt x="168258" y="107364"/>
                </a:lnTo>
                <a:lnTo>
                  <a:pt x="135445" y="137731"/>
                </a:lnTo>
                <a:lnTo>
                  <a:pt x="105614" y="171151"/>
                </a:lnTo>
                <a:lnTo>
                  <a:pt x="79000" y="207391"/>
                </a:lnTo>
                <a:lnTo>
                  <a:pt x="55838" y="246217"/>
                </a:lnTo>
                <a:lnTo>
                  <a:pt x="36361" y="287393"/>
                </a:lnTo>
                <a:lnTo>
                  <a:pt x="20805" y="330685"/>
                </a:lnTo>
                <a:lnTo>
                  <a:pt x="9402" y="375859"/>
                </a:lnTo>
                <a:lnTo>
                  <a:pt x="2389" y="422681"/>
                </a:lnTo>
                <a:lnTo>
                  <a:pt x="0" y="470916"/>
                </a:lnTo>
                <a:lnTo>
                  <a:pt x="2389" y="518882"/>
                </a:lnTo>
                <a:lnTo>
                  <a:pt x="9402" y="565469"/>
                </a:lnTo>
                <a:lnTo>
                  <a:pt x="20805" y="610440"/>
                </a:lnTo>
                <a:lnTo>
                  <a:pt x="36361" y="653557"/>
                </a:lnTo>
                <a:lnTo>
                  <a:pt x="55838" y="694586"/>
                </a:lnTo>
                <a:lnTo>
                  <a:pt x="79000" y="733288"/>
                </a:lnTo>
                <a:lnTo>
                  <a:pt x="105614" y="769427"/>
                </a:lnTo>
                <a:lnTo>
                  <a:pt x="135445" y="802767"/>
                </a:lnTo>
                <a:lnTo>
                  <a:pt x="168258" y="833070"/>
                </a:lnTo>
                <a:lnTo>
                  <a:pt x="203820" y="860101"/>
                </a:lnTo>
                <a:lnTo>
                  <a:pt x="241895" y="883623"/>
                </a:lnTo>
                <a:lnTo>
                  <a:pt x="282249" y="903398"/>
                </a:lnTo>
                <a:lnTo>
                  <a:pt x="324648" y="919191"/>
                </a:lnTo>
                <a:lnTo>
                  <a:pt x="368858" y="930765"/>
                </a:lnTo>
                <a:lnTo>
                  <a:pt x="414644" y="937882"/>
                </a:lnTo>
                <a:lnTo>
                  <a:pt x="461772" y="940308"/>
                </a:lnTo>
                <a:lnTo>
                  <a:pt x="508899" y="937882"/>
                </a:lnTo>
                <a:lnTo>
                  <a:pt x="554685" y="930765"/>
                </a:lnTo>
                <a:lnTo>
                  <a:pt x="598895" y="919191"/>
                </a:lnTo>
                <a:lnTo>
                  <a:pt x="641294" y="903398"/>
                </a:lnTo>
                <a:lnTo>
                  <a:pt x="681648" y="883623"/>
                </a:lnTo>
                <a:lnTo>
                  <a:pt x="719723" y="860101"/>
                </a:lnTo>
                <a:lnTo>
                  <a:pt x="755285" y="833070"/>
                </a:lnTo>
                <a:lnTo>
                  <a:pt x="788098" y="802767"/>
                </a:lnTo>
                <a:lnTo>
                  <a:pt x="817929" y="769427"/>
                </a:lnTo>
                <a:lnTo>
                  <a:pt x="844543" y="733288"/>
                </a:lnTo>
                <a:lnTo>
                  <a:pt x="867705" y="694586"/>
                </a:lnTo>
                <a:lnTo>
                  <a:pt x="887182" y="653557"/>
                </a:lnTo>
                <a:lnTo>
                  <a:pt x="902738" y="610440"/>
                </a:lnTo>
                <a:lnTo>
                  <a:pt x="914141" y="565469"/>
                </a:lnTo>
                <a:lnTo>
                  <a:pt x="921154" y="518882"/>
                </a:lnTo>
                <a:lnTo>
                  <a:pt x="923544" y="470916"/>
                </a:lnTo>
                <a:close/>
              </a:path>
            </a:pathLst>
          </a:custGeom>
          <a:solidFill>
            <a:srgbClr val="3265FF"/>
          </a:solid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75581" y="4100008"/>
            <a:ext cx="838199" cy="829796"/>
          </a:xfrm>
          <a:custGeom>
            <a:avLst/>
            <a:gdLst/>
            <a:ahLst/>
            <a:cxnLst/>
            <a:rect l="l" t="t" r="r" b="b"/>
            <a:pathLst>
              <a:path w="922020" h="940435">
                <a:moveTo>
                  <a:pt x="922020" y="470916"/>
                </a:moveTo>
                <a:lnTo>
                  <a:pt x="919646" y="422681"/>
                </a:lnTo>
                <a:lnTo>
                  <a:pt x="912679" y="375859"/>
                </a:lnTo>
                <a:lnTo>
                  <a:pt x="901345" y="330685"/>
                </a:lnTo>
                <a:lnTo>
                  <a:pt x="885872" y="287393"/>
                </a:lnTo>
                <a:lnTo>
                  <a:pt x="866488" y="246217"/>
                </a:lnTo>
                <a:lnTo>
                  <a:pt x="843420" y="207391"/>
                </a:lnTo>
                <a:lnTo>
                  <a:pt x="816897" y="171151"/>
                </a:lnTo>
                <a:lnTo>
                  <a:pt x="787146" y="137731"/>
                </a:lnTo>
                <a:lnTo>
                  <a:pt x="754394" y="107364"/>
                </a:lnTo>
                <a:lnTo>
                  <a:pt x="718869" y="80286"/>
                </a:lnTo>
                <a:lnTo>
                  <a:pt x="680800" y="56731"/>
                </a:lnTo>
                <a:lnTo>
                  <a:pt x="640413" y="36933"/>
                </a:lnTo>
                <a:lnTo>
                  <a:pt x="597937" y="21126"/>
                </a:lnTo>
                <a:lnTo>
                  <a:pt x="553598" y="9545"/>
                </a:lnTo>
                <a:lnTo>
                  <a:pt x="507626" y="2425"/>
                </a:lnTo>
                <a:lnTo>
                  <a:pt x="460248" y="0"/>
                </a:lnTo>
                <a:lnTo>
                  <a:pt x="413137" y="2425"/>
                </a:lnTo>
                <a:lnTo>
                  <a:pt x="367400" y="9545"/>
                </a:lnTo>
                <a:lnTo>
                  <a:pt x="323265" y="21126"/>
                </a:lnTo>
                <a:lnTo>
                  <a:pt x="280963" y="36933"/>
                </a:lnTo>
                <a:lnTo>
                  <a:pt x="240724" y="56731"/>
                </a:lnTo>
                <a:lnTo>
                  <a:pt x="202778" y="80286"/>
                </a:lnTo>
                <a:lnTo>
                  <a:pt x="167354" y="107364"/>
                </a:lnTo>
                <a:lnTo>
                  <a:pt x="134683" y="137731"/>
                </a:lnTo>
                <a:lnTo>
                  <a:pt x="104994" y="171151"/>
                </a:lnTo>
                <a:lnTo>
                  <a:pt x="78518" y="207391"/>
                </a:lnTo>
                <a:lnTo>
                  <a:pt x="55484" y="246217"/>
                </a:lnTo>
                <a:lnTo>
                  <a:pt x="36123" y="287393"/>
                </a:lnTo>
                <a:lnTo>
                  <a:pt x="20664" y="330685"/>
                </a:lnTo>
                <a:lnTo>
                  <a:pt x="9337" y="375859"/>
                </a:lnTo>
                <a:lnTo>
                  <a:pt x="2372" y="422681"/>
                </a:lnTo>
                <a:lnTo>
                  <a:pt x="0" y="470916"/>
                </a:lnTo>
                <a:lnTo>
                  <a:pt x="2372" y="518882"/>
                </a:lnTo>
                <a:lnTo>
                  <a:pt x="9337" y="565469"/>
                </a:lnTo>
                <a:lnTo>
                  <a:pt x="20664" y="610440"/>
                </a:lnTo>
                <a:lnTo>
                  <a:pt x="36123" y="653557"/>
                </a:lnTo>
                <a:lnTo>
                  <a:pt x="55484" y="694586"/>
                </a:lnTo>
                <a:lnTo>
                  <a:pt x="78518" y="733288"/>
                </a:lnTo>
                <a:lnTo>
                  <a:pt x="104994" y="769427"/>
                </a:lnTo>
                <a:lnTo>
                  <a:pt x="134683" y="802767"/>
                </a:lnTo>
                <a:lnTo>
                  <a:pt x="167354" y="833070"/>
                </a:lnTo>
                <a:lnTo>
                  <a:pt x="202778" y="860101"/>
                </a:lnTo>
                <a:lnTo>
                  <a:pt x="240724" y="883623"/>
                </a:lnTo>
                <a:lnTo>
                  <a:pt x="280963" y="903398"/>
                </a:lnTo>
                <a:lnTo>
                  <a:pt x="323265" y="919191"/>
                </a:lnTo>
                <a:lnTo>
                  <a:pt x="367400" y="930765"/>
                </a:lnTo>
                <a:lnTo>
                  <a:pt x="413137" y="937882"/>
                </a:lnTo>
                <a:lnTo>
                  <a:pt x="460248" y="940308"/>
                </a:lnTo>
                <a:lnTo>
                  <a:pt x="507626" y="937882"/>
                </a:lnTo>
                <a:lnTo>
                  <a:pt x="553598" y="930765"/>
                </a:lnTo>
                <a:lnTo>
                  <a:pt x="597937" y="919191"/>
                </a:lnTo>
                <a:lnTo>
                  <a:pt x="640413" y="903398"/>
                </a:lnTo>
                <a:lnTo>
                  <a:pt x="680800" y="883623"/>
                </a:lnTo>
                <a:lnTo>
                  <a:pt x="718869" y="860101"/>
                </a:lnTo>
                <a:lnTo>
                  <a:pt x="754394" y="833070"/>
                </a:lnTo>
                <a:lnTo>
                  <a:pt x="787146" y="802767"/>
                </a:lnTo>
                <a:lnTo>
                  <a:pt x="816897" y="769427"/>
                </a:lnTo>
                <a:lnTo>
                  <a:pt x="843420" y="733288"/>
                </a:lnTo>
                <a:lnTo>
                  <a:pt x="866488" y="694586"/>
                </a:lnTo>
                <a:lnTo>
                  <a:pt x="885872" y="653557"/>
                </a:lnTo>
                <a:lnTo>
                  <a:pt x="901345" y="610440"/>
                </a:lnTo>
                <a:lnTo>
                  <a:pt x="912679" y="565469"/>
                </a:lnTo>
                <a:lnTo>
                  <a:pt x="919646" y="518882"/>
                </a:lnTo>
                <a:lnTo>
                  <a:pt x="922020" y="470916"/>
                </a:lnTo>
                <a:close/>
              </a:path>
            </a:pathLst>
          </a:custGeom>
          <a:solidFill>
            <a:srgbClr val="3265FF"/>
          </a:solid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90256" y="5863813"/>
            <a:ext cx="1828223" cy="565505"/>
          </a:xfrm>
          <a:prstGeom prst="rect">
            <a:avLst/>
          </a:prstGeom>
        </p:spPr>
        <p:txBody>
          <a:bodyPr vert="horz" wrap="square" lIns="0" tIns="11375" rIns="0" bIns="0" rtlCol="0">
            <a:spAutoFit/>
          </a:bodyPr>
          <a:lstStyle/>
          <a:p>
            <a:pPr marL="11375" defTabSz="818951">
              <a:spcBef>
                <a:spcPts val="90"/>
              </a:spcBef>
            </a:pPr>
            <a:r>
              <a:rPr spc="-67" dirty="0">
                <a:solidFill>
                  <a:prstClr val="black"/>
                </a:solidFill>
                <a:latin typeface="Arial"/>
                <a:cs typeface="Arial"/>
              </a:rPr>
              <a:t>8 </a:t>
            </a:r>
            <a:r>
              <a:rPr spc="-45" dirty="0">
                <a:solidFill>
                  <a:prstClr val="black"/>
                </a:solidFill>
                <a:latin typeface="Arial"/>
                <a:cs typeface="Arial"/>
              </a:rPr>
              <a:t>contiguous</a:t>
            </a:r>
            <a:r>
              <a:rPr spc="-2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8"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3938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2350" y="1007187"/>
            <a:ext cx="7255625" cy="493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0946" y="1761116"/>
            <a:ext cx="2539423" cy="457784"/>
          </a:xfrm>
          <a:prstGeom prst="rect">
            <a:avLst/>
          </a:prstGeom>
        </p:spPr>
        <p:txBody>
          <a:bodyPr vert="horz" wrap="square" lIns="0" tIns="11375" rIns="0" bIns="0" rtlCol="0">
            <a:spAutoFit/>
          </a:bodyPr>
          <a:lstStyle/>
          <a:p>
            <a:pPr marL="318482" indent="-307106" defTabSz="818951">
              <a:spcBef>
                <a:spcPts val="90"/>
              </a:spcBef>
              <a:buClr>
                <a:srgbClr val="F0AD00"/>
              </a:buClr>
              <a:buSzPct val="79687"/>
              <a:buFontTx/>
              <a:buChar char="▪"/>
              <a:tabLst>
                <a:tab pos="317915" algn="l"/>
                <a:tab pos="318482" algn="l"/>
              </a:tabLst>
            </a:pPr>
            <a:r>
              <a:rPr sz="2900" spc="-99" dirty="0">
                <a:solidFill>
                  <a:prstClr val="black"/>
                </a:solidFill>
                <a:latin typeface="Arial"/>
                <a:cs typeface="Arial"/>
              </a:rPr>
              <a:t>Density-based</a:t>
            </a:r>
            <a:endParaRPr sz="2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6588" y="2226384"/>
            <a:ext cx="6688859" cy="1094752"/>
          </a:xfrm>
          <a:prstGeom prst="rect">
            <a:avLst/>
          </a:prstGeom>
        </p:spPr>
        <p:txBody>
          <a:bodyPr vert="horz" wrap="square" lIns="0" tIns="42654" rIns="0" bIns="0" rtlCol="0">
            <a:spAutoFit/>
          </a:bodyPr>
          <a:lstStyle/>
          <a:p>
            <a:pPr marL="267866" marR="443029" indent="-256492" defTabSz="818951">
              <a:lnSpc>
                <a:spcPts val="1937"/>
              </a:lnSpc>
              <a:spcBef>
                <a:spcPts val="337"/>
              </a:spcBef>
              <a:buClr>
                <a:srgbClr val="5FB5CC"/>
              </a:buClr>
              <a:buSzPct val="90000"/>
              <a:buFontTx/>
              <a:buChar char="▪"/>
              <a:tabLst>
                <a:tab pos="267866" algn="l"/>
                <a:tab pos="268437" algn="l"/>
              </a:tabLst>
            </a:pPr>
            <a:r>
              <a:rPr spc="-58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1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cluster</a:t>
            </a:r>
            <a:r>
              <a:rPr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76" dirty="0">
                <a:solidFill>
                  <a:prstClr val="black"/>
                </a:solidFill>
                <a:latin typeface="Arial"/>
                <a:cs typeface="Arial"/>
              </a:rPr>
              <a:t>is</a:t>
            </a:r>
            <a:r>
              <a:rPr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2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94" dirty="0">
                <a:solidFill>
                  <a:prstClr val="black"/>
                </a:solidFill>
                <a:latin typeface="Arial"/>
                <a:cs typeface="Arial"/>
              </a:rPr>
              <a:t>dense</a:t>
            </a:r>
            <a:r>
              <a:rPr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prstClr val="black"/>
                </a:solidFill>
                <a:latin typeface="Arial"/>
                <a:cs typeface="Arial"/>
              </a:rPr>
              <a:t>region</a:t>
            </a:r>
            <a:r>
              <a:rPr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3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31" dirty="0">
                <a:solidFill>
                  <a:prstClr val="black"/>
                </a:solidFill>
                <a:latin typeface="Arial"/>
                <a:cs typeface="Arial"/>
              </a:rPr>
              <a:t>points,</a:t>
            </a:r>
            <a:r>
              <a:rPr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prstClr val="black"/>
                </a:solidFill>
                <a:latin typeface="Arial"/>
                <a:cs typeface="Arial"/>
              </a:rPr>
              <a:t>which</a:t>
            </a:r>
            <a:r>
              <a:rPr spc="-1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76" dirty="0">
                <a:solidFill>
                  <a:prstClr val="black"/>
                </a:solidFill>
                <a:latin typeface="Arial"/>
                <a:cs typeface="Arial"/>
              </a:rPr>
              <a:t>is</a:t>
            </a:r>
            <a:r>
              <a:rPr spc="-1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63" dirty="0">
                <a:solidFill>
                  <a:prstClr val="black"/>
                </a:solidFill>
                <a:latin typeface="Arial"/>
                <a:cs typeface="Arial"/>
              </a:rPr>
              <a:t>separated</a:t>
            </a:r>
            <a:r>
              <a:rPr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prstClr val="black"/>
                </a:solidFill>
                <a:latin typeface="Arial"/>
                <a:cs typeface="Arial"/>
              </a:rPr>
              <a:t>by</a:t>
            </a:r>
            <a:r>
              <a:rPr spc="-1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3" dirty="0">
                <a:solidFill>
                  <a:prstClr val="black"/>
                </a:solidFill>
                <a:latin typeface="Arial"/>
                <a:cs typeface="Arial"/>
              </a:rPr>
              <a:t>low-  </a:t>
            </a:r>
            <a:r>
              <a:rPr spc="-40" dirty="0">
                <a:solidFill>
                  <a:prstClr val="black"/>
                </a:solidFill>
                <a:latin typeface="Arial"/>
                <a:cs typeface="Arial"/>
              </a:rPr>
              <a:t>density</a:t>
            </a:r>
            <a:r>
              <a:rPr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4" dirty="0">
                <a:solidFill>
                  <a:prstClr val="black"/>
                </a:solidFill>
                <a:latin typeface="Arial"/>
                <a:cs typeface="Arial"/>
              </a:rPr>
              <a:t>regions,</a:t>
            </a:r>
            <a:r>
              <a:rPr spc="-1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4" dirty="0">
                <a:solidFill>
                  <a:prstClr val="black"/>
                </a:solidFill>
                <a:latin typeface="Arial"/>
                <a:cs typeface="Arial"/>
              </a:rPr>
              <a:t>from</a:t>
            </a:r>
            <a:r>
              <a:rPr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3" dirty="0">
                <a:solidFill>
                  <a:prstClr val="black"/>
                </a:solidFill>
                <a:latin typeface="Arial"/>
                <a:cs typeface="Arial"/>
              </a:rPr>
              <a:t>other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8" dirty="0">
                <a:solidFill>
                  <a:prstClr val="black"/>
                </a:solidFill>
                <a:latin typeface="Arial"/>
                <a:cs typeface="Arial"/>
              </a:rPr>
              <a:t>regions</a:t>
            </a:r>
            <a:r>
              <a:rPr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3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27" dirty="0">
                <a:solidFill>
                  <a:prstClr val="black"/>
                </a:solidFill>
                <a:latin typeface="Arial"/>
                <a:cs typeface="Arial"/>
              </a:rPr>
              <a:t>high</a:t>
            </a:r>
            <a:r>
              <a:rPr spc="-1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density.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267866" marR="4559" indent="-256492" defTabSz="818951">
              <a:lnSpc>
                <a:spcPts val="1937"/>
              </a:lnSpc>
              <a:spcBef>
                <a:spcPts val="431"/>
              </a:spcBef>
              <a:buClr>
                <a:srgbClr val="5FB5CC"/>
              </a:buClr>
              <a:buSzPct val="90000"/>
              <a:buFontTx/>
              <a:buChar char="▪"/>
              <a:tabLst>
                <a:tab pos="267866" algn="l"/>
                <a:tab pos="268437" algn="l"/>
              </a:tabLst>
            </a:pPr>
            <a:r>
              <a:rPr spc="-102" dirty="0">
                <a:solidFill>
                  <a:prstClr val="black"/>
                </a:solidFill>
                <a:latin typeface="Arial"/>
                <a:cs typeface="Arial"/>
              </a:rPr>
              <a:t>Used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4" dirty="0">
                <a:solidFill>
                  <a:prstClr val="black"/>
                </a:solidFill>
                <a:latin typeface="Arial"/>
                <a:cs typeface="Arial"/>
              </a:rPr>
              <a:t>when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9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63"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r>
              <a:rPr spc="-1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76" dirty="0">
                <a:solidFill>
                  <a:prstClr val="black"/>
                </a:solidFill>
                <a:latin typeface="Arial"/>
                <a:cs typeface="Arial"/>
              </a:rPr>
              <a:t>are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36" dirty="0">
                <a:solidFill>
                  <a:prstClr val="black"/>
                </a:solidFill>
                <a:latin typeface="Arial"/>
                <a:cs typeface="Arial"/>
              </a:rPr>
              <a:t>irregular</a:t>
            </a:r>
            <a:r>
              <a:rPr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22" dirty="0">
                <a:solidFill>
                  <a:prstClr val="black"/>
                </a:solidFill>
                <a:latin typeface="Arial"/>
                <a:cs typeface="Arial"/>
              </a:rPr>
              <a:t>or</a:t>
            </a:r>
            <a:r>
              <a:rPr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3" dirty="0">
                <a:solidFill>
                  <a:prstClr val="black"/>
                </a:solidFill>
                <a:latin typeface="Arial"/>
                <a:cs typeface="Arial"/>
              </a:rPr>
              <a:t>intertwined,</a:t>
            </a:r>
            <a:r>
              <a:rPr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72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4" dirty="0">
                <a:solidFill>
                  <a:prstClr val="black"/>
                </a:solidFill>
                <a:latin typeface="Arial"/>
                <a:cs typeface="Arial"/>
              </a:rPr>
              <a:t>when</a:t>
            </a:r>
            <a:r>
              <a:rPr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72" dirty="0">
                <a:solidFill>
                  <a:prstClr val="black"/>
                </a:solidFill>
                <a:latin typeface="Arial"/>
                <a:cs typeface="Arial"/>
              </a:rPr>
              <a:t>noise  and </a:t>
            </a:r>
            <a:r>
              <a:rPr spc="-31" dirty="0">
                <a:solidFill>
                  <a:prstClr val="black"/>
                </a:solidFill>
                <a:latin typeface="Arial"/>
                <a:cs typeface="Arial"/>
              </a:rPr>
              <a:t>outliers </a:t>
            </a:r>
            <a:r>
              <a:rPr spc="-76" dirty="0">
                <a:solidFill>
                  <a:prstClr val="black"/>
                </a:solidFill>
                <a:latin typeface="Arial"/>
                <a:cs typeface="Arial"/>
              </a:rPr>
              <a:t>are</a:t>
            </a:r>
            <a:r>
              <a:rPr spc="-33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present.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2721" y="3630706"/>
            <a:ext cx="7827818" cy="1479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99705" y="4251963"/>
            <a:ext cx="274782" cy="275665"/>
          </a:xfrm>
          <a:custGeom>
            <a:avLst/>
            <a:gdLst/>
            <a:ahLst/>
            <a:cxnLst/>
            <a:rect l="l" t="t" r="r" b="b"/>
            <a:pathLst>
              <a:path w="302260" h="312420">
                <a:moveTo>
                  <a:pt x="301752" y="155448"/>
                </a:moveTo>
                <a:lnTo>
                  <a:pt x="293961" y="106509"/>
                </a:lnTo>
                <a:lnTo>
                  <a:pt x="272344" y="63861"/>
                </a:lnTo>
                <a:lnTo>
                  <a:pt x="239536" y="30138"/>
                </a:lnTo>
                <a:lnTo>
                  <a:pt x="198168" y="7973"/>
                </a:lnTo>
                <a:lnTo>
                  <a:pt x="150876" y="0"/>
                </a:lnTo>
                <a:lnTo>
                  <a:pt x="103583" y="7973"/>
                </a:lnTo>
                <a:lnTo>
                  <a:pt x="62215" y="30138"/>
                </a:lnTo>
                <a:lnTo>
                  <a:pt x="29407" y="63861"/>
                </a:lnTo>
                <a:lnTo>
                  <a:pt x="7790" y="106509"/>
                </a:lnTo>
                <a:lnTo>
                  <a:pt x="0" y="155448"/>
                </a:lnTo>
                <a:lnTo>
                  <a:pt x="7790" y="205130"/>
                </a:lnTo>
                <a:lnTo>
                  <a:pt x="29407" y="248229"/>
                </a:lnTo>
                <a:lnTo>
                  <a:pt x="62215" y="282183"/>
                </a:lnTo>
                <a:lnTo>
                  <a:pt x="103583" y="304434"/>
                </a:lnTo>
                <a:lnTo>
                  <a:pt x="150876" y="312420"/>
                </a:lnTo>
                <a:lnTo>
                  <a:pt x="198168" y="304434"/>
                </a:lnTo>
                <a:lnTo>
                  <a:pt x="239536" y="282183"/>
                </a:lnTo>
                <a:lnTo>
                  <a:pt x="272344" y="248229"/>
                </a:lnTo>
                <a:lnTo>
                  <a:pt x="293961" y="205130"/>
                </a:lnTo>
                <a:lnTo>
                  <a:pt x="301752" y="155448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986455" y="3845859"/>
            <a:ext cx="1304059" cy="1078566"/>
          </a:xfrm>
          <a:custGeom>
            <a:avLst/>
            <a:gdLst/>
            <a:ahLst/>
            <a:cxnLst/>
            <a:rect l="l" t="t" r="r" b="b"/>
            <a:pathLst>
              <a:path w="1434464" h="1222375">
                <a:moveTo>
                  <a:pt x="1434090" y="74676"/>
                </a:moveTo>
                <a:lnTo>
                  <a:pt x="1386191" y="59270"/>
                </a:lnTo>
                <a:lnTo>
                  <a:pt x="1337076" y="45584"/>
                </a:lnTo>
                <a:lnTo>
                  <a:pt x="1286883" y="33640"/>
                </a:lnTo>
                <a:lnTo>
                  <a:pt x="1235748" y="23466"/>
                </a:lnTo>
                <a:lnTo>
                  <a:pt x="1183811" y="15085"/>
                </a:lnTo>
                <a:lnTo>
                  <a:pt x="1131209" y="8523"/>
                </a:lnTo>
                <a:lnTo>
                  <a:pt x="1078080" y="3804"/>
                </a:lnTo>
                <a:lnTo>
                  <a:pt x="1024562" y="955"/>
                </a:lnTo>
                <a:lnTo>
                  <a:pt x="970794" y="0"/>
                </a:lnTo>
                <a:lnTo>
                  <a:pt x="911625" y="1118"/>
                </a:lnTo>
                <a:lnTo>
                  <a:pt x="853398" y="4429"/>
                </a:lnTo>
                <a:lnTo>
                  <a:pt x="796213" y="9869"/>
                </a:lnTo>
                <a:lnTo>
                  <a:pt x="740173" y="17373"/>
                </a:lnTo>
                <a:lnTo>
                  <a:pt x="685379" y="26876"/>
                </a:lnTo>
                <a:lnTo>
                  <a:pt x="631931" y="38315"/>
                </a:lnTo>
                <a:lnTo>
                  <a:pt x="579932" y="51624"/>
                </a:lnTo>
                <a:lnTo>
                  <a:pt x="529482" y="66738"/>
                </a:lnTo>
                <a:lnTo>
                  <a:pt x="480682" y="83594"/>
                </a:lnTo>
                <a:lnTo>
                  <a:pt x="433635" y="102126"/>
                </a:lnTo>
                <a:lnTo>
                  <a:pt x="388440" y="122270"/>
                </a:lnTo>
                <a:lnTo>
                  <a:pt x="345200" y="143962"/>
                </a:lnTo>
                <a:lnTo>
                  <a:pt x="304016" y="167137"/>
                </a:lnTo>
                <a:lnTo>
                  <a:pt x="264989" y="191730"/>
                </a:lnTo>
                <a:lnTo>
                  <a:pt x="228220" y="217676"/>
                </a:lnTo>
                <a:lnTo>
                  <a:pt x="193810" y="244912"/>
                </a:lnTo>
                <a:lnTo>
                  <a:pt x="161861" y="273373"/>
                </a:lnTo>
                <a:lnTo>
                  <a:pt x="132475" y="302993"/>
                </a:lnTo>
                <a:lnTo>
                  <a:pt x="105752" y="333709"/>
                </a:lnTo>
                <a:lnTo>
                  <a:pt x="81793" y="365456"/>
                </a:lnTo>
                <a:lnTo>
                  <a:pt x="60700" y="398169"/>
                </a:lnTo>
                <a:lnTo>
                  <a:pt x="42575" y="431784"/>
                </a:lnTo>
                <a:lnTo>
                  <a:pt x="15630" y="501460"/>
                </a:lnTo>
                <a:lnTo>
                  <a:pt x="1770" y="573969"/>
                </a:lnTo>
                <a:lnTo>
                  <a:pt x="0" y="611124"/>
                </a:lnTo>
                <a:lnTo>
                  <a:pt x="1770" y="648435"/>
                </a:lnTo>
                <a:lnTo>
                  <a:pt x="15630" y="721188"/>
                </a:lnTo>
                <a:lnTo>
                  <a:pt x="42575" y="791025"/>
                </a:lnTo>
                <a:lnTo>
                  <a:pt x="60700" y="824693"/>
                </a:lnTo>
                <a:lnTo>
                  <a:pt x="81793" y="857441"/>
                </a:lnTo>
                <a:lnTo>
                  <a:pt x="105752" y="889209"/>
                </a:lnTo>
                <a:lnTo>
                  <a:pt x="132475" y="919931"/>
                </a:lnTo>
                <a:lnTo>
                  <a:pt x="161861" y="949546"/>
                </a:lnTo>
                <a:lnTo>
                  <a:pt x="193810" y="977989"/>
                </a:lnTo>
                <a:lnTo>
                  <a:pt x="228220" y="1005198"/>
                </a:lnTo>
                <a:lnTo>
                  <a:pt x="264989" y="1031109"/>
                </a:lnTo>
                <a:lnTo>
                  <a:pt x="304016" y="1055660"/>
                </a:lnTo>
                <a:lnTo>
                  <a:pt x="345200" y="1078787"/>
                </a:lnTo>
                <a:lnTo>
                  <a:pt x="388440" y="1100426"/>
                </a:lnTo>
                <a:lnTo>
                  <a:pt x="433635" y="1120516"/>
                </a:lnTo>
                <a:lnTo>
                  <a:pt x="440442" y="1123189"/>
                </a:lnTo>
                <a:lnTo>
                  <a:pt x="440442" y="611124"/>
                </a:lnTo>
                <a:lnTo>
                  <a:pt x="443557" y="574744"/>
                </a:lnTo>
                <a:lnTo>
                  <a:pt x="467508" y="505602"/>
                </a:lnTo>
                <a:lnTo>
                  <a:pt x="487692" y="473246"/>
                </a:lnTo>
                <a:lnTo>
                  <a:pt x="512916" y="442637"/>
                </a:lnTo>
                <a:lnTo>
                  <a:pt x="542854" y="413979"/>
                </a:lnTo>
                <a:lnTo>
                  <a:pt x="577182" y="387475"/>
                </a:lnTo>
                <a:lnTo>
                  <a:pt x="615573" y="363328"/>
                </a:lnTo>
                <a:lnTo>
                  <a:pt x="657703" y="341741"/>
                </a:lnTo>
                <a:lnTo>
                  <a:pt x="703247" y="322918"/>
                </a:lnTo>
                <a:lnTo>
                  <a:pt x="751879" y="307062"/>
                </a:lnTo>
                <a:lnTo>
                  <a:pt x="803276" y="294375"/>
                </a:lnTo>
                <a:lnTo>
                  <a:pt x="857110" y="285062"/>
                </a:lnTo>
                <a:lnTo>
                  <a:pt x="913058" y="279325"/>
                </a:lnTo>
                <a:lnTo>
                  <a:pt x="970794" y="277368"/>
                </a:lnTo>
                <a:lnTo>
                  <a:pt x="1023585" y="279160"/>
                </a:lnTo>
                <a:lnTo>
                  <a:pt x="1075645" y="284390"/>
                </a:lnTo>
                <a:lnTo>
                  <a:pt x="1126607" y="292839"/>
                </a:lnTo>
                <a:lnTo>
                  <a:pt x="1176107" y="304287"/>
                </a:lnTo>
                <a:lnTo>
                  <a:pt x="1223778" y="318516"/>
                </a:lnTo>
                <a:lnTo>
                  <a:pt x="1434090" y="74676"/>
                </a:lnTo>
                <a:close/>
              </a:path>
              <a:path w="1434464" h="1222375">
                <a:moveTo>
                  <a:pt x="1434090" y="1147572"/>
                </a:moveTo>
                <a:lnTo>
                  <a:pt x="1223778" y="903732"/>
                </a:lnTo>
                <a:lnTo>
                  <a:pt x="1176107" y="918545"/>
                </a:lnTo>
                <a:lnTo>
                  <a:pt x="1126607" y="930066"/>
                </a:lnTo>
                <a:lnTo>
                  <a:pt x="1075645" y="938296"/>
                </a:lnTo>
                <a:lnTo>
                  <a:pt x="1023585" y="943234"/>
                </a:lnTo>
                <a:lnTo>
                  <a:pt x="970794" y="944880"/>
                </a:lnTo>
                <a:lnTo>
                  <a:pt x="913058" y="942922"/>
                </a:lnTo>
                <a:lnTo>
                  <a:pt x="857110" y="937185"/>
                </a:lnTo>
                <a:lnTo>
                  <a:pt x="803276" y="927872"/>
                </a:lnTo>
                <a:lnTo>
                  <a:pt x="751879" y="915185"/>
                </a:lnTo>
                <a:lnTo>
                  <a:pt x="703247" y="899329"/>
                </a:lnTo>
                <a:lnTo>
                  <a:pt x="657703" y="880506"/>
                </a:lnTo>
                <a:lnTo>
                  <a:pt x="615573" y="858919"/>
                </a:lnTo>
                <a:lnTo>
                  <a:pt x="577182" y="834772"/>
                </a:lnTo>
                <a:lnTo>
                  <a:pt x="542854" y="808268"/>
                </a:lnTo>
                <a:lnTo>
                  <a:pt x="512916" y="779610"/>
                </a:lnTo>
                <a:lnTo>
                  <a:pt x="487692" y="749001"/>
                </a:lnTo>
                <a:lnTo>
                  <a:pt x="467508" y="716645"/>
                </a:lnTo>
                <a:lnTo>
                  <a:pt x="443557" y="647503"/>
                </a:lnTo>
                <a:lnTo>
                  <a:pt x="440442" y="611124"/>
                </a:lnTo>
                <a:lnTo>
                  <a:pt x="440442" y="1123189"/>
                </a:lnTo>
                <a:lnTo>
                  <a:pt x="480682" y="1138992"/>
                </a:lnTo>
                <a:lnTo>
                  <a:pt x="529482" y="1155791"/>
                </a:lnTo>
                <a:lnTo>
                  <a:pt x="579932" y="1170851"/>
                </a:lnTo>
                <a:lnTo>
                  <a:pt x="631931" y="1184108"/>
                </a:lnTo>
                <a:lnTo>
                  <a:pt x="685379" y="1195498"/>
                </a:lnTo>
                <a:lnTo>
                  <a:pt x="740173" y="1204960"/>
                </a:lnTo>
                <a:lnTo>
                  <a:pt x="796213" y="1212428"/>
                </a:lnTo>
                <a:lnTo>
                  <a:pt x="853398" y="1217841"/>
                </a:lnTo>
                <a:lnTo>
                  <a:pt x="911625" y="1221135"/>
                </a:lnTo>
                <a:lnTo>
                  <a:pt x="970794" y="1222248"/>
                </a:lnTo>
                <a:lnTo>
                  <a:pt x="1024562" y="1221292"/>
                </a:lnTo>
                <a:lnTo>
                  <a:pt x="1078080" y="1218443"/>
                </a:lnTo>
                <a:lnTo>
                  <a:pt x="1131209" y="1213724"/>
                </a:lnTo>
                <a:lnTo>
                  <a:pt x="1183811" y="1207162"/>
                </a:lnTo>
                <a:lnTo>
                  <a:pt x="1235748" y="1198781"/>
                </a:lnTo>
                <a:lnTo>
                  <a:pt x="1286883" y="1188607"/>
                </a:lnTo>
                <a:lnTo>
                  <a:pt x="1337076" y="1176663"/>
                </a:lnTo>
                <a:lnTo>
                  <a:pt x="1386191" y="1162977"/>
                </a:lnTo>
                <a:lnTo>
                  <a:pt x="1434090" y="1147572"/>
                </a:lnTo>
                <a:close/>
              </a:path>
            </a:pathLst>
          </a:custGeom>
          <a:solidFill>
            <a:srgbClr val="F0AC00"/>
          </a:solid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78578" y="4251963"/>
            <a:ext cx="274782" cy="275665"/>
          </a:xfrm>
          <a:custGeom>
            <a:avLst/>
            <a:gdLst/>
            <a:ahLst/>
            <a:cxnLst/>
            <a:rect l="l" t="t" r="r" b="b"/>
            <a:pathLst>
              <a:path w="302260" h="312420">
                <a:moveTo>
                  <a:pt x="301752" y="155448"/>
                </a:moveTo>
                <a:lnTo>
                  <a:pt x="293961" y="106509"/>
                </a:lnTo>
                <a:lnTo>
                  <a:pt x="272344" y="63861"/>
                </a:lnTo>
                <a:lnTo>
                  <a:pt x="239536" y="30138"/>
                </a:lnTo>
                <a:lnTo>
                  <a:pt x="198168" y="7973"/>
                </a:lnTo>
                <a:lnTo>
                  <a:pt x="150876" y="0"/>
                </a:lnTo>
                <a:lnTo>
                  <a:pt x="103583" y="7973"/>
                </a:lnTo>
                <a:lnTo>
                  <a:pt x="62215" y="30138"/>
                </a:lnTo>
                <a:lnTo>
                  <a:pt x="29407" y="63861"/>
                </a:lnTo>
                <a:lnTo>
                  <a:pt x="7790" y="106509"/>
                </a:lnTo>
                <a:lnTo>
                  <a:pt x="0" y="155448"/>
                </a:lnTo>
                <a:lnTo>
                  <a:pt x="7790" y="205130"/>
                </a:lnTo>
                <a:lnTo>
                  <a:pt x="29407" y="248229"/>
                </a:lnTo>
                <a:lnTo>
                  <a:pt x="62215" y="282183"/>
                </a:lnTo>
                <a:lnTo>
                  <a:pt x="103583" y="304434"/>
                </a:lnTo>
                <a:lnTo>
                  <a:pt x="150876" y="312420"/>
                </a:lnTo>
                <a:lnTo>
                  <a:pt x="198168" y="304434"/>
                </a:lnTo>
                <a:lnTo>
                  <a:pt x="239536" y="282183"/>
                </a:lnTo>
                <a:lnTo>
                  <a:pt x="272344" y="248229"/>
                </a:lnTo>
                <a:lnTo>
                  <a:pt x="293961" y="205130"/>
                </a:lnTo>
                <a:lnTo>
                  <a:pt x="301752" y="155448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10101" y="4011275"/>
            <a:ext cx="766618" cy="728943"/>
          </a:xfrm>
          <a:custGeom>
            <a:avLst/>
            <a:gdLst/>
            <a:ahLst/>
            <a:cxnLst/>
            <a:rect l="l" t="t" r="r" b="b"/>
            <a:pathLst>
              <a:path w="843279" h="826135">
                <a:moveTo>
                  <a:pt x="842772" y="413004"/>
                </a:moveTo>
                <a:lnTo>
                  <a:pt x="839932" y="365027"/>
                </a:lnTo>
                <a:lnTo>
                  <a:pt x="831624" y="318627"/>
                </a:lnTo>
                <a:lnTo>
                  <a:pt x="818164" y="274119"/>
                </a:lnTo>
                <a:lnTo>
                  <a:pt x="799868" y="231821"/>
                </a:lnTo>
                <a:lnTo>
                  <a:pt x="777055" y="192048"/>
                </a:lnTo>
                <a:lnTo>
                  <a:pt x="750039" y="155119"/>
                </a:lnTo>
                <a:lnTo>
                  <a:pt x="719137" y="121348"/>
                </a:lnTo>
                <a:lnTo>
                  <a:pt x="684667" y="91053"/>
                </a:lnTo>
                <a:lnTo>
                  <a:pt x="646944" y="64550"/>
                </a:lnTo>
                <a:lnTo>
                  <a:pt x="606285" y="42156"/>
                </a:lnTo>
                <a:lnTo>
                  <a:pt x="563007" y="24187"/>
                </a:lnTo>
                <a:lnTo>
                  <a:pt x="517426" y="10961"/>
                </a:lnTo>
                <a:lnTo>
                  <a:pt x="469860" y="2793"/>
                </a:lnTo>
                <a:lnTo>
                  <a:pt x="420624" y="0"/>
                </a:lnTo>
                <a:lnTo>
                  <a:pt x="371691" y="2793"/>
                </a:lnTo>
                <a:lnTo>
                  <a:pt x="324385" y="10961"/>
                </a:lnTo>
                <a:lnTo>
                  <a:pt x="279025" y="24187"/>
                </a:lnTo>
                <a:lnTo>
                  <a:pt x="235931" y="42156"/>
                </a:lnTo>
                <a:lnTo>
                  <a:pt x="195423" y="64550"/>
                </a:lnTo>
                <a:lnTo>
                  <a:pt x="157820" y="91053"/>
                </a:lnTo>
                <a:lnTo>
                  <a:pt x="123444" y="121348"/>
                </a:lnTo>
                <a:lnTo>
                  <a:pt x="92612" y="155119"/>
                </a:lnTo>
                <a:lnTo>
                  <a:pt x="65647" y="192048"/>
                </a:lnTo>
                <a:lnTo>
                  <a:pt x="42867" y="231821"/>
                </a:lnTo>
                <a:lnTo>
                  <a:pt x="24592" y="274119"/>
                </a:lnTo>
                <a:lnTo>
                  <a:pt x="11143" y="318627"/>
                </a:lnTo>
                <a:lnTo>
                  <a:pt x="2839" y="365027"/>
                </a:lnTo>
                <a:lnTo>
                  <a:pt x="0" y="413004"/>
                </a:lnTo>
                <a:lnTo>
                  <a:pt x="2839" y="461262"/>
                </a:lnTo>
                <a:lnTo>
                  <a:pt x="11143" y="507860"/>
                </a:lnTo>
                <a:lnTo>
                  <a:pt x="24592" y="552493"/>
                </a:lnTo>
                <a:lnTo>
                  <a:pt x="42867" y="594853"/>
                </a:lnTo>
                <a:lnTo>
                  <a:pt x="65647" y="634633"/>
                </a:lnTo>
                <a:lnTo>
                  <a:pt x="92612" y="671528"/>
                </a:lnTo>
                <a:lnTo>
                  <a:pt x="123444" y="705231"/>
                </a:lnTo>
                <a:lnTo>
                  <a:pt x="157820" y="735434"/>
                </a:lnTo>
                <a:lnTo>
                  <a:pt x="195423" y="761832"/>
                </a:lnTo>
                <a:lnTo>
                  <a:pt x="235931" y="784118"/>
                </a:lnTo>
                <a:lnTo>
                  <a:pt x="279025" y="801985"/>
                </a:lnTo>
                <a:lnTo>
                  <a:pt x="324385" y="815126"/>
                </a:lnTo>
                <a:lnTo>
                  <a:pt x="371691" y="823236"/>
                </a:lnTo>
                <a:lnTo>
                  <a:pt x="420624" y="826008"/>
                </a:lnTo>
                <a:lnTo>
                  <a:pt x="469860" y="823236"/>
                </a:lnTo>
                <a:lnTo>
                  <a:pt x="517426" y="815126"/>
                </a:lnTo>
                <a:lnTo>
                  <a:pt x="563007" y="801985"/>
                </a:lnTo>
                <a:lnTo>
                  <a:pt x="606285" y="784118"/>
                </a:lnTo>
                <a:lnTo>
                  <a:pt x="646944" y="761832"/>
                </a:lnTo>
                <a:lnTo>
                  <a:pt x="684667" y="735434"/>
                </a:lnTo>
                <a:lnTo>
                  <a:pt x="719137" y="705231"/>
                </a:lnTo>
                <a:lnTo>
                  <a:pt x="750039" y="671528"/>
                </a:lnTo>
                <a:lnTo>
                  <a:pt x="777055" y="634633"/>
                </a:lnTo>
                <a:lnTo>
                  <a:pt x="799868" y="594853"/>
                </a:lnTo>
                <a:lnTo>
                  <a:pt x="818164" y="552493"/>
                </a:lnTo>
                <a:lnTo>
                  <a:pt x="831624" y="507860"/>
                </a:lnTo>
                <a:lnTo>
                  <a:pt x="839932" y="461262"/>
                </a:lnTo>
                <a:lnTo>
                  <a:pt x="842772" y="413004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14804" y="4011275"/>
            <a:ext cx="766618" cy="728943"/>
          </a:xfrm>
          <a:custGeom>
            <a:avLst/>
            <a:gdLst/>
            <a:ahLst/>
            <a:cxnLst/>
            <a:rect l="l" t="t" r="r" b="b"/>
            <a:pathLst>
              <a:path w="843279" h="826135">
                <a:moveTo>
                  <a:pt x="842772" y="413004"/>
                </a:moveTo>
                <a:lnTo>
                  <a:pt x="839932" y="365027"/>
                </a:lnTo>
                <a:lnTo>
                  <a:pt x="831628" y="318627"/>
                </a:lnTo>
                <a:lnTo>
                  <a:pt x="818179" y="274119"/>
                </a:lnTo>
                <a:lnTo>
                  <a:pt x="799904" y="231821"/>
                </a:lnTo>
                <a:lnTo>
                  <a:pt x="777124" y="192048"/>
                </a:lnTo>
                <a:lnTo>
                  <a:pt x="750159" y="155119"/>
                </a:lnTo>
                <a:lnTo>
                  <a:pt x="719328" y="121348"/>
                </a:lnTo>
                <a:lnTo>
                  <a:pt x="684951" y="91053"/>
                </a:lnTo>
                <a:lnTo>
                  <a:pt x="647349" y="64550"/>
                </a:lnTo>
                <a:lnTo>
                  <a:pt x="606840" y="42156"/>
                </a:lnTo>
                <a:lnTo>
                  <a:pt x="563746" y="24187"/>
                </a:lnTo>
                <a:lnTo>
                  <a:pt x="518386" y="10961"/>
                </a:lnTo>
                <a:lnTo>
                  <a:pt x="471080" y="2793"/>
                </a:lnTo>
                <a:lnTo>
                  <a:pt x="422148" y="0"/>
                </a:lnTo>
                <a:lnTo>
                  <a:pt x="372911" y="2793"/>
                </a:lnTo>
                <a:lnTo>
                  <a:pt x="325345" y="10961"/>
                </a:lnTo>
                <a:lnTo>
                  <a:pt x="279764" y="24187"/>
                </a:lnTo>
                <a:lnTo>
                  <a:pt x="236486" y="42156"/>
                </a:lnTo>
                <a:lnTo>
                  <a:pt x="195827" y="64550"/>
                </a:lnTo>
                <a:lnTo>
                  <a:pt x="158105" y="91053"/>
                </a:lnTo>
                <a:lnTo>
                  <a:pt x="123634" y="121348"/>
                </a:lnTo>
                <a:lnTo>
                  <a:pt x="92732" y="155119"/>
                </a:lnTo>
                <a:lnTo>
                  <a:pt x="65716" y="192048"/>
                </a:lnTo>
                <a:lnTo>
                  <a:pt x="42903" y="231821"/>
                </a:lnTo>
                <a:lnTo>
                  <a:pt x="24607" y="274119"/>
                </a:lnTo>
                <a:lnTo>
                  <a:pt x="11147" y="318627"/>
                </a:lnTo>
                <a:lnTo>
                  <a:pt x="2839" y="365027"/>
                </a:lnTo>
                <a:lnTo>
                  <a:pt x="0" y="413004"/>
                </a:lnTo>
                <a:lnTo>
                  <a:pt x="2839" y="461262"/>
                </a:lnTo>
                <a:lnTo>
                  <a:pt x="11147" y="507860"/>
                </a:lnTo>
                <a:lnTo>
                  <a:pt x="24607" y="552493"/>
                </a:lnTo>
                <a:lnTo>
                  <a:pt x="42903" y="594853"/>
                </a:lnTo>
                <a:lnTo>
                  <a:pt x="65716" y="634633"/>
                </a:lnTo>
                <a:lnTo>
                  <a:pt x="92732" y="671528"/>
                </a:lnTo>
                <a:lnTo>
                  <a:pt x="123634" y="705231"/>
                </a:lnTo>
                <a:lnTo>
                  <a:pt x="158105" y="735434"/>
                </a:lnTo>
                <a:lnTo>
                  <a:pt x="195827" y="761832"/>
                </a:lnTo>
                <a:lnTo>
                  <a:pt x="236486" y="784118"/>
                </a:lnTo>
                <a:lnTo>
                  <a:pt x="279764" y="801985"/>
                </a:lnTo>
                <a:lnTo>
                  <a:pt x="325345" y="815126"/>
                </a:lnTo>
                <a:lnTo>
                  <a:pt x="372911" y="823236"/>
                </a:lnTo>
                <a:lnTo>
                  <a:pt x="422148" y="826008"/>
                </a:lnTo>
                <a:lnTo>
                  <a:pt x="471080" y="823236"/>
                </a:lnTo>
                <a:lnTo>
                  <a:pt x="518386" y="815126"/>
                </a:lnTo>
                <a:lnTo>
                  <a:pt x="563746" y="801985"/>
                </a:lnTo>
                <a:lnTo>
                  <a:pt x="606840" y="784118"/>
                </a:lnTo>
                <a:lnTo>
                  <a:pt x="647349" y="761832"/>
                </a:lnTo>
                <a:lnTo>
                  <a:pt x="684951" y="735434"/>
                </a:lnTo>
                <a:lnTo>
                  <a:pt x="719328" y="705231"/>
                </a:lnTo>
                <a:lnTo>
                  <a:pt x="750159" y="671528"/>
                </a:lnTo>
                <a:lnTo>
                  <a:pt x="777124" y="634633"/>
                </a:lnTo>
                <a:lnTo>
                  <a:pt x="799904" y="594853"/>
                </a:lnTo>
                <a:lnTo>
                  <a:pt x="818179" y="552493"/>
                </a:lnTo>
                <a:lnTo>
                  <a:pt x="831628" y="507860"/>
                </a:lnTo>
                <a:lnTo>
                  <a:pt x="839932" y="461262"/>
                </a:lnTo>
                <a:lnTo>
                  <a:pt x="842772" y="413004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73334" y="3828378"/>
            <a:ext cx="906318" cy="912159"/>
          </a:xfrm>
          <a:custGeom>
            <a:avLst/>
            <a:gdLst/>
            <a:ahLst/>
            <a:cxnLst/>
            <a:rect l="l" t="t" r="r" b="b"/>
            <a:pathLst>
              <a:path w="996950" h="1033779">
                <a:moveTo>
                  <a:pt x="996696" y="516636"/>
                </a:moveTo>
                <a:lnTo>
                  <a:pt x="994405" y="466934"/>
                </a:lnTo>
                <a:lnTo>
                  <a:pt x="987676" y="418557"/>
                </a:lnTo>
                <a:lnTo>
                  <a:pt x="976720" y="371723"/>
                </a:lnTo>
                <a:lnTo>
                  <a:pt x="961750" y="326650"/>
                </a:lnTo>
                <a:lnTo>
                  <a:pt x="942977" y="283555"/>
                </a:lnTo>
                <a:lnTo>
                  <a:pt x="920614" y="242656"/>
                </a:lnTo>
                <a:lnTo>
                  <a:pt x="894873" y="204171"/>
                </a:lnTo>
                <a:lnTo>
                  <a:pt x="865966" y="168319"/>
                </a:lnTo>
                <a:lnTo>
                  <a:pt x="834105" y="135315"/>
                </a:lnTo>
                <a:lnTo>
                  <a:pt x="799503" y="105379"/>
                </a:lnTo>
                <a:lnTo>
                  <a:pt x="762371" y="78728"/>
                </a:lnTo>
                <a:lnTo>
                  <a:pt x="722923" y="55579"/>
                </a:lnTo>
                <a:lnTo>
                  <a:pt x="681369" y="36151"/>
                </a:lnTo>
                <a:lnTo>
                  <a:pt x="637922" y="20661"/>
                </a:lnTo>
                <a:lnTo>
                  <a:pt x="592795" y="9328"/>
                </a:lnTo>
                <a:lnTo>
                  <a:pt x="546200" y="2368"/>
                </a:lnTo>
                <a:lnTo>
                  <a:pt x="498348" y="0"/>
                </a:lnTo>
                <a:lnTo>
                  <a:pt x="450496" y="2368"/>
                </a:lnTo>
                <a:lnTo>
                  <a:pt x="403900" y="9328"/>
                </a:lnTo>
                <a:lnTo>
                  <a:pt x="358773" y="20661"/>
                </a:lnTo>
                <a:lnTo>
                  <a:pt x="315326" y="36151"/>
                </a:lnTo>
                <a:lnTo>
                  <a:pt x="273772" y="55579"/>
                </a:lnTo>
                <a:lnTo>
                  <a:pt x="234324" y="78728"/>
                </a:lnTo>
                <a:lnTo>
                  <a:pt x="197192" y="105379"/>
                </a:lnTo>
                <a:lnTo>
                  <a:pt x="162590" y="135315"/>
                </a:lnTo>
                <a:lnTo>
                  <a:pt x="130729" y="168319"/>
                </a:lnTo>
                <a:lnTo>
                  <a:pt x="101822" y="204171"/>
                </a:lnTo>
                <a:lnTo>
                  <a:pt x="76081" y="242656"/>
                </a:lnTo>
                <a:lnTo>
                  <a:pt x="53718" y="283555"/>
                </a:lnTo>
                <a:lnTo>
                  <a:pt x="34945" y="326650"/>
                </a:lnTo>
                <a:lnTo>
                  <a:pt x="19975" y="371723"/>
                </a:lnTo>
                <a:lnTo>
                  <a:pt x="9019" y="418557"/>
                </a:lnTo>
                <a:lnTo>
                  <a:pt x="2290" y="466934"/>
                </a:lnTo>
                <a:lnTo>
                  <a:pt x="0" y="516636"/>
                </a:lnTo>
                <a:lnTo>
                  <a:pt x="2290" y="566576"/>
                </a:lnTo>
                <a:lnTo>
                  <a:pt x="9019" y="615133"/>
                </a:lnTo>
                <a:lnTo>
                  <a:pt x="19975" y="662095"/>
                </a:lnTo>
                <a:lnTo>
                  <a:pt x="34945" y="707251"/>
                </a:lnTo>
                <a:lnTo>
                  <a:pt x="53718" y="750386"/>
                </a:lnTo>
                <a:lnTo>
                  <a:pt x="76081" y="791291"/>
                </a:lnTo>
                <a:lnTo>
                  <a:pt x="101822" y="829751"/>
                </a:lnTo>
                <a:lnTo>
                  <a:pt x="130729" y="865556"/>
                </a:lnTo>
                <a:lnTo>
                  <a:pt x="162590" y="898492"/>
                </a:lnTo>
                <a:lnTo>
                  <a:pt x="197192" y="928348"/>
                </a:lnTo>
                <a:lnTo>
                  <a:pt x="234324" y="954912"/>
                </a:lnTo>
                <a:lnTo>
                  <a:pt x="273772" y="977971"/>
                </a:lnTo>
                <a:lnTo>
                  <a:pt x="315326" y="997313"/>
                </a:lnTo>
                <a:lnTo>
                  <a:pt x="358773" y="1012727"/>
                </a:lnTo>
                <a:lnTo>
                  <a:pt x="403900" y="1023999"/>
                </a:lnTo>
                <a:lnTo>
                  <a:pt x="450496" y="1030918"/>
                </a:lnTo>
                <a:lnTo>
                  <a:pt x="498348" y="1033272"/>
                </a:lnTo>
                <a:lnTo>
                  <a:pt x="546200" y="1030918"/>
                </a:lnTo>
                <a:lnTo>
                  <a:pt x="592795" y="1023999"/>
                </a:lnTo>
                <a:lnTo>
                  <a:pt x="637922" y="1012727"/>
                </a:lnTo>
                <a:lnTo>
                  <a:pt x="681369" y="997313"/>
                </a:lnTo>
                <a:lnTo>
                  <a:pt x="722923" y="977971"/>
                </a:lnTo>
                <a:lnTo>
                  <a:pt x="762371" y="954912"/>
                </a:lnTo>
                <a:lnTo>
                  <a:pt x="799503" y="928348"/>
                </a:lnTo>
                <a:lnTo>
                  <a:pt x="834105" y="898492"/>
                </a:lnTo>
                <a:lnTo>
                  <a:pt x="865966" y="865556"/>
                </a:lnTo>
                <a:lnTo>
                  <a:pt x="894873" y="829751"/>
                </a:lnTo>
                <a:lnTo>
                  <a:pt x="920614" y="791291"/>
                </a:lnTo>
                <a:lnTo>
                  <a:pt x="942977" y="750386"/>
                </a:lnTo>
                <a:lnTo>
                  <a:pt x="961750" y="707251"/>
                </a:lnTo>
                <a:lnTo>
                  <a:pt x="976720" y="662095"/>
                </a:lnTo>
                <a:lnTo>
                  <a:pt x="987676" y="615133"/>
                </a:lnTo>
                <a:lnTo>
                  <a:pt x="994405" y="566576"/>
                </a:lnTo>
                <a:lnTo>
                  <a:pt x="996696" y="516636"/>
                </a:lnTo>
                <a:close/>
              </a:path>
            </a:pathLst>
          </a:custGeom>
          <a:solidFill>
            <a:srgbClr val="3265FF"/>
          </a:solid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86596" y="3828378"/>
            <a:ext cx="906318" cy="912159"/>
          </a:xfrm>
          <a:custGeom>
            <a:avLst/>
            <a:gdLst/>
            <a:ahLst/>
            <a:cxnLst/>
            <a:rect l="l" t="t" r="r" b="b"/>
            <a:pathLst>
              <a:path w="996950" h="1033779">
                <a:moveTo>
                  <a:pt x="996696" y="516636"/>
                </a:moveTo>
                <a:lnTo>
                  <a:pt x="994420" y="466934"/>
                </a:lnTo>
                <a:lnTo>
                  <a:pt x="987732" y="418557"/>
                </a:lnTo>
                <a:lnTo>
                  <a:pt x="976838" y="371723"/>
                </a:lnTo>
                <a:lnTo>
                  <a:pt x="961943" y="326650"/>
                </a:lnTo>
                <a:lnTo>
                  <a:pt x="943256" y="283555"/>
                </a:lnTo>
                <a:lnTo>
                  <a:pt x="920983" y="242656"/>
                </a:lnTo>
                <a:lnTo>
                  <a:pt x="895329" y="204171"/>
                </a:lnTo>
                <a:lnTo>
                  <a:pt x="866502" y="168319"/>
                </a:lnTo>
                <a:lnTo>
                  <a:pt x="834708" y="135315"/>
                </a:lnTo>
                <a:lnTo>
                  <a:pt x="800154" y="105379"/>
                </a:lnTo>
                <a:lnTo>
                  <a:pt x="763047" y="78728"/>
                </a:lnTo>
                <a:lnTo>
                  <a:pt x="723593" y="55579"/>
                </a:lnTo>
                <a:lnTo>
                  <a:pt x="681998" y="36151"/>
                </a:lnTo>
                <a:lnTo>
                  <a:pt x="638470" y="20661"/>
                </a:lnTo>
                <a:lnTo>
                  <a:pt x="593214" y="9328"/>
                </a:lnTo>
                <a:lnTo>
                  <a:pt x="546438" y="2368"/>
                </a:lnTo>
                <a:lnTo>
                  <a:pt x="498348" y="0"/>
                </a:lnTo>
                <a:lnTo>
                  <a:pt x="450496" y="2368"/>
                </a:lnTo>
                <a:lnTo>
                  <a:pt x="403900" y="9328"/>
                </a:lnTo>
                <a:lnTo>
                  <a:pt x="358773" y="20661"/>
                </a:lnTo>
                <a:lnTo>
                  <a:pt x="315326" y="36151"/>
                </a:lnTo>
                <a:lnTo>
                  <a:pt x="273772" y="55579"/>
                </a:lnTo>
                <a:lnTo>
                  <a:pt x="234324" y="78728"/>
                </a:lnTo>
                <a:lnTo>
                  <a:pt x="197192" y="105379"/>
                </a:lnTo>
                <a:lnTo>
                  <a:pt x="162590" y="135315"/>
                </a:lnTo>
                <a:lnTo>
                  <a:pt x="130729" y="168319"/>
                </a:lnTo>
                <a:lnTo>
                  <a:pt x="101822" y="204171"/>
                </a:lnTo>
                <a:lnTo>
                  <a:pt x="76081" y="242656"/>
                </a:lnTo>
                <a:lnTo>
                  <a:pt x="53718" y="283555"/>
                </a:lnTo>
                <a:lnTo>
                  <a:pt x="34945" y="326650"/>
                </a:lnTo>
                <a:lnTo>
                  <a:pt x="19975" y="371723"/>
                </a:lnTo>
                <a:lnTo>
                  <a:pt x="9019" y="418557"/>
                </a:lnTo>
                <a:lnTo>
                  <a:pt x="2290" y="466934"/>
                </a:lnTo>
                <a:lnTo>
                  <a:pt x="0" y="516636"/>
                </a:lnTo>
                <a:lnTo>
                  <a:pt x="2290" y="566576"/>
                </a:lnTo>
                <a:lnTo>
                  <a:pt x="9019" y="615133"/>
                </a:lnTo>
                <a:lnTo>
                  <a:pt x="19975" y="662095"/>
                </a:lnTo>
                <a:lnTo>
                  <a:pt x="34945" y="707251"/>
                </a:lnTo>
                <a:lnTo>
                  <a:pt x="53718" y="750386"/>
                </a:lnTo>
                <a:lnTo>
                  <a:pt x="76081" y="791291"/>
                </a:lnTo>
                <a:lnTo>
                  <a:pt x="101822" y="829751"/>
                </a:lnTo>
                <a:lnTo>
                  <a:pt x="130729" y="865556"/>
                </a:lnTo>
                <a:lnTo>
                  <a:pt x="162590" y="898492"/>
                </a:lnTo>
                <a:lnTo>
                  <a:pt x="197192" y="928348"/>
                </a:lnTo>
                <a:lnTo>
                  <a:pt x="234324" y="954912"/>
                </a:lnTo>
                <a:lnTo>
                  <a:pt x="273772" y="977971"/>
                </a:lnTo>
                <a:lnTo>
                  <a:pt x="315326" y="997313"/>
                </a:lnTo>
                <a:lnTo>
                  <a:pt x="358773" y="1012727"/>
                </a:lnTo>
                <a:lnTo>
                  <a:pt x="403900" y="1023999"/>
                </a:lnTo>
                <a:lnTo>
                  <a:pt x="450496" y="1030918"/>
                </a:lnTo>
                <a:lnTo>
                  <a:pt x="498348" y="1033272"/>
                </a:lnTo>
                <a:lnTo>
                  <a:pt x="546438" y="1030918"/>
                </a:lnTo>
                <a:lnTo>
                  <a:pt x="593214" y="1023999"/>
                </a:lnTo>
                <a:lnTo>
                  <a:pt x="638470" y="1012727"/>
                </a:lnTo>
                <a:lnTo>
                  <a:pt x="681998" y="997313"/>
                </a:lnTo>
                <a:lnTo>
                  <a:pt x="723593" y="977971"/>
                </a:lnTo>
                <a:lnTo>
                  <a:pt x="763047" y="954912"/>
                </a:lnTo>
                <a:lnTo>
                  <a:pt x="800154" y="928348"/>
                </a:lnTo>
                <a:lnTo>
                  <a:pt x="834708" y="898492"/>
                </a:lnTo>
                <a:lnTo>
                  <a:pt x="866502" y="865556"/>
                </a:lnTo>
                <a:lnTo>
                  <a:pt x="895329" y="829751"/>
                </a:lnTo>
                <a:lnTo>
                  <a:pt x="920983" y="791291"/>
                </a:lnTo>
                <a:lnTo>
                  <a:pt x="943256" y="750386"/>
                </a:lnTo>
                <a:lnTo>
                  <a:pt x="961943" y="707251"/>
                </a:lnTo>
                <a:lnTo>
                  <a:pt x="976838" y="662095"/>
                </a:lnTo>
                <a:lnTo>
                  <a:pt x="987732" y="615133"/>
                </a:lnTo>
                <a:lnTo>
                  <a:pt x="994420" y="566576"/>
                </a:lnTo>
                <a:lnTo>
                  <a:pt x="996696" y="516636"/>
                </a:lnTo>
                <a:close/>
              </a:path>
            </a:pathLst>
          </a:custGeom>
          <a:solidFill>
            <a:srgbClr val="3265FF"/>
          </a:solid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90238" y="5528983"/>
            <a:ext cx="2087418" cy="565505"/>
          </a:xfrm>
          <a:prstGeom prst="rect">
            <a:avLst/>
          </a:prstGeom>
        </p:spPr>
        <p:txBody>
          <a:bodyPr vert="horz" wrap="square" lIns="0" tIns="11375" rIns="0" bIns="0" rtlCol="0">
            <a:spAutoFit/>
          </a:bodyPr>
          <a:lstStyle/>
          <a:p>
            <a:pPr marL="11375" defTabSz="818951">
              <a:spcBef>
                <a:spcPts val="90"/>
              </a:spcBef>
            </a:pPr>
            <a:r>
              <a:rPr spc="-54" dirty="0">
                <a:solidFill>
                  <a:prstClr val="black"/>
                </a:solidFill>
                <a:latin typeface="Arial"/>
                <a:cs typeface="Arial"/>
              </a:rPr>
              <a:t>6 density-based</a:t>
            </a:r>
            <a:r>
              <a:rPr spc="-22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8"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5081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5124" y="960120"/>
            <a:ext cx="7475913" cy="455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9719"/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504" y="1732877"/>
            <a:ext cx="7397173" cy="4610716"/>
          </a:xfrm>
          <a:prstGeom prst="rect">
            <a:avLst/>
          </a:prstGeom>
        </p:spPr>
        <p:txBody>
          <a:bodyPr vert="horz" wrap="square" lIns="0" tIns="11385" rIns="0" bIns="0" rtlCol="0">
            <a:spAutoFit/>
          </a:bodyPr>
          <a:lstStyle/>
          <a:p>
            <a:pPr marL="298286" indent="-286901" defTabSz="819719">
              <a:spcBef>
                <a:spcPts val="90"/>
              </a:spcBef>
              <a:buClr>
                <a:srgbClr val="F0AD00"/>
              </a:buClr>
              <a:buSzPct val="79629"/>
              <a:buFontTx/>
              <a:buChar char="▪"/>
              <a:tabLst>
                <a:tab pos="297716" algn="l"/>
                <a:tab pos="298286" algn="l"/>
              </a:tabLst>
            </a:pPr>
            <a:r>
              <a:rPr sz="2400" spc="-76" dirty="0">
                <a:solidFill>
                  <a:prstClr val="black"/>
                </a:solidFill>
                <a:latin typeface="Arial"/>
                <a:cs typeface="Arial"/>
              </a:rPr>
              <a:t>Clustering </a:t>
            </a:r>
            <a:r>
              <a:rPr sz="2400" spc="-202" dirty="0">
                <a:solidFill>
                  <a:prstClr val="black"/>
                </a:solidFill>
                <a:latin typeface="Arial"/>
                <a:cs typeface="Arial"/>
              </a:rPr>
              <a:t>as </a:t>
            </a:r>
            <a:r>
              <a:rPr sz="2400" spc="-121" dirty="0">
                <a:solidFill>
                  <a:prstClr val="black"/>
                </a:solidFill>
                <a:latin typeface="Arial"/>
                <a:cs typeface="Arial"/>
              </a:rPr>
              <a:t>an </a:t>
            </a:r>
            <a:r>
              <a:rPr sz="2400" spc="-18" dirty="0">
                <a:solidFill>
                  <a:srgbClr val="9A302F"/>
                </a:solidFill>
                <a:latin typeface="Arial"/>
                <a:cs typeface="Arial"/>
              </a:rPr>
              <a:t>optimization</a:t>
            </a:r>
            <a:r>
              <a:rPr sz="2400" spc="-359" dirty="0">
                <a:solidFill>
                  <a:srgbClr val="9A302F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9A302F"/>
                </a:solidFill>
                <a:latin typeface="Arial"/>
                <a:cs typeface="Arial"/>
              </a:rPr>
              <a:t>problem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560141" marR="716116" lvl="1" indent="-245915" defTabSz="819719">
              <a:lnSpc>
                <a:spcPts val="2064"/>
              </a:lnSpc>
              <a:spcBef>
                <a:spcPts val="512"/>
              </a:spcBef>
              <a:buClr>
                <a:srgbClr val="5FB5CC"/>
              </a:buClr>
              <a:buSzPct val="89583"/>
              <a:buFontTx/>
              <a:buChar char="▪"/>
              <a:tabLst>
                <a:tab pos="560141" algn="l"/>
                <a:tab pos="560712" algn="l"/>
              </a:tabLst>
            </a:pPr>
            <a:r>
              <a:rPr sz="2200" spc="-108" dirty="0">
                <a:solidFill>
                  <a:prstClr val="black"/>
                </a:solidFill>
                <a:latin typeface="Arial"/>
                <a:cs typeface="Arial"/>
              </a:rPr>
              <a:t>Finds</a:t>
            </a:r>
            <a:r>
              <a:rPr sz="2200" spc="-15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76"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r>
              <a:rPr sz="2200" spc="-1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18" dirty="0">
                <a:solidFill>
                  <a:prstClr val="black"/>
                </a:solidFill>
                <a:latin typeface="Arial"/>
                <a:cs typeface="Arial"/>
              </a:rPr>
              <a:t>that</a:t>
            </a:r>
            <a:r>
              <a:rPr sz="2200"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36" dirty="0">
                <a:solidFill>
                  <a:prstClr val="black"/>
                </a:solidFill>
                <a:latin typeface="Arial"/>
                <a:cs typeface="Arial"/>
              </a:rPr>
              <a:t>minimize</a:t>
            </a:r>
            <a:r>
              <a:rPr sz="2200"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27" dirty="0">
                <a:solidFill>
                  <a:prstClr val="black"/>
                </a:solidFill>
                <a:latin typeface="Arial"/>
                <a:cs typeface="Arial"/>
              </a:rPr>
              <a:t>or</a:t>
            </a:r>
            <a:r>
              <a:rPr sz="2200" spc="-19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63" dirty="0">
                <a:solidFill>
                  <a:prstClr val="black"/>
                </a:solidFill>
                <a:latin typeface="Arial"/>
                <a:cs typeface="Arial"/>
              </a:rPr>
              <a:t>maximize</a:t>
            </a:r>
            <a:r>
              <a:rPr sz="2200" spc="-16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102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2200" spc="-1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00B0F0"/>
                </a:solidFill>
                <a:latin typeface="Arial"/>
                <a:cs typeface="Arial"/>
              </a:rPr>
              <a:t>objective  </a:t>
            </a:r>
            <a:r>
              <a:rPr sz="2200" spc="-22" dirty="0">
                <a:solidFill>
                  <a:srgbClr val="00B0F0"/>
                </a:solidFill>
                <a:latin typeface="Arial"/>
                <a:cs typeface="Arial"/>
              </a:rPr>
              <a:t>function</a:t>
            </a:r>
            <a:r>
              <a:rPr sz="2200" spc="-22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560141" marR="4559" lvl="1" indent="-245915" defTabSz="819719">
              <a:lnSpc>
                <a:spcPct val="80000"/>
              </a:lnSpc>
              <a:spcBef>
                <a:spcPts val="538"/>
              </a:spcBef>
              <a:buClr>
                <a:srgbClr val="5FB5CC"/>
              </a:buClr>
              <a:buSzPct val="89583"/>
              <a:buFontTx/>
              <a:buChar char="▪"/>
              <a:tabLst>
                <a:tab pos="560141" algn="l"/>
                <a:tab pos="560712" algn="l"/>
              </a:tabLst>
            </a:pPr>
            <a:r>
              <a:rPr sz="2200" spc="-76" dirty="0">
                <a:solidFill>
                  <a:prstClr val="black"/>
                </a:solidFill>
                <a:latin typeface="Arial"/>
                <a:cs typeface="Arial"/>
              </a:rPr>
              <a:t>Enumerate </a:t>
            </a:r>
            <a:r>
              <a:rPr sz="2200" spc="-36" dirty="0">
                <a:solidFill>
                  <a:prstClr val="black"/>
                </a:solidFill>
                <a:latin typeface="Arial"/>
                <a:cs typeface="Arial"/>
              </a:rPr>
              <a:t>all </a:t>
            </a:r>
            <a:r>
              <a:rPr sz="2200" spc="-85" dirty="0">
                <a:solidFill>
                  <a:prstClr val="black"/>
                </a:solidFill>
                <a:latin typeface="Arial"/>
                <a:cs typeface="Arial"/>
              </a:rPr>
              <a:t>possible </a:t>
            </a:r>
            <a:r>
              <a:rPr sz="2200" spc="-108" dirty="0">
                <a:solidFill>
                  <a:prstClr val="black"/>
                </a:solidFill>
                <a:latin typeface="Arial"/>
                <a:cs typeface="Arial"/>
              </a:rPr>
              <a:t>ways </a:t>
            </a:r>
            <a:r>
              <a:rPr sz="2200" spc="18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z="2200" spc="-36" dirty="0">
                <a:solidFill>
                  <a:prstClr val="black"/>
                </a:solidFill>
                <a:latin typeface="Arial"/>
                <a:cs typeface="Arial"/>
              </a:rPr>
              <a:t>dividing </a:t>
            </a:r>
            <a:r>
              <a:rPr sz="2200" spc="-18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200" spc="-40" dirty="0">
                <a:solidFill>
                  <a:prstClr val="black"/>
                </a:solidFill>
                <a:latin typeface="Arial"/>
                <a:cs typeface="Arial"/>
              </a:rPr>
              <a:t>points </a:t>
            </a:r>
            <a:r>
              <a:rPr sz="2200" spc="9" dirty="0">
                <a:solidFill>
                  <a:prstClr val="black"/>
                </a:solidFill>
                <a:latin typeface="Arial"/>
                <a:cs typeface="Arial"/>
              </a:rPr>
              <a:t>into  </a:t>
            </a:r>
            <a:r>
              <a:rPr sz="2200" spc="-76"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r>
              <a:rPr sz="2200" spc="-1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90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r>
              <a:rPr sz="2200" spc="-1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72" dirty="0">
                <a:solidFill>
                  <a:prstClr val="black"/>
                </a:solidFill>
                <a:latin typeface="Arial"/>
                <a:cs typeface="Arial"/>
              </a:rPr>
              <a:t>evaluate</a:t>
            </a:r>
            <a:r>
              <a:rPr sz="2200"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18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200"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81" dirty="0">
                <a:solidFill>
                  <a:prstClr val="black"/>
                </a:solidFill>
                <a:latin typeface="Arial"/>
                <a:cs typeface="Arial"/>
              </a:rPr>
              <a:t>`</a:t>
            </a:r>
            <a:r>
              <a:rPr sz="2200" spc="-81" dirty="0">
                <a:solidFill>
                  <a:srgbClr val="9A302F"/>
                </a:solidFill>
                <a:latin typeface="Arial"/>
                <a:cs typeface="Arial"/>
              </a:rPr>
              <a:t>goodness</a:t>
            </a:r>
            <a:r>
              <a:rPr sz="2200" spc="-81" dirty="0">
                <a:solidFill>
                  <a:prstClr val="black"/>
                </a:solidFill>
                <a:latin typeface="Arial"/>
                <a:cs typeface="Arial"/>
              </a:rPr>
              <a:t>'</a:t>
            </a:r>
            <a:r>
              <a:rPr sz="2200" spc="-1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18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2200" spc="-1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112" dirty="0">
                <a:solidFill>
                  <a:prstClr val="black"/>
                </a:solidFill>
                <a:latin typeface="Arial"/>
                <a:cs typeface="Arial"/>
              </a:rPr>
              <a:t>each</a:t>
            </a:r>
            <a:r>
              <a:rPr sz="2200" spc="-18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18" dirty="0">
                <a:solidFill>
                  <a:prstClr val="black"/>
                </a:solidFill>
                <a:latin typeface="Arial"/>
                <a:cs typeface="Arial"/>
              </a:rPr>
              <a:t>potential</a:t>
            </a:r>
            <a:r>
              <a:rPr sz="2200"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63" dirty="0">
                <a:solidFill>
                  <a:prstClr val="black"/>
                </a:solidFill>
                <a:latin typeface="Arial"/>
                <a:cs typeface="Arial"/>
              </a:rPr>
              <a:t>set</a:t>
            </a:r>
            <a:r>
              <a:rPr sz="2200" spc="-16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18" dirty="0">
                <a:solidFill>
                  <a:prstClr val="black"/>
                </a:solidFill>
                <a:latin typeface="Arial"/>
                <a:cs typeface="Arial"/>
              </a:rPr>
              <a:t>of  </a:t>
            </a:r>
            <a:r>
              <a:rPr sz="2200" spc="-76" dirty="0">
                <a:solidFill>
                  <a:prstClr val="black"/>
                </a:solidFill>
                <a:latin typeface="Arial"/>
                <a:cs typeface="Arial"/>
              </a:rPr>
              <a:t>clusters </a:t>
            </a:r>
            <a:r>
              <a:rPr sz="2200" spc="-49" dirty="0">
                <a:solidFill>
                  <a:prstClr val="black"/>
                </a:solidFill>
                <a:latin typeface="Arial"/>
                <a:cs typeface="Arial"/>
              </a:rPr>
              <a:t>by </a:t>
            </a:r>
            <a:r>
              <a:rPr sz="2200" spc="-81" dirty="0">
                <a:solidFill>
                  <a:prstClr val="black"/>
                </a:solidFill>
                <a:latin typeface="Arial"/>
                <a:cs typeface="Arial"/>
              </a:rPr>
              <a:t>using </a:t>
            </a:r>
            <a:r>
              <a:rPr sz="2200" spc="-18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200" spc="-63" dirty="0">
                <a:solidFill>
                  <a:prstClr val="black"/>
                </a:solidFill>
                <a:latin typeface="Arial"/>
                <a:cs typeface="Arial"/>
              </a:rPr>
              <a:t>given </a:t>
            </a:r>
            <a:r>
              <a:rPr sz="2200" spc="-45" dirty="0">
                <a:solidFill>
                  <a:prstClr val="black"/>
                </a:solidFill>
                <a:latin typeface="Arial"/>
                <a:cs typeface="Arial"/>
              </a:rPr>
              <a:t>objective</a:t>
            </a:r>
            <a:r>
              <a:rPr sz="2200" spc="-46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22" dirty="0">
                <a:solidFill>
                  <a:prstClr val="black"/>
                </a:solidFill>
                <a:latin typeface="Arial"/>
                <a:cs typeface="Arial"/>
              </a:rPr>
              <a:t>function. </a:t>
            </a:r>
            <a:r>
              <a:rPr sz="2200" spc="-112" dirty="0">
                <a:solidFill>
                  <a:prstClr val="black"/>
                </a:solidFill>
                <a:latin typeface="Arial"/>
                <a:cs typeface="Arial"/>
              </a:rPr>
              <a:t>(NP </a:t>
            </a:r>
            <a:r>
              <a:rPr sz="2200" spc="-76" dirty="0">
                <a:solidFill>
                  <a:prstClr val="black"/>
                </a:solidFill>
                <a:latin typeface="Arial"/>
                <a:cs typeface="Arial"/>
              </a:rPr>
              <a:t>Hard)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603974" lvl="1" indent="-289748" defTabSz="819719">
              <a:buClr>
                <a:srgbClr val="5FB5CC"/>
              </a:buClr>
              <a:buSzPct val="89583"/>
              <a:buFontTx/>
              <a:buChar char="▪"/>
              <a:tabLst>
                <a:tab pos="603974" algn="l"/>
                <a:tab pos="604550" algn="l"/>
              </a:tabLst>
            </a:pPr>
            <a:r>
              <a:rPr sz="2200" spc="-166" dirty="0">
                <a:solidFill>
                  <a:prstClr val="black"/>
                </a:solidFill>
                <a:latin typeface="Arial"/>
                <a:cs typeface="Arial"/>
              </a:rPr>
              <a:t>Can</a:t>
            </a:r>
            <a:r>
              <a:rPr sz="2200" spc="-19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108" dirty="0">
                <a:solidFill>
                  <a:prstClr val="black"/>
                </a:solidFill>
                <a:latin typeface="Arial"/>
                <a:cs typeface="Arial"/>
              </a:rPr>
              <a:t>have</a:t>
            </a:r>
            <a:r>
              <a:rPr sz="2200"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00B0F0"/>
                </a:solidFill>
                <a:latin typeface="Arial"/>
                <a:cs typeface="Arial"/>
              </a:rPr>
              <a:t>global</a:t>
            </a:r>
            <a:r>
              <a:rPr sz="2200" spc="-166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2200" spc="-27" dirty="0">
                <a:solidFill>
                  <a:prstClr val="black"/>
                </a:solidFill>
                <a:latin typeface="Arial"/>
                <a:cs typeface="Arial"/>
              </a:rPr>
              <a:t>or</a:t>
            </a:r>
            <a:r>
              <a:rPr sz="2200" spc="-19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58" dirty="0">
                <a:solidFill>
                  <a:srgbClr val="9A302F"/>
                </a:solidFill>
                <a:latin typeface="Arial"/>
                <a:cs typeface="Arial"/>
              </a:rPr>
              <a:t>local</a:t>
            </a:r>
            <a:r>
              <a:rPr sz="2200" spc="-175" dirty="0">
                <a:solidFill>
                  <a:srgbClr val="9A302F"/>
                </a:solidFill>
                <a:latin typeface="Arial"/>
                <a:cs typeface="Arial"/>
              </a:rPr>
              <a:t> </a:t>
            </a:r>
            <a:r>
              <a:rPr sz="2200" spc="-58" dirty="0">
                <a:solidFill>
                  <a:prstClr val="black"/>
                </a:solidFill>
                <a:latin typeface="Arial"/>
                <a:cs typeface="Arial"/>
              </a:rPr>
              <a:t>objectives.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843060" lvl="2" indent="-249900" defTabSz="819719">
              <a:spcBef>
                <a:spcPts val="13"/>
              </a:spcBef>
              <a:buClr>
                <a:srgbClr val="E66B7C"/>
              </a:buClr>
              <a:buFontTx/>
              <a:buChar char="▪"/>
              <a:tabLst>
                <a:tab pos="843060" algn="l"/>
                <a:tab pos="843628" algn="l"/>
              </a:tabLst>
            </a:pPr>
            <a:r>
              <a:rPr spc="-58" dirty="0">
                <a:solidFill>
                  <a:prstClr val="black"/>
                </a:solidFill>
                <a:latin typeface="Arial"/>
                <a:cs typeface="Arial"/>
              </a:rPr>
              <a:t>Hierarchical</a:t>
            </a:r>
            <a:r>
              <a:rPr spc="-1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prstClr val="black"/>
                </a:solidFill>
                <a:latin typeface="Arial"/>
                <a:cs typeface="Arial"/>
              </a:rPr>
              <a:t>clustering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27" dirty="0">
                <a:solidFill>
                  <a:prstClr val="black"/>
                </a:solidFill>
                <a:latin typeface="Arial"/>
                <a:cs typeface="Arial"/>
              </a:rPr>
              <a:t>algorithms</a:t>
            </a:r>
            <a:r>
              <a:rPr spc="-15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22" dirty="0">
                <a:solidFill>
                  <a:prstClr val="black"/>
                </a:solidFill>
                <a:latin typeface="Arial"/>
                <a:cs typeface="Arial"/>
              </a:rPr>
              <a:t>typically</a:t>
            </a:r>
            <a:r>
              <a:rPr spc="-1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85" dirty="0">
                <a:solidFill>
                  <a:prstClr val="black"/>
                </a:solidFill>
                <a:latin typeface="Arial"/>
                <a:cs typeface="Arial"/>
              </a:rPr>
              <a:t>have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local</a:t>
            </a:r>
            <a:r>
              <a:rPr spc="-1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objectives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843060" lvl="2" indent="-249900" defTabSz="819719">
              <a:lnSpc>
                <a:spcPts val="2145"/>
              </a:lnSpc>
              <a:buClr>
                <a:srgbClr val="E66B7C"/>
              </a:buClr>
              <a:buFontTx/>
              <a:buChar char="▪"/>
              <a:tabLst>
                <a:tab pos="843060" algn="l"/>
                <a:tab pos="843628" algn="l"/>
              </a:tabLst>
            </a:pPr>
            <a:r>
              <a:rPr spc="-22" dirty="0">
                <a:solidFill>
                  <a:prstClr val="black"/>
                </a:solidFill>
                <a:latin typeface="Arial"/>
                <a:cs typeface="Arial"/>
              </a:rPr>
              <a:t>Partitional</a:t>
            </a:r>
            <a:r>
              <a:rPr spc="-1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27" dirty="0">
                <a:solidFill>
                  <a:prstClr val="black"/>
                </a:solidFill>
                <a:latin typeface="Arial"/>
                <a:cs typeface="Arial"/>
              </a:rPr>
              <a:t>algorithms</a:t>
            </a:r>
            <a:r>
              <a:rPr spc="-16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22" dirty="0">
                <a:solidFill>
                  <a:prstClr val="black"/>
                </a:solidFill>
                <a:latin typeface="Arial"/>
                <a:cs typeface="Arial"/>
              </a:rPr>
              <a:t>typically</a:t>
            </a:r>
            <a:r>
              <a:rPr spc="-1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85" dirty="0">
                <a:solidFill>
                  <a:prstClr val="black"/>
                </a:solidFill>
                <a:latin typeface="Arial"/>
                <a:cs typeface="Arial"/>
              </a:rPr>
              <a:t>have</a:t>
            </a:r>
            <a:r>
              <a:rPr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36" dirty="0">
                <a:solidFill>
                  <a:prstClr val="black"/>
                </a:solidFill>
                <a:latin typeface="Arial"/>
                <a:cs typeface="Arial"/>
              </a:rPr>
              <a:t>global</a:t>
            </a:r>
            <a:r>
              <a:rPr spc="-1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objectives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560141" marR="12524" lvl="1" indent="-245915" defTabSz="819719">
              <a:lnSpc>
                <a:spcPct val="80000"/>
              </a:lnSpc>
              <a:spcBef>
                <a:spcPts val="512"/>
              </a:spcBef>
              <a:buClr>
                <a:srgbClr val="5FB5CC"/>
              </a:buClr>
              <a:buSzPct val="89583"/>
              <a:buFontTx/>
              <a:buChar char="▪"/>
              <a:tabLst>
                <a:tab pos="560141" algn="l"/>
                <a:tab pos="560712" algn="l"/>
              </a:tabLst>
            </a:pPr>
            <a:r>
              <a:rPr sz="2200" spc="-72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200" spc="-1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36" dirty="0">
                <a:solidFill>
                  <a:prstClr val="black"/>
                </a:solidFill>
                <a:latin typeface="Arial"/>
                <a:cs typeface="Arial"/>
              </a:rPr>
              <a:t>variation</a:t>
            </a:r>
            <a:r>
              <a:rPr sz="2200" spc="-16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18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2200" spc="-1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18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200" spc="-16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prstClr val="black"/>
                </a:solidFill>
                <a:latin typeface="Arial"/>
                <a:cs typeface="Arial"/>
              </a:rPr>
              <a:t>global</a:t>
            </a:r>
            <a:r>
              <a:rPr sz="2200"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prstClr val="black"/>
                </a:solidFill>
                <a:latin typeface="Arial"/>
                <a:cs typeface="Arial"/>
              </a:rPr>
              <a:t>objective</a:t>
            </a:r>
            <a:r>
              <a:rPr sz="2200" spc="-1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22" dirty="0">
                <a:solidFill>
                  <a:prstClr val="black"/>
                </a:solidFill>
                <a:latin typeface="Arial"/>
                <a:cs typeface="Arial"/>
              </a:rPr>
              <a:t>function</a:t>
            </a:r>
            <a:r>
              <a:rPr sz="2200" spc="-1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81" dirty="0">
                <a:solidFill>
                  <a:prstClr val="black"/>
                </a:solidFill>
                <a:latin typeface="Arial"/>
                <a:cs typeface="Arial"/>
              </a:rPr>
              <a:t>approach</a:t>
            </a:r>
            <a:r>
              <a:rPr sz="2200" spc="-19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99" dirty="0">
                <a:solidFill>
                  <a:prstClr val="black"/>
                </a:solidFill>
                <a:latin typeface="Arial"/>
                <a:cs typeface="Arial"/>
              </a:rPr>
              <a:t>is</a:t>
            </a:r>
            <a:r>
              <a:rPr sz="2200"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200" spc="-1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85" dirty="0">
                <a:solidFill>
                  <a:srgbClr val="9A302F"/>
                </a:solidFill>
                <a:latin typeface="Arial"/>
                <a:cs typeface="Arial"/>
              </a:rPr>
              <a:t>fit </a:t>
            </a:r>
            <a:r>
              <a:rPr sz="2200" spc="8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18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200" spc="-15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49" dirty="0">
                <a:solidFill>
                  <a:prstClr val="black"/>
                </a:solidFill>
                <a:latin typeface="Arial"/>
                <a:cs typeface="Arial"/>
              </a:rPr>
              <a:t>data</a:t>
            </a:r>
            <a:r>
              <a:rPr sz="2200" spc="-1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200" spc="-1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144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200" spc="-17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58" dirty="0">
                <a:solidFill>
                  <a:srgbClr val="00B0F0"/>
                </a:solidFill>
                <a:latin typeface="Arial"/>
                <a:cs typeface="Arial"/>
              </a:rPr>
              <a:t>parameterized</a:t>
            </a:r>
            <a:r>
              <a:rPr sz="2200" spc="-171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00B0F0"/>
                </a:solidFill>
                <a:latin typeface="Arial"/>
                <a:cs typeface="Arial"/>
              </a:rPr>
              <a:t>model</a:t>
            </a:r>
            <a:r>
              <a:rPr sz="2200" spc="-45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798087" marR="352935" lvl="2" indent="-204930" defTabSz="819719">
              <a:lnSpc>
                <a:spcPct val="80000"/>
              </a:lnSpc>
              <a:spcBef>
                <a:spcPts val="444"/>
              </a:spcBef>
              <a:buClr>
                <a:srgbClr val="E66B7C"/>
              </a:buClr>
              <a:buFontTx/>
              <a:buChar char="▪"/>
              <a:tabLst>
                <a:tab pos="828257" algn="l"/>
                <a:tab pos="828827" algn="l"/>
              </a:tabLst>
            </a:pPr>
            <a:r>
              <a:rPr spc="-81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8" dirty="0">
                <a:solidFill>
                  <a:srgbClr val="9A302F"/>
                </a:solidFill>
                <a:latin typeface="Arial"/>
                <a:cs typeface="Arial"/>
              </a:rPr>
              <a:t>parameters</a:t>
            </a:r>
            <a:r>
              <a:rPr spc="-139" dirty="0">
                <a:solidFill>
                  <a:srgbClr val="9A302F"/>
                </a:solidFill>
                <a:latin typeface="Arial"/>
                <a:cs typeface="Arial"/>
              </a:rPr>
              <a:t> </a:t>
            </a:r>
            <a:r>
              <a:rPr spc="9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r>
              <a:rPr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9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-1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prstClr val="black"/>
                </a:solidFill>
                <a:latin typeface="Arial"/>
                <a:cs typeface="Arial"/>
              </a:rPr>
              <a:t>model</a:t>
            </a:r>
            <a:r>
              <a:rPr spc="-1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76" dirty="0">
                <a:solidFill>
                  <a:prstClr val="black"/>
                </a:solidFill>
                <a:latin typeface="Arial"/>
                <a:cs typeface="Arial"/>
              </a:rPr>
              <a:t>are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36" dirty="0">
                <a:solidFill>
                  <a:prstClr val="black"/>
                </a:solidFill>
                <a:latin typeface="Arial"/>
                <a:cs typeface="Arial"/>
              </a:rPr>
              <a:t>determined</a:t>
            </a:r>
            <a:r>
              <a:rPr spc="-11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4" dirty="0">
                <a:solidFill>
                  <a:prstClr val="black"/>
                </a:solidFill>
                <a:latin typeface="Arial"/>
                <a:cs typeface="Arial"/>
              </a:rPr>
              <a:t>from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9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-1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36" dirty="0">
                <a:solidFill>
                  <a:prstClr val="black"/>
                </a:solidFill>
                <a:latin typeface="Arial"/>
                <a:cs typeface="Arial"/>
              </a:rPr>
              <a:t>data,</a:t>
            </a:r>
            <a:r>
              <a:rPr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72" dirty="0">
                <a:solidFill>
                  <a:prstClr val="black"/>
                </a:solidFill>
                <a:latin typeface="Arial"/>
                <a:cs typeface="Arial"/>
              </a:rPr>
              <a:t>and  </a:t>
            </a:r>
            <a:r>
              <a:rPr spc="-18" dirty="0">
                <a:solidFill>
                  <a:prstClr val="black"/>
                </a:solidFill>
                <a:latin typeface="Arial"/>
                <a:cs typeface="Arial"/>
              </a:rPr>
              <a:t>they </a:t>
            </a:r>
            <a:r>
              <a:rPr spc="-31" dirty="0">
                <a:solidFill>
                  <a:prstClr val="black"/>
                </a:solidFill>
                <a:latin typeface="Arial"/>
                <a:cs typeface="Arial"/>
              </a:rPr>
              <a:t>determine </a:t>
            </a:r>
            <a:r>
              <a:rPr spc="-9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-3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prstClr val="black"/>
                </a:solidFill>
                <a:latin typeface="Arial"/>
                <a:cs typeface="Arial"/>
              </a:rPr>
              <a:t>clustering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798087" marR="74001" lvl="2" indent="-204930" defTabSz="819719">
              <a:lnSpc>
                <a:spcPct val="80000"/>
              </a:lnSpc>
              <a:spcBef>
                <a:spcPts val="431"/>
              </a:spcBef>
              <a:buClr>
                <a:srgbClr val="E66B7C"/>
              </a:buClr>
              <a:buFontTx/>
              <a:buChar char="▪"/>
              <a:tabLst>
                <a:tab pos="843060" algn="l"/>
                <a:tab pos="843628" algn="l"/>
              </a:tabLst>
            </a:pPr>
            <a:r>
              <a:rPr spc="-67" dirty="0">
                <a:solidFill>
                  <a:prstClr val="black"/>
                </a:solidFill>
                <a:latin typeface="Arial"/>
                <a:cs typeface="Arial"/>
              </a:rPr>
              <a:t>E.g.,</a:t>
            </a:r>
            <a:r>
              <a:rPr spc="-15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22" dirty="0">
                <a:solidFill>
                  <a:srgbClr val="00B0F0"/>
                </a:solidFill>
                <a:latin typeface="Arial"/>
                <a:cs typeface="Arial"/>
              </a:rPr>
              <a:t>Mixture</a:t>
            </a:r>
            <a:r>
              <a:rPr spc="-130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pc="-63" dirty="0">
                <a:solidFill>
                  <a:srgbClr val="00B0F0"/>
                </a:solidFill>
                <a:latin typeface="Arial"/>
                <a:cs typeface="Arial"/>
              </a:rPr>
              <a:t>models</a:t>
            </a:r>
            <a:r>
              <a:rPr spc="-144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pc="-108" dirty="0">
                <a:solidFill>
                  <a:prstClr val="black"/>
                </a:solidFill>
                <a:latin typeface="Arial"/>
                <a:cs typeface="Arial"/>
              </a:rPr>
              <a:t>assume</a:t>
            </a:r>
            <a:r>
              <a:rPr spc="-1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8" dirty="0">
                <a:solidFill>
                  <a:prstClr val="black"/>
                </a:solidFill>
                <a:latin typeface="Arial"/>
                <a:cs typeface="Arial"/>
              </a:rPr>
              <a:t>that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9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prstClr val="black"/>
                </a:solidFill>
                <a:latin typeface="Arial"/>
                <a:cs typeface="Arial"/>
              </a:rPr>
              <a:t>data</a:t>
            </a:r>
            <a:r>
              <a:rPr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76" dirty="0">
                <a:solidFill>
                  <a:prstClr val="black"/>
                </a:solidFill>
                <a:latin typeface="Arial"/>
                <a:cs typeface="Arial"/>
              </a:rPr>
              <a:t>is</a:t>
            </a:r>
            <a:r>
              <a:rPr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2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3" dirty="0">
                <a:solidFill>
                  <a:prstClr val="black"/>
                </a:solidFill>
                <a:latin typeface="Arial"/>
                <a:cs typeface="Arial"/>
              </a:rPr>
              <a:t>‘mixture'</a:t>
            </a:r>
            <a:r>
              <a:rPr spc="-1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3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2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number  </a:t>
            </a:r>
            <a:r>
              <a:rPr spc="13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pc="-27" dirty="0">
                <a:solidFill>
                  <a:prstClr val="black"/>
                </a:solidFill>
                <a:latin typeface="Arial"/>
                <a:cs typeface="Arial"/>
              </a:rPr>
              <a:t>statistical</a:t>
            </a:r>
            <a:r>
              <a:rPr spc="-33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22" dirty="0">
                <a:solidFill>
                  <a:prstClr val="black"/>
                </a:solidFill>
                <a:latin typeface="Arial"/>
                <a:cs typeface="Arial"/>
              </a:rPr>
              <a:t>distributions.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1477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2348883"/>
            <a:ext cx="7772400" cy="1470025"/>
          </a:xfrm>
        </p:spPr>
        <p:txBody>
          <a:bodyPr/>
          <a:lstStyle/>
          <a:p>
            <a:r>
              <a:rPr lang="en-US" altLang="en-US" dirty="0"/>
              <a:t>K-means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082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33" y="417513"/>
            <a:ext cx="8640763" cy="602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53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30" y="182563"/>
            <a:ext cx="874395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357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6" y="146845"/>
            <a:ext cx="8141569" cy="608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357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46" y="342900"/>
            <a:ext cx="8847137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3573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0262" y="898264"/>
            <a:ext cx="4652355" cy="4921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8148" y="1800112"/>
            <a:ext cx="6948054" cy="1365725"/>
          </a:xfrm>
          <a:prstGeom prst="rect">
            <a:avLst/>
          </a:prstGeom>
        </p:spPr>
        <p:txBody>
          <a:bodyPr vert="horz" wrap="square" lIns="0" tIns="11366" rIns="0" bIns="0" rtlCol="0">
            <a:spAutoFit/>
          </a:bodyPr>
          <a:lstStyle/>
          <a:p>
            <a:pPr marL="297761" marR="4559" indent="-286395" defTabSz="818279">
              <a:spcBef>
                <a:spcPts val="90"/>
              </a:spcBef>
              <a:buClr>
                <a:srgbClr val="F0AD00"/>
              </a:buClr>
              <a:buSzPct val="79166"/>
              <a:buFontTx/>
              <a:buChar char="▪"/>
              <a:tabLst>
                <a:tab pos="297191" algn="l"/>
                <a:tab pos="297761" algn="l"/>
              </a:tabLst>
            </a:pPr>
            <a:r>
              <a:rPr sz="2200" spc="-72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2200" spc="-17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72" dirty="0">
                <a:solidFill>
                  <a:prstClr val="black"/>
                </a:solidFill>
                <a:latin typeface="Arial"/>
                <a:cs typeface="Arial"/>
              </a:rPr>
              <a:t>general</a:t>
            </a:r>
            <a:r>
              <a:rPr sz="2200" spc="-1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144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200" spc="-1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9A302F"/>
                </a:solidFill>
                <a:latin typeface="Arial"/>
                <a:cs typeface="Arial"/>
              </a:rPr>
              <a:t>grouping</a:t>
            </a:r>
            <a:r>
              <a:rPr sz="2200" spc="-183" dirty="0">
                <a:solidFill>
                  <a:srgbClr val="9A302F"/>
                </a:solidFill>
                <a:latin typeface="Arial"/>
                <a:cs typeface="Arial"/>
              </a:rPr>
              <a:t> </a:t>
            </a:r>
            <a:r>
              <a:rPr sz="2200" spc="18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2200" spc="-17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54" dirty="0">
                <a:solidFill>
                  <a:prstClr val="black"/>
                </a:solidFill>
                <a:latin typeface="Arial"/>
                <a:cs typeface="Arial"/>
              </a:rPr>
              <a:t>objects</a:t>
            </a:r>
            <a:r>
              <a:rPr sz="2200" spc="-17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121" dirty="0">
                <a:solidFill>
                  <a:prstClr val="black"/>
                </a:solidFill>
                <a:latin typeface="Arial"/>
                <a:cs typeface="Arial"/>
              </a:rPr>
              <a:t>such</a:t>
            </a:r>
            <a:r>
              <a:rPr sz="2200" spc="-1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18" dirty="0">
                <a:solidFill>
                  <a:prstClr val="black"/>
                </a:solidFill>
                <a:latin typeface="Arial"/>
                <a:cs typeface="Arial"/>
              </a:rPr>
              <a:t>that</a:t>
            </a:r>
            <a:r>
              <a:rPr sz="2200" spc="-1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18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200" spc="-15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54" dirty="0">
                <a:solidFill>
                  <a:prstClr val="black"/>
                </a:solidFill>
                <a:latin typeface="Arial"/>
                <a:cs typeface="Arial"/>
              </a:rPr>
              <a:t>objects</a:t>
            </a:r>
            <a:r>
              <a:rPr sz="2200" spc="-17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27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2200" spc="-1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144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200" spc="-144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200" spc="-49" dirty="0">
                <a:solidFill>
                  <a:srgbClr val="006FC0"/>
                </a:solidFill>
                <a:latin typeface="Arial"/>
                <a:cs typeface="Arial"/>
              </a:rPr>
              <a:t>group </a:t>
            </a:r>
            <a:r>
              <a:rPr sz="2200" spc="-63" dirty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sz="2200" spc="-63" dirty="0">
                <a:solidFill>
                  <a:srgbClr val="006FC0"/>
                </a:solidFill>
                <a:latin typeface="Arial"/>
                <a:cs typeface="Arial"/>
              </a:rPr>
              <a:t>cluster</a:t>
            </a:r>
            <a:r>
              <a:rPr sz="2200" spc="-63" dirty="0">
                <a:solidFill>
                  <a:prstClr val="black"/>
                </a:solidFill>
                <a:latin typeface="Arial"/>
                <a:cs typeface="Arial"/>
              </a:rPr>
              <a:t>) </a:t>
            </a:r>
            <a:r>
              <a:rPr sz="2200" spc="-90" dirty="0">
                <a:solidFill>
                  <a:prstClr val="black"/>
                </a:solidFill>
                <a:latin typeface="Arial"/>
                <a:cs typeface="Arial"/>
              </a:rPr>
              <a:t>are </a:t>
            </a:r>
            <a:r>
              <a:rPr sz="2200" spc="-45" dirty="0">
                <a:solidFill>
                  <a:prstClr val="black"/>
                </a:solidFill>
                <a:latin typeface="Arial"/>
                <a:cs typeface="Arial"/>
              </a:rPr>
              <a:t>similar </a:t>
            </a:r>
            <a:r>
              <a:rPr sz="2200" spc="-54" dirty="0">
                <a:solidFill>
                  <a:prstClr val="black"/>
                </a:solidFill>
                <a:latin typeface="Arial"/>
                <a:cs typeface="Arial"/>
              </a:rPr>
              <a:t>(or </a:t>
            </a:r>
            <a:r>
              <a:rPr sz="2200" spc="-45" dirty="0">
                <a:solidFill>
                  <a:prstClr val="black"/>
                </a:solidFill>
                <a:latin typeface="Arial"/>
                <a:cs typeface="Arial"/>
              </a:rPr>
              <a:t>related) </a:t>
            </a:r>
            <a:r>
              <a:rPr sz="2200" spc="45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2200" spc="-85" dirty="0">
                <a:solidFill>
                  <a:prstClr val="black"/>
                </a:solidFill>
                <a:latin typeface="Arial"/>
                <a:cs typeface="Arial"/>
              </a:rPr>
              <a:t>one </a:t>
            </a:r>
            <a:r>
              <a:rPr sz="2200" spc="-45" dirty="0">
                <a:solidFill>
                  <a:prstClr val="black"/>
                </a:solidFill>
                <a:latin typeface="Arial"/>
                <a:cs typeface="Arial"/>
              </a:rPr>
              <a:t>another </a:t>
            </a:r>
            <a:r>
              <a:rPr sz="2200" spc="-90" dirty="0">
                <a:solidFill>
                  <a:prstClr val="black"/>
                </a:solidFill>
                <a:latin typeface="Arial"/>
                <a:cs typeface="Arial"/>
              </a:rPr>
              <a:t>and  </a:t>
            </a:r>
            <a:r>
              <a:rPr sz="2200" spc="-4" dirty="0">
                <a:solidFill>
                  <a:prstClr val="black"/>
                </a:solidFill>
                <a:latin typeface="Arial"/>
                <a:cs typeface="Arial"/>
              </a:rPr>
              <a:t>different</a:t>
            </a:r>
            <a:r>
              <a:rPr sz="2200" spc="-17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9" dirty="0">
                <a:solidFill>
                  <a:prstClr val="black"/>
                </a:solidFill>
                <a:latin typeface="Arial"/>
                <a:cs typeface="Arial"/>
              </a:rPr>
              <a:t>from</a:t>
            </a:r>
            <a:r>
              <a:rPr sz="2200" spc="-1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54" dirty="0">
                <a:solidFill>
                  <a:prstClr val="black"/>
                </a:solidFill>
                <a:latin typeface="Arial"/>
                <a:cs typeface="Arial"/>
              </a:rPr>
              <a:t>(or</a:t>
            </a:r>
            <a:r>
              <a:rPr sz="2200" spc="-17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49" dirty="0">
                <a:solidFill>
                  <a:prstClr val="black"/>
                </a:solidFill>
                <a:latin typeface="Arial"/>
                <a:cs typeface="Arial"/>
              </a:rPr>
              <a:t>unrelated</a:t>
            </a:r>
            <a:r>
              <a:rPr sz="2200" spc="-16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9" dirty="0">
                <a:solidFill>
                  <a:prstClr val="black"/>
                </a:solidFill>
                <a:latin typeface="Arial"/>
                <a:cs typeface="Arial"/>
              </a:rPr>
              <a:t>to)</a:t>
            </a:r>
            <a:r>
              <a:rPr sz="2200" spc="-1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18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200" spc="-1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54" dirty="0">
                <a:solidFill>
                  <a:prstClr val="black"/>
                </a:solidFill>
                <a:latin typeface="Arial"/>
                <a:cs typeface="Arial"/>
              </a:rPr>
              <a:t>objects</a:t>
            </a:r>
            <a:r>
              <a:rPr sz="2200" spc="-1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27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2200" spc="-1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18" dirty="0">
                <a:solidFill>
                  <a:prstClr val="black"/>
                </a:solidFill>
                <a:latin typeface="Arial"/>
                <a:cs typeface="Arial"/>
              </a:rPr>
              <a:t>other</a:t>
            </a:r>
            <a:r>
              <a:rPr sz="2200" spc="-17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76" dirty="0">
                <a:solidFill>
                  <a:prstClr val="black"/>
                </a:solidFill>
                <a:latin typeface="Arial"/>
                <a:cs typeface="Arial"/>
              </a:rPr>
              <a:t>groups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26328" y="3890234"/>
            <a:ext cx="0" cy="1613647"/>
          </a:xfrm>
          <a:custGeom>
            <a:avLst/>
            <a:gdLst/>
            <a:ahLst/>
            <a:cxnLst/>
            <a:rect l="l" t="t" r="r" b="b"/>
            <a:pathLst>
              <a:path h="1828800">
                <a:moveTo>
                  <a:pt x="0" y="0"/>
                </a:moveTo>
                <a:lnTo>
                  <a:pt x="0" y="182880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25637" y="5503881"/>
            <a:ext cx="1939636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87189" y="5501216"/>
            <a:ext cx="742949" cy="755837"/>
          </a:xfrm>
          <a:custGeom>
            <a:avLst/>
            <a:gdLst/>
            <a:ahLst/>
            <a:cxnLst/>
            <a:rect l="l" t="t" r="r" b="b"/>
            <a:pathLst>
              <a:path w="817245" h="856615">
                <a:moveTo>
                  <a:pt x="816864" y="6096"/>
                </a:moveTo>
                <a:lnTo>
                  <a:pt x="809244" y="0"/>
                </a:lnTo>
                <a:lnTo>
                  <a:pt x="0" y="848868"/>
                </a:lnTo>
                <a:lnTo>
                  <a:pt x="6096" y="856488"/>
                </a:lnTo>
                <a:lnTo>
                  <a:pt x="816864" y="60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87638" y="4360885"/>
            <a:ext cx="138545" cy="134471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108204"/>
                </a:moveTo>
                <a:lnTo>
                  <a:pt x="152400" y="44196"/>
                </a:lnTo>
                <a:lnTo>
                  <a:pt x="108204" y="0"/>
                </a:lnTo>
                <a:lnTo>
                  <a:pt x="45720" y="0"/>
                </a:lnTo>
                <a:lnTo>
                  <a:pt x="0" y="44196"/>
                </a:lnTo>
                <a:lnTo>
                  <a:pt x="0" y="108204"/>
                </a:lnTo>
                <a:lnTo>
                  <a:pt x="45720" y="152400"/>
                </a:lnTo>
                <a:lnTo>
                  <a:pt x="108204" y="152400"/>
                </a:lnTo>
                <a:lnTo>
                  <a:pt x="152400" y="108204"/>
                </a:lnTo>
                <a:close/>
              </a:path>
            </a:pathLst>
          </a:custGeom>
          <a:solidFill>
            <a:srgbClr val="F0AC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83500" y="4356872"/>
            <a:ext cx="148359" cy="142875"/>
          </a:xfrm>
          <a:custGeom>
            <a:avLst/>
            <a:gdLst/>
            <a:ahLst/>
            <a:cxnLst/>
            <a:rect l="l" t="t" r="r" b="b"/>
            <a:pathLst>
              <a:path w="163195" h="161925">
                <a:moveTo>
                  <a:pt x="163068" y="114300"/>
                </a:moveTo>
                <a:lnTo>
                  <a:pt x="163068" y="47244"/>
                </a:lnTo>
                <a:lnTo>
                  <a:pt x="114300" y="0"/>
                </a:lnTo>
                <a:lnTo>
                  <a:pt x="47244" y="0"/>
                </a:lnTo>
                <a:lnTo>
                  <a:pt x="0" y="47244"/>
                </a:lnTo>
                <a:lnTo>
                  <a:pt x="0" y="114300"/>
                </a:lnTo>
                <a:lnTo>
                  <a:pt x="9144" y="123444"/>
                </a:lnTo>
                <a:lnTo>
                  <a:pt x="9144" y="53340"/>
                </a:lnTo>
                <a:lnTo>
                  <a:pt x="10668" y="48768"/>
                </a:lnTo>
                <a:lnTo>
                  <a:pt x="10668" y="51763"/>
                </a:lnTo>
                <a:lnTo>
                  <a:pt x="50292" y="10773"/>
                </a:lnTo>
                <a:lnTo>
                  <a:pt x="50292" y="9144"/>
                </a:lnTo>
                <a:lnTo>
                  <a:pt x="53340" y="7620"/>
                </a:lnTo>
                <a:lnTo>
                  <a:pt x="53340" y="9144"/>
                </a:lnTo>
                <a:lnTo>
                  <a:pt x="109728" y="9144"/>
                </a:lnTo>
                <a:lnTo>
                  <a:pt x="109728" y="7620"/>
                </a:lnTo>
                <a:lnTo>
                  <a:pt x="112776" y="9144"/>
                </a:lnTo>
                <a:lnTo>
                  <a:pt x="112776" y="10773"/>
                </a:lnTo>
                <a:lnTo>
                  <a:pt x="152400" y="51763"/>
                </a:lnTo>
                <a:lnTo>
                  <a:pt x="152400" y="48768"/>
                </a:lnTo>
                <a:lnTo>
                  <a:pt x="153924" y="53340"/>
                </a:lnTo>
                <a:lnTo>
                  <a:pt x="153924" y="123158"/>
                </a:lnTo>
                <a:lnTo>
                  <a:pt x="163068" y="114300"/>
                </a:lnTo>
                <a:close/>
              </a:path>
              <a:path w="163195" h="161925">
                <a:moveTo>
                  <a:pt x="10668" y="51763"/>
                </a:moveTo>
                <a:lnTo>
                  <a:pt x="10668" y="48768"/>
                </a:lnTo>
                <a:lnTo>
                  <a:pt x="9144" y="53340"/>
                </a:lnTo>
                <a:lnTo>
                  <a:pt x="10668" y="51763"/>
                </a:lnTo>
                <a:close/>
              </a:path>
              <a:path w="163195" h="161925">
                <a:moveTo>
                  <a:pt x="10668" y="111252"/>
                </a:moveTo>
                <a:lnTo>
                  <a:pt x="10668" y="51763"/>
                </a:lnTo>
                <a:lnTo>
                  <a:pt x="9144" y="53340"/>
                </a:lnTo>
                <a:lnTo>
                  <a:pt x="9144" y="109728"/>
                </a:lnTo>
                <a:lnTo>
                  <a:pt x="10668" y="111252"/>
                </a:lnTo>
                <a:close/>
              </a:path>
              <a:path w="163195" h="161925">
                <a:moveTo>
                  <a:pt x="51816" y="152400"/>
                </a:moveTo>
                <a:lnTo>
                  <a:pt x="9144" y="109728"/>
                </a:lnTo>
                <a:lnTo>
                  <a:pt x="10668" y="112776"/>
                </a:lnTo>
                <a:lnTo>
                  <a:pt x="10668" y="124968"/>
                </a:lnTo>
                <a:lnTo>
                  <a:pt x="47244" y="161544"/>
                </a:lnTo>
                <a:lnTo>
                  <a:pt x="50292" y="161544"/>
                </a:lnTo>
                <a:lnTo>
                  <a:pt x="50292" y="152400"/>
                </a:lnTo>
                <a:lnTo>
                  <a:pt x="51816" y="152400"/>
                </a:lnTo>
                <a:close/>
              </a:path>
              <a:path w="163195" h="161925">
                <a:moveTo>
                  <a:pt x="10668" y="124968"/>
                </a:moveTo>
                <a:lnTo>
                  <a:pt x="10668" y="112776"/>
                </a:lnTo>
                <a:lnTo>
                  <a:pt x="9144" y="109728"/>
                </a:lnTo>
                <a:lnTo>
                  <a:pt x="9144" y="123444"/>
                </a:lnTo>
                <a:lnTo>
                  <a:pt x="10668" y="124968"/>
                </a:lnTo>
                <a:close/>
              </a:path>
              <a:path w="163195" h="161925">
                <a:moveTo>
                  <a:pt x="53340" y="7620"/>
                </a:moveTo>
                <a:lnTo>
                  <a:pt x="50292" y="9144"/>
                </a:lnTo>
                <a:lnTo>
                  <a:pt x="51866" y="9144"/>
                </a:lnTo>
                <a:lnTo>
                  <a:pt x="53340" y="7620"/>
                </a:lnTo>
                <a:close/>
              </a:path>
              <a:path w="163195" h="161925">
                <a:moveTo>
                  <a:pt x="51866" y="9144"/>
                </a:moveTo>
                <a:lnTo>
                  <a:pt x="50292" y="9144"/>
                </a:lnTo>
                <a:lnTo>
                  <a:pt x="50292" y="10773"/>
                </a:lnTo>
                <a:lnTo>
                  <a:pt x="51866" y="9144"/>
                </a:lnTo>
                <a:close/>
              </a:path>
              <a:path w="163195" h="161925">
                <a:moveTo>
                  <a:pt x="53340" y="153924"/>
                </a:moveTo>
                <a:lnTo>
                  <a:pt x="51866" y="152450"/>
                </a:lnTo>
                <a:lnTo>
                  <a:pt x="50292" y="152400"/>
                </a:lnTo>
                <a:lnTo>
                  <a:pt x="53340" y="153924"/>
                </a:lnTo>
                <a:close/>
              </a:path>
              <a:path w="163195" h="161925">
                <a:moveTo>
                  <a:pt x="53340" y="161544"/>
                </a:moveTo>
                <a:lnTo>
                  <a:pt x="53340" y="153924"/>
                </a:lnTo>
                <a:lnTo>
                  <a:pt x="50292" y="152400"/>
                </a:lnTo>
                <a:lnTo>
                  <a:pt x="50292" y="161544"/>
                </a:lnTo>
                <a:lnTo>
                  <a:pt x="53340" y="161544"/>
                </a:lnTo>
                <a:close/>
              </a:path>
              <a:path w="163195" h="161925">
                <a:moveTo>
                  <a:pt x="111252" y="152400"/>
                </a:moveTo>
                <a:lnTo>
                  <a:pt x="51816" y="152400"/>
                </a:lnTo>
                <a:lnTo>
                  <a:pt x="53340" y="153924"/>
                </a:lnTo>
                <a:lnTo>
                  <a:pt x="53340" y="161544"/>
                </a:lnTo>
                <a:lnTo>
                  <a:pt x="109728" y="161544"/>
                </a:lnTo>
                <a:lnTo>
                  <a:pt x="109728" y="153924"/>
                </a:lnTo>
                <a:lnTo>
                  <a:pt x="111252" y="152400"/>
                </a:lnTo>
                <a:close/>
              </a:path>
              <a:path w="163195" h="161925">
                <a:moveTo>
                  <a:pt x="53340" y="9144"/>
                </a:moveTo>
                <a:lnTo>
                  <a:pt x="53340" y="7620"/>
                </a:lnTo>
                <a:lnTo>
                  <a:pt x="51866" y="9144"/>
                </a:lnTo>
                <a:lnTo>
                  <a:pt x="53340" y="9144"/>
                </a:lnTo>
                <a:close/>
              </a:path>
              <a:path w="163195" h="161925">
                <a:moveTo>
                  <a:pt x="112776" y="9144"/>
                </a:moveTo>
                <a:lnTo>
                  <a:pt x="109728" y="7620"/>
                </a:lnTo>
                <a:lnTo>
                  <a:pt x="111201" y="9144"/>
                </a:lnTo>
                <a:lnTo>
                  <a:pt x="112776" y="9144"/>
                </a:lnTo>
                <a:close/>
              </a:path>
              <a:path w="163195" h="161925">
                <a:moveTo>
                  <a:pt x="111201" y="9144"/>
                </a:moveTo>
                <a:lnTo>
                  <a:pt x="109728" y="7620"/>
                </a:lnTo>
                <a:lnTo>
                  <a:pt x="109728" y="9144"/>
                </a:lnTo>
                <a:lnTo>
                  <a:pt x="111201" y="9144"/>
                </a:lnTo>
                <a:close/>
              </a:path>
              <a:path w="163195" h="161925">
                <a:moveTo>
                  <a:pt x="112776" y="152400"/>
                </a:moveTo>
                <a:lnTo>
                  <a:pt x="111201" y="152450"/>
                </a:lnTo>
                <a:lnTo>
                  <a:pt x="109728" y="153924"/>
                </a:lnTo>
                <a:lnTo>
                  <a:pt x="112776" y="152400"/>
                </a:lnTo>
                <a:close/>
              </a:path>
              <a:path w="163195" h="161925">
                <a:moveTo>
                  <a:pt x="112776" y="161544"/>
                </a:moveTo>
                <a:lnTo>
                  <a:pt x="112776" y="152400"/>
                </a:lnTo>
                <a:lnTo>
                  <a:pt x="109728" y="153924"/>
                </a:lnTo>
                <a:lnTo>
                  <a:pt x="109728" y="161544"/>
                </a:lnTo>
                <a:lnTo>
                  <a:pt x="112776" y="161544"/>
                </a:lnTo>
                <a:close/>
              </a:path>
              <a:path w="163195" h="161925">
                <a:moveTo>
                  <a:pt x="112776" y="10773"/>
                </a:moveTo>
                <a:lnTo>
                  <a:pt x="112776" y="9144"/>
                </a:lnTo>
                <a:lnTo>
                  <a:pt x="111201" y="9144"/>
                </a:lnTo>
                <a:lnTo>
                  <a:pt x="112776" y="10773"/>
                </a:lnTo>
                <a:close/>
              </a:path>
              <a:path w="163195" h="161925">
                <a:moveTo>
                  <a:pt x="153924" y="109728"/>
                </a:moveTo>
                <a:lnTo>
                  <a:pt x="111252" y="152400"/>
                </a:lnTo>
                <a:lnTo>
                  <a:pt x="112776" y="152400"/>
                </a:lnTo>
                <a:lnTo>
                  <a:pt x="112776" y="161544"/>
                </a:lnTo>
                <a:lnTo>
                  <a:pt x="114300" y="161544"/>
                </a:lnTo>
                <a:lnTo>
                  <a:pt x="152400" y="124634"/>
                </a:lnTo>
                <a:lnTo>
                  <a:pt x="152400" y="112776"/>
                </a:lnTo>
                <a:lnTo>
                  <a:pt x="153924" y="109728"/>
                </a:lnTo>
                <a:close/>
              </a:path>
              <a:path w="163195" h="161925">
                <a:moveTo>
                  <a:pt x="153924" y="53340"/>
                </a:moveTo>
                <a:lnTo>
                  <a:pt x="152400" y="48768"/>
                </a:lnTo>
                <a:lnTo>
                  <a:pt x="152400" y="51763"/>
                </a:lnTo>
                <a:lnTo>
                  <a:pt x="153924" y="53340"/>
                </a:lnTo>
                <a:close/>
              </a:path>
              <a:path w="163195" h="161925">
                <a:moveTo>
                  <a:pt x="153924" y="109728"/>
                </a:moveTo>
                <a:lnTo>
                  <a:pt x="153924" y="53340"/>
                </a:lnTo>
                <a:lnTo>
                  <a:pt x="152400" y="51763"/>
                </a:lnTo>
                <a:lnTo>
                  <a:pt x="152400" y="111252"/>
                </a:lnTo>
                <a:lnTo>
                  <a:pt x="153924" y="109728"/>
                </a:lnTo>
                <a:close/>
              </a:path>
              <a:path w="163195" h="161925">
                <a:moveTo>
                  <a:pt x="153924" y="123158"/>
                </a:moveTo>
                <a:lnTo>
                  <a:pt x="153924" y="109728"/>
                </a:lnTo>
                <a:lnTo>
                  <a:pt x="152400" y="112776"/>
                </a:lnTo>
                <a:lnTo>
                  <a:pt x="152400" y="124634"/>
                </a:lnTo>
                <a:lnTo>
                  <a:pt x="153924" y="123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95458" y="4360885"/>
            <a:ext cx="138545" cy="134471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108204"/>
                </a:moveTo>
                <a:lnTo>
                  <a:pt x="152400" y="44196"/>
                </a:lnTo>
                <a:lnTo>
                  <a:pt x="108204" y="0"/>
                </a:lnTo>
                <a:lnTo>
                  <a:pt x="45720" y="0"/>
                </a:lnTo>
                <a:lnTo>
                  <a:pt x="0" y="44196"/>
                </a:lnTo>
                <a:lnTo>
                  <a:pt x="0" y="108204"/>
                </a:lnTo>
                <a:lnTo>
                  <a:pt x="45720" y="152400"/>
                </a:lnTo>
                <a:lnTo>
                  <a:pt x="108204" y="152400"/>
                </a:lnTo>
                <a:lnTo>
                  <a:pt x="152400" y="108204"/>
                </a:lnTo>
                <a:close/>
              </a:path>
            </a:pathLst>
          </a:custGeom>
          <a:solidFill>
            <a:srgbClr val="F0AC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91323" y="4356872"/>
            <a:ext cx="148359" cy="142875"/>
          </a:xfrm>
          <a:custGeom>
            <a:avLst/>
            <a:gdLst/>
            <a:ahLst/>
            <a:cxnLst/>
            <a:rect l="l" t="t" r="r" b="b"/>
            <a:pathLst>
              <a:path w="163195" h="161925">
                <a:moveTo>
                  <a:pt x="163068" y="114300"/>
                </a:moveTo>
                <a:lnTo>
                  <a:pt x="163068" y="47244"/>
                </a:lnTo>
                <a:lnTo>
                  <a:pt x="114300" y="0"/>
                </a:lnTo>
                <a:lnTo>
                  <a:pt x="47244" y="0"/>
                </a:lnTo>
                <a:lnTo>
                  <a:pt x="0" y="47244"/>
                </a:lnTo>
                <a:lnTo>
                  <a:pt x="0" y="114300"/>
                </a:lnTo>
                <a:lnTo>
                  <a:pt x="9144" y="123444"/>
                </a:lnTo>
                <a:lnTo>
                  <a:pt x="9144" y="53340"/>
                </a:lnTo>
                <a:lnTo>
                  <a:pt x="10668" y="48768"/>
                </a:lnTo>
                <a:lnTo>
                  <a:pt x="10668" y="51763"/>
                </a:lnTo>
                <a:lnTo>
                  <a:pt x="50292" y="10773"/>
                </a:lnTo>
                <a:lnTo>
                  <a:pt x="50292" y="9144"/>
                </a:lnTo>
                <a:lnTo>
                  <a:pt x="53340" y="7620"/>
                </a:lnTo>
                <a:lnTo>
                  <a:pt x="53340" y="9144"/>
                </a:lnTo>
                <a:lnTo>
                  <a:pt x="109728" y="9144"/>
                </a:lnTo>
                <a:lnTo>
                  <a:pt x="109728" y="7620"/>
                </a:lnTo>
                <a:lnTo>
                  <a:pt x="112776" y="9144"/>
                </a:lnTo>
                <a:lnTo>
                  <a:pt x="112776" y="10773"/>
                </a:lnTo>
                <a:lnTo>
                  <a:pt x="152400" y="51763"/>
                </a:lnTo>
                <a:lnTo>
                  <a:pt x="152400" y="48768"/>
                </a:lnTo>
                <a:lnTo>
                  <a:pt x="153924" y="53340"/>
                </a:lnTo>
                <a:lnTo>
                  <a:pt x="153924" y="123158"/>
                </a:lnTo>
                <a:lnTo>
                  <a:pt x="163068" y="114300"/>
                </a:lnTo>
                <a:close/>
              </a:path>
              <a:path w="163195" h="161925">
                <a:moveTo>
                  <a:pt x="10668" y="51763"/>
                </a:moveTo>
                <a:lnTo>
                  <a:pt x="10668" y="48768"/>
                </a:lnTo>
                <a:lnTo>
                  <a:pt x="9144" y="53340"/>
                </a:lnTo>
                <a:lnTo>
                  <a:pt x="10668" y="51763"/>
                </a:lnTo>
                <a:close/>
              </a:path>
              <a:path w="163195" h="161925">
                <a:moveTo>
                  <a:pt x="10668" y="111252"/>
                </a:moveTo>
                <a:lnTo>
                  <a:pt x="10668" y="51763"/>
                </a:lnTo>
                <a:lnTo>
                  <a:pt x="9144" y="53340"/>
                </a:lnTo>
                <a:lnTo>
                  <a:pt x="9144" y="109728"/>
                </a:lnTo>
                <a:lnTo>
                  <a:pt x="10668" y="111252"/>
                </a:lnTo>
                <a:close/>
              </a:path>
              <a:path w="163195" h="161925">
                <a:moveTo>
                  <a:pt x="51816" y="152400"/>
                </a:moveTo>
                <a:lnTo>
                  <a:pt x="9144" y="109728"/>
                </a:lnTo>
                <a:lnTo>
                  <a:pt x="10668" y="112776"/>
                </a:lnTo>
                <a:lnTo>
                  <a:pt x="10668" y="124968"/>
                </a:lnTo>
                <a:lnTo>
                  <a:pt x="47244" y="161544"/>
                </a:lnTo>
                <a:lnTo>
                  <a:pt x="50292" y="161544"/>
                </a:lnTo>
                <a:lnTo>
                  <a:pt x="50292" y="152400"/>
                </a:lnTo>
                <a:lnTo>
                  <a:pt x="51816" y="152400"/>
                </a:lnTo>
                <a:close/>
              </a:path>
              <a:path w="163195" h="161925">
                <a:moveTo>
                  <a:pt x="10668" y="124968"/>
                </a:moveTo>
                <a:lnTo>
                  <a:pt x="10668" y="112776"/>
                </a:lnTo>
                <a:lnTo>
                  <a:pt x="9144" y="109728"/>
                </a:lnTo>
                <a:lnTo>
                  <a:pt x="9144" y="123444"/>
                </a:lnTo>
                <a:lnTo>
                  <a:pt x="10668" y="124968"/>
                </a:lnTo>
                <a:close/>
              </a:path>
              <a:path w="163195" h="161925">
                <a:moveTo>
                  <a:pt x="53340" y="7620"/>
                </a:moveTo>
                <a:lnTo>
                  <a:pt x="50292" y="9144"/>
                </a:lnTo>
                <a:lnTo>
                  <a:pt x="51866" y="9144"/>
                </a:lnTo>
                <a:lnTo>
                  <a:pt x="53340" y="7620"/>
                </a:lnTo>
                <a:close/>
              </a:path>
              <a:path w="163195" h="161925">
                <a:moveTo>
                  <a:pt x="51866" y="9144"/>
                </a:moveTo>
                <a:lnTo>
                  <a:pt x="50292" y="9144"/>
                </a:lnTo>
                <a:lnTo>
                  <a:pt x="50292" y="10773"/>
                </a:lnTo>
                <a:lnTo>
                  <a:pt x="51866" y="9144"/>
                </a:lnTo>
                <a:close/>
              </a:path>
              <a:path w="163195" h="161925">
                <a:moveTo>
                  <a:pt x="53340" y="153924"/>
                </a:moveTo>
                <a:lnTo>
                  <a:pt x="51866" y="152450"/>
                </a:lnTo>
                <a:lnTo>
                  <a:pt x="50292" y="152400"/>
                </a:lnTo>
                <a:lnTo>
                  <a:pt x="53340" y="153924"/>
                </a:lnTo>
                <a:close/>
              </a:path>
              <a:path w="163195" h="161925">
                <a:moveTo>
                  <a:pt x="53340" y="161544"/>
                </a:moveTo>
                <a:lnTo>
                  <a:pt x="53340" y="153924"/>
                </a:lnTo>
                <a:lnTo>
                  <a:pt x="50292" y="152400"/>
                </a:lnTo>
                <a:lnTo>
                  <a:pt x="50292" y="161544"/>
                </a:lnTo>
                <a:lnTo>
                  <a:pt x="53340" y="161544"/>
                </a:lnTo>
                <a:close/>
              </a:path>
              <a:path w="163195" h="161925">
                <a:moveTo>
                  <a:pt x="111252" y="152400"/>
                </a:moveTo>
                <a:lnTo>
                  <a:pt x="51816" y="152400"/>
                </a:lnTo>
                <a:lnTo>
                  <a:pt x="53340" y="153924"/>
                </a:lnTo>
                <a:lnTo>
                  <a:pt x="53340" y="161544"/>
                </a:lnTo>
                <a:lnTo>
                  <a:pt x="109728" y="161544"/>
                </a:lnTo>
                <a:lnTo>
                  <a:pt x="109728" y="153924"/>
                </a:lnTo>
                <a:lnTo>
                  <a:pt x="111252" y="152400"/>
                </a:lnTo>
                <a:close/>
              </a:path>
              <a:path w="163195" h="161925">
                <a:moveTo>
                  <a:pt x="53340" y="9144"/>
                </a:moveTo>
                <a:lnTo>
                  <a:pt x="53340" y="7620"/>
                </a:lnTo>
                <a:lnTo>
                  <a:pt x="51866" y="9144"/>
                </a:lnTo>
                <a:lnTo>
                  <a:pt x="53340" y="9144"/>
                </a:lnTo>
                <a:close/>
              </a:path>
              <a:path w="163195" h="161925">
                <a:moveTo>
                  <a:pt x="112776" y="9144"/>
                </a:moveTo>
                <a:lnTo>
                  <a:pt x="109728" y="7620"/>
                </a:lnTo>
                <a:lnTo>
                  <a:pt x="111201" y="9144"/>
                </a:lnTo>
                <a:lnTo>
                  <a:pt x="112776" y="9144"/>
                </a:lnTo>
                <a:close/>
              </a:path>
              <a:path w="163195" h="161925">
                <a:moveTo>
                  <a:pt x="111201" y="9144"/>
                </a:moveTo>
                <a:lnTo>
                  <a:pt x="109728" y="7620"/>
                </a:lnTo>
                <a:lnTo>
                  <a:pt x="109728" y="9144"/>
                </a:lnTo>
                <a:lnTo>
                  <a:pt x="111201" y="9144"/>
                </a:lnTo>
                <a:close/>
              </a:path>
              <a:path w="163195" h="161925">
                <a:moveTo>
                  <a:pt x="112776" y="152400"/>
                </a:moveTo>
                <a:lnTo>
                  <a:pt x="111201" y="152450"/>
                </a:lnTo>
                <a:lnTo>
                  <a:pt x="109728" y="153924"/>
                </a:lnTo>
                <a:lnTo>
                  <a:pt x="112776" y="152400"/>
                </a:lnTo>
                <a:close/>
              </a:path>
              <a:path w="163195" h="161925">
                <a:moveTo>
                  <a:pt x="112776" y="161544"/>
                </a:moveTo>
                <a:lnTo>
                  <a:pt x="112776" y="152400"/>
                </a:lnTo>
                <a:lnTo>
                  <a:pt x="109728" y="153924"/>
                </a:lnTo>
                <a:lnTo>
                  <a:pt x="109728" y="161544"/>
                </a:lnTo>
                <a:lnTo>
                  <a:pt x="112776" y="161544"/>
                </a:lnTo>
                <a:close/>
              </a:path>
              <a:path w="163195" h="161925">
                <a:moveTo>
                  <a:pt x="112776" y="10773"/>
                </a:moveTo>
                <a:lnTo>
                  <a:pt x="112776" y="9144"/>
                </a:lnTo>
                <a:lnTo>
                  <a:pt x="111201" y="9144"/>
                </a:lnTo>
                <a:lnTo>
                  <a:pt x="112776" y="10773"/>
                </a:lnTo>
                <a:close/>
              </a:path>
              <a:path w="163195" h="161925">
                <a:moveTo>
                  <a:pt x="153924" y="109728"/>
                </a:moveTo>
                <a:lnTo>
                  <a:pt x="111252" y="152400"/>
                </a:lnTo>
                <a:lnTo>
                  <a:pt x="112776" y="152400"/>
                </a:lnTo>
                <a:lnTo>
                  <a:pt x="112776" y="161544"/>
                </a:lnTo>
                <a:lnTo>
                  <a:pt x="114300" y="161544"/>
                </a:lnTo>
                <a:lnTo>
                  <a:pt x="152400" y="124634"/>
                </a:lnTo>
                <a:lnTo>
                  <a:pt x="152400" y="112776"/>
                </a:lnTo>
                <a:lnTo>
                  <a:pt x="153924" y="109728"/>
                </a:lnTo>
                <a:close/>
              </a:path>
              <a:path w="163195" h="161925">
                <a:moveTo>
                  <a:pt x="153924" y="53340"/>
                </a:moveTo>
                <a:lnTo>
                  <a:pt x="152400" y="48768"/>
                </a:lnTo>
                <a:lnTo>
                  <a:pt x="152400" y="51763"/>
                </a:lnTo>
                <a:lnTo>
                  <a:pt x="153924" y="53340"/>
                </a:lnTo>
                <a:close/>
              </a:path>
              <a:path w="163195" h="161925">
                <a:moveTo>
                  <a:pt x="153924" y="109728"/>
                </a:moveTo>
                <a:lnTo>
                  <a:pt x="153924" y="53340"/>
                </a:lnTo>
                <a:lnTo>
                  <a:pt x="152400" y="51763"/>
                </a:lnTo>
                <a:lnTo>
                  <a:pt x="152400" y="111252"/>
                </a:lnTo>
                <a:lnTo>
                  <a:pt x="153924" y="109728"/>
                </a:lnTo>
                <a:close/>
              </a:path>
              <a:path w="163195" h="161925">
                <a:moveTo>
                  <a:pt x="153924" y="123158"/>
                </a:moveTo>
                <a:lnTo>
                  <a:pt x="153924" y="109728"/>
                </a:lnTo>
                <a:lnTo>
                  <a:pt x="152400" y="112776"/>
                </a:lnTo>
                <a:lnTo>
                  <a:pt x="152400" y="124634"/>
                </a:lnTo>
                <a:lnTo>
                  <a:pt x="153924" y="123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22025" y="4155141"/>
            <a:ext cx="148244" cy="142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22025" y="4558556"/>
            <a:ext cx="148244" cy="142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72548" y="4360885"/>
            <a:ext cx="138545" cy="134471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108204"/>
                </a:moveTo>
                <a:lnTo>
                  <a:pt x="152400" y="44196"/>
                </a:lnTo>
                <a:lnTo>
                  <a:pt x="108204" y="0"/>
                </a:lnTo>
                <a:lnTo>
                  <a:pt x="45720" y="0"/>
                </a:lnTo>
                <a:lnTo>
                  <a:pt x="0" y="44196"/>
                </a:lnTo>
                <a:lnTo>
                  <a:pt x="0" y="108204"/>
                </a:lnTo>
                <a:lnTo>
                  <a:pt x="45720" y="152400"/>
                </a:lnTo>
                <a:lnTo>
                  <a:pt x="108204" y="152400"/>
                </a:lnTo>
                <a:lnTo>
                  <a:pt x="152400" y="108204"/>
                </a:lnTo>
                <a:close/>
              </a:path>
            </a:pathLst>
          </a:custGeom>
          <a:solidFill>
            <a:srgbClr val="F0AC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68400" y="4356872"/>
            <a:ext cx="148359" cy="142875"/>
          </a:xfrm>
          <a:custGeom>
            <a:avLst/>
            <a:gdLst/>
            <a:ahLst/>
            <a:cxnLst/>
            <a:rect l="l" t="t" r="r" b="b"/>
            <a:pathLst>
              <a:path w="163195" h="161925">
                <a:moveTo>
                  <a:pt x="163068" y="114300"/>
                </a:moveTo>
                <a:lnTo>
                  <a:pt x="163068" y="47244"/>
                </a:lnTo>
                <a:lnTo>
                  <a:pt x="114300" y="0"/>
                </a:lnTo>
                <a:lnTo>
                  <a:pt x="47244" y="0"/>
                </a:lnTo>
                <a:lnTo>
                  <a:pt x="0" y="47244"/>
                </a:lnTo>
                <a:lnTo>
                  <a:pt x="0" y="114300"/>
                </a:lnTo>
                <a:lnTo>
                  <a:pt x="9144" y="123444"/>
                </a:lnTo>
                <a:lnTo>
                  <a:pt x="9144" y="53340"/>
                </a:lnTo>
                <a:lnTo>
                  <a:pt x="10668" y="48768"/>
                </a:lnTo>
                <a:lnTo>
                  <a:pt x="10668" y="51763"/>
                </a:lnTo>
                <a:lnTo>
                  <a:pt x="50292" y="10773"/>
                </a:lnTo>
                <a:lnTo>
                  <a:pt x="50292" y="9144"/>
                </a:lnTo>
                <a:lnTo>
                  <a:pt x="53340" y="7620"/>
                </a:lnTo>
                <a:lnTo>
                  <a:pt x="53340" y="9144"/>
                </a:lnTo>
                <a:lnTo>
                  <a:pt x="109728" y="9144"/>
                </a:lnTo>
                <a:lnTo>
                  <a:pt x="109728" y="7620"/>
                </a:lnTo>
                <a:lnTo>
                  <a:pt x="112776" y="9144"/>
                </a:lnTo>
                <a:lnTo>
                  <a:pt x="112776" y="10773"/>
                </a:lnTo>
                <a:lnTo>
                  <a:pt x="152400" y="51763"/>
                </a:lnTo>
                <a:lnTo>
                  <a:pt x="152400" y="48768"/>
                </a:lnTo>
                <a:lnTo>
                  <a:pt x="153924" y="53340"/>
                </a:lnTo>
                <a:lnTo>
                  <a:pt x="153924" y="123158"/>
                </a:lnTo>
                <a:lnTo>
                  <a:pt x="163068" y="114300"/>
                </a:lnTo>
                <a:close/>
              </a:path>
              <a:path w="163195" h="161925">
                <a:moveTo>
                  <a:pt x="10668" y="51763"/>
                </a:moveTo>
                <a:lnTo>
                  <a:pt x="10668" y="48768"/>
                </a:lnTo>
                <a:lnTo>
                  <a:pt x="9144" y="53340"/>
                </a:lnTo>
                <a:lnTo>
                  <a:pt x="10668" y="51763"/>
                </a:lnTo>
                <a:close/>
              </a:path>
              <a:path w="163195" h="161925">
                <a:moveTo>
                  <a:pt x="10668" y="111252"/>
                </a:moveTo>
                <a:lnTo>
                  <a:pt x="10668" y="51763"/>
                </a:lnTo>
                <a:lnTo>
                  <a:pt x="9144" y="53340"/>
                </a:lnTo>
                <a:lnTo>
                  <a:pt x="9144" y="109728"/>
                </a:lnTo>
                <a:lnTo>
                  <a:pt x="10668" y="111252"/>
                </a:lnTo>
                <a:close/>
              </a:path>
              <a:path w="163195" h="161925">
                <a:moveTo>
                  <a:pt x="51816" y="152400"/>
                </a:moveTo>
                <a:lnTo>
                  <a:pt x="9144" y="109728"/>
                </a:lnTo>
                <a:lnTo>
                  <a:pt x="10668" y="112776"/>
                </a:lnTo>
                <a:lnTo>
                  <a:pt x="10668" y="124968"/>
                </a:lnTo>
                <a:lnTo>
                  <a:pt x="47244" y="161544"/>
                </a:lnTo>
                <a:lnTo>
                  <a:pt x="50292" y="161544"/>
                </a:lnTo>
                <a:lnTo>
                  <a:pt x="50292" y="152400"/>
                </a:lnTo>
                <a:lnTo>
                  <a:pt x="51816" y="152400"/>
                </a:lnTo>
                <a:close/>
              </a:path>
              <a:path w="163195" h="161925">
                <a:moveTo>
                  <a:pt x="10668" y="124968"/>
                </a:moveTo>
                <a:lnTo>
                  <a:pt x="10668" y="112776"/>
                </a:lnTo>
                <a:lnTo>
                  <a:pt x="9144" y="109728"/>
                </a:lnTo>
                <a:lnTo>
                  <a:pt x="9144" y="123444"/>
                </a:lnTo>
                <a:lnTo>
                  <a:pt x="10668" y="124968"/>
                </a:lnTo>
                <a:close/>
              </a:path>
              <a:path w="163195" h="161925">
                <a:moveTo>
                  <a:pt x="53340" y="7620"/>
                </a:moveTo>
                <a:lnTo>
                  <a:pt x="50292" y="9144"/>
                </a:lnTo>
                <a:lnTo>
                  <a:pt x="51866" y="9144"/>
                </a:lnTo>
                <a:lnTo>
                  <a:pt x="53340" y="7620"/>
                </a:lnTo>
                <a:close/>
              </a:path>
              <a:path w="163195" h="161925">
                <a:moveTo>
                  <a:pt x="51866" y="9144"/>
                </a:moveTo>
                <a:lnTo>
                  <a:pt x="50292" y="9144"/>
                </a:lnTo>
                <a:lnTo>
                  <a:pt x="50292" y="10773"/>
                </a:lnTo>
                <a:lnTo>
                  <a:pt x="51866" y="9144"/>
                </a:lnTo>
                <a:close/>
              </a:path>
              <a:path w="163195" h="161925">
                <a:moveTo>
                  <a:pt x="53340" y="153924"/>
                </a:moveTo>
                <a:lnTo>
                  <a:pt x="51866" y="152450"/>
                </a:lnTo>
                <a:lnTo>
                  <a:pt x="50292" y="152400"/>
                </a:lnTo>
                <a:lnTo>
                  <a:pt x="53340" y="153924"/>
                </a:lnTo>
                <a:close/>
              </a:path>
              <a:path w="163195" h="161925">
                <a:moveTo>
                  <a:pt x="53340" y="161544"/>
                </a:moveTo>
                <a:lnTo>
                  <a:pt x="53340" y="153924"/>
                </a:lnTo>
                <a:lnTo>
                  <a:pt x="50292" y="152400"/>
                </a:lnTo>
                <a:lnTo>
                  <a:pt x="50292" y="161544"/>
                </a:lnTo>
                <a:lnTo>
                  <a:pt x="53340" y="161544"/>
                </a:lnTo>
                <a:close/>
              </a:path>
              <a:path w="163195" h="161925">
                <a:moveTo>
                  <a:pt x="111252" y="152400"/>
                </a:moveTo>
                <a:lnTo>
                  <a:pt x="51816" y="152400"/>
                </a:lnTo>
                <a:lnTo>
                  <a:pt x="53340" y="153924"/>
                </a:lnTo>
                <a:lnTo>
                  <a:pt x="53340" y="161544"/>
                </a:lnTo>
                <a:lnTo>
                  <a:pt x="109728" y="161544"/>
                </a:lnTo>
                <a:lnTo>
                  <a:pt x="109728" y="153924"/>
                </a:lnTo>
                <a:lnTo>
                  <a:pt x="111252" y="152400"/>
                </a:lnTo>
                <a:close/>
              </a:path>
              <a:path w="163195" h="161925">
                <a:moveTo>
                  <a:pt x="53340" y="9144"/>
                </a:moveTo>
                <a:lnTo>
                  <a:pt x="53340" y="7620"/>
                </a:lnTo>
                <a:lnTo>
                  <a:pt x="51866" y="9144"/>
                </a:lnTo>
                <a:lnTo>
                  <a:pt x="53340" y="9144"/>
                </a:lnTo>
                <a:close/>
              </a:path>
              <a:path w="163195" h="161925">
                <a:moveTo>
                  <a:pt x="112776" y="9144"/>
                </a:moveTo>
                <a:lnTo>
                  <a:pt x="109728" y="7620"/>
                </a:lnTo>
                <a:lnTo>
                  <a:pt x="111201" y="9144"/>
                </a:lnTo>
                <a:lnTo>
                  <a:pt x="112776" y="9144"/>
                </a:lnTo>
                <a:close/>
              </a:path>
              <a:path w="163195" h="161925">
                <a:moveTo>
                  <a:pt x="111201" y="9144"/>
                </a:moveTo>
                <a:lnTo>
                  <a:pt x="109728" y="7620"/>
                </a:lnTo>
                <a:lnTo>
                  <a:pt x="109728" y="9144"/>
                </a:lnTo>
                <a:lnTo>
                  <a:pt x="111201" y="9144"/>
                </a:lnTo>
                <a:close/>
              </a:path>
              <a:path w="163195" h="161925">
                <a:moveTo>
                  <a:pt x="112776" y="152400"/>
                </a:moveTo>
                <a:lnTo>
                  <a:pt x="111201" y="152450"/>
                </a:lnTo>
                <a:lnTo>
                  <a:pt x="109728" y="153924"/>
                </a:lnTo>
                <a:lnTo>
                  <a:pt x="112776" y="152400"/>
                </a:lnTo>
                <a:close/>
              </a:path>
              <a:path w="163195" h="161925">
                <a:moveTo>
                  <a:pt x="112776" y="161544"/>
                </a:moveTo>
                <a:lnTo>
                  <a:pt x="112776" y="152400"/>
                </a:lnTo>
                <a:lnTo>
                  <a:pt x="109728" y="153924"/>
                </a:lnTo>
                <a:lnTo>
                  <a:pt x="109728" y="161544"/>
                </a:lnTo>
                <a:lnTo>
                  <a:pt x="112776" y="161544"/>
                </a:lnTo>
                <a:close/>
              </a:path>
              <a:path w="163195" h="161925">
                <a:moveTo>
                  <a:pt x="112776" y="10773"/>
                </a:moveTo>
                <a:lnTo>
                  <a:pt x="112776" y="9144"/>
                </a:lnTo>
                <a:lnTo>
                  <a:pt x="111201" y="9144"/>
                </a:lnTo>
                <a:lnTo>
                  <a:pt x="112776" y="10773"/>
                </a:lnTo>
                <a:close/>
              </a:path>
              <a:path w="163195" h="161925">
                <a:moveTo>
                  <a:pt x="153924" y="109728"/>
                </a:moveTo>
                <a:lnTo>
                  <a:pt x="111252" y="152400"/>
                </a:lnTo>
                <a:lnTo>
                  <a:pt x="112776" y="152400"/>
                </a:lnTo>
                <a:lnTo>
                  <a:pt x="112776" y="161544"/>
                </a:lnTo>
                <a:lnTo>
                  <a:pt x="114300" y="161544"/>
                </a:lnTo>
                <a:lnTo>
                  <a:pt x="152400" y="124634"/>
                </a:lnTo>
                <a:lnTo>
                  <a:pt x="152400" y="112776"/>
                </a:lnTo>
                <a:lnTo>
                  <a:pt x="153924" y="109728"/>
                </a:lnTo>
                <a:close/>
              </a:path>
              <a:path w="163195" h="161925">
                <a:moveTo>
                  <a:pt x="153924" y="53340"/>
                </a:moveTo>
                <a:lnTo>
                  <a:pt x="152400" y="48768"/>
                </a:lnTo>
                <a:lnTo>
                  <a:pt x="152400" y="51763"/>
                </a:lnTo>
                <a:lnTo>
                  <a:pt x="153924" y="53340"/>
                </a:lnTo>
                <a:close/>
              </a:path>
              <a:path w="163195" h="161925">
                <a:moveTo>
                  <a:pt x="153924" y="109728"/>
                </a:moveTo>
                <a:lnTo>
                  <a:pt x="153924" y="53340"/>
                </a:lnTo>
                <a:lnTo>
                  <a:pt x="152400" y="51763"/>
                </a:lnTo>
                <a:lnTo>
                  <a:pt x="152400" y="111252"/>
                </a:lnTo>
                <a:lnTo>
                  <a:pt x="153924" y="109728"/>
                </a:lnTo>
                <a:close/>
              </a:path>
              <a:path w="163195" h="161925">
                <a:moveTo>
                  <a:pt x="153924" y="123158"/>
                </a:moveTo>
                <a:lnTo>
                  <a:pt x="153924" y="109728"/>
                </a:lnTo>
                <a:lnTo>
                  <a:pt x="152400" y="112776"/>
                </a:lnTo>
                <a:lnTo>
                  <a:pt x="152400" y="124634"/>
                </a:lnTo>
                <a:lnTo>
                  <a:pt x="153924" y="123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34000" y="4226410"/>
            <a:ext cx="138545" cy="134471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108204"/>
                </a:moveTo>
                <a:lnTo>
                  <a:pt x="152400" y="44196"/>
                </a:lnTo>
                <a:lnTo>
                  <a:pt x="108204" y="0"/>
                </a:lnTo>
                <a:lnTo>
                  <a:pt x="45720" y="0"/>
                </a:lnTo>
                <a:lnTo>
                  <a:pt x="0" y="44196"/>
                </a:lnTo>
                <a:lnTo>
                  <a:pt x="0" y="108204"/>
                </a:lnTo>
                <a:lnTo>
                  <a:pt x="45720" y="152400"/>
                </a:lnTo>
                <a:lnTo>
                  <a:pt x="108204" y="152400"/>
                </a:lnTo>
                <a:lnTo>
                  <a:pt x="152400" y="108204"/>
                </a:lnTo>
                <a:close/>
              </a:path>
            </a:pathLst>
          </a:custGeom>
          <a:solidFill>
            <a:srgbClr val="F0AC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29868" y="4222401"/>
            <a:ext cx="148359" cy="142875"/>
          </a:xfrm>
          <a:custGeom>
            <a:avLst/>
            <a:gdLst/>
            <a:ahLst/>
            <a:cxnLst/>
            <a:rect l="l" t="t" r="r" b="b"/>
            <a:pathLst>
              <a:path w="163195" h="161925">
                <a:moveTo>
                  <a:pt x="163068" y="114300"/>
                </a:moveTo>
                <a:lnTo>
                  <a:pt x="163068" y="47244"/>
                </a:lnTo>
                <a:lnTo>
                  <a:pt x="114300" y="0"/>
                </a:lnTo>
                <a:lnTo>
                  <a:pt x="47244" y="0"/>
                </a:lnTo>
                <a:lnTo>
                  <a:pt x="0" y="47244"/>
                </a:lnTo>
                <a:lnTo>
                  <a:pt x="0" y="114300"/>
                </a:lnTo>
                <a:lnTo>
                  <a:pt x="9144" y="123444"/>
                </a:lnTo>
                <a:lnTo>
                  <a:pt x="9144" y="53340"/>
                </a:lnTo>
                <a:lnTo>
                  <a:pt x="10668" y="48768"/>
                </a:lnTo>
                <a:lnTo>
                  <a:pt x="10668" y="51763"/>
                </a:lnTo>
                <a:lnTo>
                  <a:pt x="50292" y="10773"/>
                </a:lnTo>
                <a:lnTo>
                  <a:pt x="50292" y="9144"/>
                </a:lnTo>
                <a:lnTo>
                  <a:pt x="53340" y="7620"/>
                </a:lnTo>
                <a:lnTo>
                  <a:pt x="53340" y="9144"/>
                </a:lnTo>
                <a:lnTo>
                  <a:pt x="109728" y="9144"/>
                </a:lnTo>
                <a:lnTo>
                  <a:pt x="109728" y="7620"/>
                </a:lnTo>
                <a:lnTo>
                  <a:pt x="112776" y="9144"/>
                </a:lnTo>
                <a:lnTo>
                  <a:pt x="112776" y="10773"/>
                </a:lnTo>
                <a:lnTo>
                  <a:pt x="152400" y="51763"/>
                </a:lnTo>
                <a:lnTo>
                  <a:pt x="152400" y="48768"/>
                </a:lnTo>
                <a:lnTo>
                  <a:pt x="153924" y="53340"/>
                </a:lnTo>
                <a:lnTo>
                  <a:pt x="153924" y="123158"/>
                </a:lnTo>
                <a:lnTo>
                  <a:pt x="163068" y="114300"/>
                </a:lnTo>
                <a:close/>
              </a:path>
              <a:path w="163195" h="161925">
                <a:moveTo>
                  <a:pt x="10668" y="51763"/>
                </a:moveTo>
                <a:lnTo>
                  <a:pt x="10668" y="48768"/>
                </a:lnTo>
                <a:lnTo>
                  <a:pt x="9144" y="53340"/>
                </a:lnTo>
                <a:lnTo>
                  <a:pt x="10668" y="51763"/>
                </a:lnTo>
                <a:close/>
              </a:path>
              <a:path w="163195" h="161925">
                <a:moveTo>
                  <a:pt x="10668" y="111252"/>
                </a:moveTo>
                <a:lnTo>
                  <a:pt x="10668" y="51763"/>
                </a:lnTo>
                <a:lnTo>
                  <a:pt x="9144" y="53340"/>
                </a:lnTo>
                <a:lnTo>
                  <a:pt x="9144" y="109728"/>
                </a:lnTo>
                <a:lnTo>
                  <a:pt x="10668" y="111252"/>
                </a:lnTo>
                <a:close/>
              </a:path>
              <a:path w="163195" h="161925">
                <a:moveTo>
                  <a:pt x="51816" y="152400"/>
                </a:moveTo>
                <a:lnTo>
                  <a:pt x="9144" y="109728"/>
                </a:lnTo>
                <a:lnTo>
                  <a:pt x="10668" y="112776"/>
                </a:lnTo>
                <a:lnTo>
                  <a:pt x="10668" y="124968"/>
                </a:lnTo>
                <a:lnTo>
                  <a:pt x="47244" y="161544"/>
                </a:lnTo>
                <a:lnTo>
                  <a:pt x="50292" y="161544"/>
                </a:lnTo>
                <a:lnTo>
                  <a:pt x="50292" y="152400"/>
                </a:lnTo>
                <a:lnTo>
                  <a:pt x="51816" y="152400"/>
                </a:lnTo>
                <a:close/>
              </a:path>
              <a:path w="163195" h="161925">
                <a:moveTo>
                  <a:pt x="10668" y="124968"/>
                </a:moveTo>
                <a:lnTo>
                  <a:pt x="10668" y="112776"/>
                </a:lnTo>
                <a:lnTo>
                  <a:pt x="9144" y="109728"/>
                </a:lnTo>
                <a:lnTo>
                  <a:pt x="9144" y="123444"/>
                </a:lnTo>
                <a:lnTo>
                  <a:pt x="10668" y="124968"/>
                </a:lnTo>
                <a:close/>
              </a:path>
              <a:path w="163195" h="161925">
                <a:moveTo>
                  <a:pt x="53340" y="7620"/>
                </a:moveTo>
                <a:lnTo>
                  <a:pt x="50292" y="9144"/>
                </a:lnTo>
                <a:lnTo>
                  <a:pt x="51866" y="9144"/>
                </a:lnTo>
                <a:lnTo>
                  <a:pt x="53340" y="7620"/>
                </a:lnTo>
                <a:close/>
              </a:path>
              <a:path w="163195" h="161925">
                <a:moveTo>
                  <a:pt x="51866" y="9144"/>
                </a:moveTo>
                <a:lnTo>
                  <a:pt x="50292" y="9144"/>
                </a:lnTo>
                <a:lnTo>
                  <a:pt x="50292" y="10773"/>
                </a:lnTo>
                <a:lnTo>
                  <a:pt x="51866" y="9144"/>
                </a:lnTo>
                <a:close/>
              </a:path>
              <a:path w="163195" h="161925">
                <a:moveTo>
                  <a:pt x="53340" y="153924"/>
                </a:moveTo>
                <a:lnTo>
                  <a:pt x="51866" y="152450"/>
                </a:lnTo>
                <a:lnTo>
                  <a:pt x="50292" y="152400"/>
                </a:lnTo>
                <a:lnTo>
                  <a:pt x="53340" y="153924"/>
                </a:lnTo>
                <a:close/>
              </a:path>
              <a:path w="163195" h="161925">
                <a:moveTo>
                  <a:pt x="53340" y="161544"/>
                </a:moveTo>
                <a:lnTo>
                  <a:pt x="53340" y="153924"/>
                </a:lnTo>
                <a:lnTo>
                  <a:pt x="50292" y="152400"/>
                </a:lnTo>
                <a:lnTo>
                  <a:pt x="50292" y="161544"/>
                </a:lnTo>
                <a:lnTo>
                  <a:pt x="53340" y="161544"/>
                </a:lnTo>
                <a:close/>
              </a:path>
              <a:path w="163195" h="161925">
                <a:moveTo>
                  <a:pt x="111252" y="152400"/>
                </a:moveTo>
                <a:lnTo>
                  <a:pt x="51816" y="152400"/>
                </a:lnTo>
                <a:lnTo>
                  <a:pt x="53340" y="153924"/>
                </a:lnTo>
                <a:lnTo>
                  <a:pt x="53340" y="161544"/>
                </a:lnTo>
                <a:lnTo>
                  <a:pt x="109728" y="161544"/>
                </a:lnTo>
                <a:lnTo>
                  <a:pt x="109728" y="153924"/>
                </a:lnTo>
                <a:lnTo>
                  <a:pt x="111252" y="152400"/>
                </a:lnTo>
                <a:close/>
              </a:path>
              <a:path w="163195" h="161925">
                <a:moveTo>
                  <a:pt x="53340" y="9144"/>
                </a:moveTo>
                <a:lnTo>
                  <a:pt x="53340" y="7620"/>
                </a:lnTo>
                <a:lnTo>
                  <a:pt x="51866" y="9144"/>
                </a:lnTo>
                <a:lnTo>
                  <a:pt x="53340" y="9144"/>
                </a:lnTo>
                <a:close/>
              </a:path>
              <a:path w="163195" h="161925">
                <a:moveTo>
                  <a:pt x="112776" y="9144"/>
                </a:moveTo>
                <a:lnTo>
                  <a:pt x="109728" y="7620"/>
                </a:lnTo>
                <a:lnTo>
                  <a:pt x="111201" y="9144"/>
                </a:lnTo>
                <a:lnTo>
                  <a:pt x="112776" y="9144"/>
                </a:lnTo>
                <a:close/>
              </a:path>
              <a:path w="163195" h="161925">
                <a:moveTo>
                  <a:pt x="111201" y="9144"/>
                </a:moveTo>
                <a:lnTo>
                  <a:pt x="109728" y="7620"/>
                </a:lnTo>
                <a:lnTo>
                  <a:pt x="109728" y="9144"/>
                </a:lnTo>
                <a:lnTo>
                  <a:pt x="111201" y="9144"/>
                </a:lnTo>
                <a:close/>
              </a:path>
              <a:path w="163195" h="161925">
                <a:moveTo>
                  <a:pt x="112776" y="152400"/>
                </a:moveTo>
                <a:lnTo>
                  <a:pt x="111201" y="152450"/>
                </a:lnTo>
                <a:lnTo>
                  <a:pt x="109728" y="153924"/>
                </a:lnTo>
                <a:lnTo>
                  <a:pt x="112776" y="152400"/>
                </a:lnTo>
                <a:close/>
              </a:path>
              <a:path w="163195" h="161925">
                <a:moveTo>
                  <a:pt x="112776" y="161544"/>
                </a:moveTo>
                <a:lnTo>
                  <a:pt x="112776" y="152400"/>
                </a:lnTo>
                <a:lnTo>
                  <a:pt x="109728" y="153924"/>
                </a:lnTo>
                <a:lnTo>
                  <a:pt x="109728" y="161544"/>
                </a:lnTo>
                <a:lnTo>
                  <a:pt x="112776" y="161544"/>
                </a:lnTo>
                <a:close/>
              </a:path>
              <a:path w="163195" h="161925">
                <a:moveTo>
                  <a:pt x="112776" y="10773"/>
                </a:moveTo>
                <a:lnTo>
                  <a:pt x="112776" y="9144"/>
                </a:lnTo>
                <a:lnTo>
                  <a:pt x="111201" y="9144"/>
                </a:lnTo>
                <a:lnTo>
                  <a:pt x="112776" y="10773"/>
                </a:lnTo>
                <a:close/>
              </a:path>
              <a:path w="163195" h="161925">
                <a:moveTo>
                  <a:pt x="153924" y="109728"/>
                </a:moveTo>
                <a:lnTo>
                  <a:pt x="111252" y="152400"/>
                </a:lnTo>
                <a:lnTo>
                  <a:pt x="112776" y="152400"/>
                </a:lnTo>
                <a:lnTo>
                  <a:pt x="112776" y="161544"/>
                </a:lnTo>
                <a:lnTo>
                  <a:pt x="114300" y="161544"/>
                </a:lnTo>
                <a:lnTo>
                  <a:pt x="152400" y="124634"/>
                </a:lnTo>
                <a:lnTo>
                  <a:pt x="152400" y="112776"/>
                </a:lnTo>
                <a:lnTo>
                  <a:pt x="153924" y="109728"/>
                </a:lnTo>
                <a:close/>
              </a:path>
              <a:path w="163195" h="161925">
                <a:moveTo>
                  <a:pt x="153924" y="53340"/>
                </a:moveTo>
                <a:lnTo>
                  <a:pt x="152400" y="48768"/>
                </a:lnTo>
                <a:lnTo>
                  <a:pt x="152400" y="51763"/>
                </a:lnTo>
                <a:lnTo>
                  <a:pt x="153924" y="53340"/>
                </a:lnTo>
                <a:close/>
              </a:path>
              <a:path w="163195" h="161925">
                <a:moveTo>
                  <a:pt x="153924" y="109728"/>
                </a:moveTo>
                <a:lnTo>
                  <a:pt x="153924" y="53340"/>
                </a:lnTo>
                <a:lnTo>
                  <a:pt x="152400" y="51763"/>
                </a:lnTo>
                <a:lnTo>
                  <a:pt x="152400" y="111252"/>
                </a:lnTo>
                <a:lnTo>
                  <a:pt x="153924" y="109728"/>
                </a:lnTo>
                <a:close/>
              </a:path>
              <a:path w="163195" h="161925">
                <a:moveTo>
                  <a:pt x="153924" y="123158"/>
                </a:moveTo>
                <a:lnTo>
                  <a:pt x="153924" y="109728"/>
                </a:lnTo>
                <a:lnTo>
                  <a:pt x="152400" y="112776"/>
                </a:lnTo>
                <a:lnTo>
                  <a:pt x="152400" y="124634"/>
                </a:lnTo>
                <a:lnTo>
                  <a:pt x="153924" y="123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844934" y="4155141"/>
            <a:ext cx="148244" cy="142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4000" y="4495352"/>
            <a:ext cx="138545" cy="134471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108204"/>
                </a:moveTo>
                <a:lnTo>
                  <a:pt x="152400" y="44196"/>
                </a:lnTo>
                <a:lnTo>
                  <a:pt x="108204" y="0"/>
                </a:lnTo>
                <a:lnTo>
                  <a:pt x="45720" y="0"/>
                </a:lnTo>
                <a:lnTo>
                  <a:pt x="0" y="44196"/>
                </a:lnTo>
                <a:lnTo>
                  <a:pt x="0" y="108204"/>
                </a:lnTo>
                <a:lnTo>
                  <a:pt x="45720" y="152400"/>
                </a:lnTo>
                <a:lnTo>
                  <a:pt x="108204" y="152400"/>
                </a:lnTo>
                <a:lnTo>
                  <a:pt x="152400" y="108204"/>
                </a:lnTo>
                <a:close/>
              </a:path>
            </a:pathLst>
          </a:custGeom>
          <a:solidFill>
            <a:srgbClr val="F0AC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29868" y="4491342"/>
            <a:ext cx="148359" cy="142875"/>
          </a:xfrm>
          <a:custGeom>
            <a:avLst/>
            <a:gdLst/>
            <a:ahLst/>
            <a:cxnLst/>
            <a:rect l="l" t="t" r="r" b="b"/>
            <a:pathLst>
              <a:path w="163195" h="161925">
                <a:moveTo>
                  <a:pt x="163068" y="114300"/>
                </a:moveTo>
                <a:lnTo>
                  <a:pt x="163068" y="47244"/>
                </a:lnTo>
                <a:lnTo>
                  <a:pt x="114300" y="0"/>
                </a:lnTo>
                <a:lnTo>
                  <a:pt x="47244" y="0"/>
                </a:lnTo>
                <a:lnTo>
                  <a:pt x="0" y="47244"/>
                </a:lnTo>
                <a:lnTo>
                  <a:pt x="0" y="114300"/>
                </a:lnTo>
                <a:lnTo>
                  <a:pt x="9144" y="123444"/>
                </a:lnTo>
                <a:lnTo>
                  <a:pt x="9144" y="53340"/>
                </a:lnTo>
                <a:lnTo>
                  <a:pt x="10668" y="48768"/>
                </a:lnTo>
                <a:lnTo>
                  <a:pt x="10668" y="51763"/>
                </a:lnTo>
                <a:lnTo>
                  <a:pt x="50292" y="10773"/>
                </a:lnTo>
                <a:lnTo>
                  <a:pt x="50292" y="9144"/>
                </a:lnTo>
                <a:lnTo>
                  <a:pt x="53340" y="7620"/>
                </a:lnTo>
                <a:lnTo>
                  <a:pt x="53340" y="9144"/>
                </a:lnTo>
                <a:lnTo>
                  <a:pt x="109728" y="9144"/>
                </a:lnTo>
                <a:lnTo>
                  <a:pt x="109728" y="7620"/>
                </a:lnTo>
                <a:lnTo>
                  <a:pt x="112776" y="9144"/>
                </a:lnTo>
                <a:lnTo>
                  <a:pt x="112776" y="10773"/>
                </a:lnTo>
                <a:lnTo>
                  <a:pt x="152400" y="51763"/>
                </a:lnTo>
                <a:lnTo>
                  <a:pt x="152400" y="48768"/>
                </a:lnTo>
                <a:lnTo>
                  <a:pt x="153924" y="53340"/>
                </a:lnTo>
                <a:lnTo>
                  <a:pt x="153924" y="123158"/>
                </a:lnTo>
                <a:lnTo>
                  <a:pt x="163068" y="114300"/>
                </a:lnTo>
                <a:close/>
              </a:path>
              <a:path w="163195" h="161925">
                <a:moveTo>
                  <a:pt x="10668" y="51763"/>
                </a:moveTo>
                <a:lnTo>
                  <a:pt x="10668" y="48768"/>
                </a:lnTo>
                <a:lnTo>
                  <a:pt x="9144" y="53340"/>
                </a:lnTo>
                <a:lnTo>
                  <a:pt x="10668" y="51763"/>
                </a:lnTo>
                <a:close/>
              </a:path>
              <a:path w="163195" h="161925">
                <a:moveTo>
                  <a:pt x="10668" y="111252"/>
                </a:moveTo>
                <a:lnTo>
                  <a:pt x="10668" y="51763"/>
                </a:lnTo>
                <a:lnTo>
                  <a:pt x="9144" y="53340"/>
                </a:lnTo>
                <a:lnTo>
                  <a:pt x="9144" y="109728"/>
                </a:lnTo>
                <a:lnTo>
                  <a:pt x="10668" y="111252"/>
                </a:lnTo>
                <a:close/>
              </a:path>
              <a:path w="163195" h="161925">
                <a:moveTo>
                  <a:pt x="51816" y="152400"/>
                </a:moveTo>
                <a:lnTo>
                  <a:pt x="9144" y="109728"/>
                </a:lnTo>
                <a:lnTo>
                  <a:pt x="10668" y="112776"/>
                </a:lnTo>
                <a:lnTo>
                  <a:pt x="10668" y="124968"/>
                </a:lnTo>
                <a:lnTo>
                  <a:pt x="47244" y="161544"/>
                </a:lnTo>
                <a:lnTo>
                  <a:pt x="50292" y="161544"/>
                </a:lnTo>
                <a:lnTo>
                  <a:pt x="50292" y="152400"/>
                </a:lnTo>
                <a:lnTo>
                  <a:pt x="51816" y="152400"/>
                </a:lnTo>
                <a:close/>
              </a:path>
              <a:path w="163195" h="161925">
                <a:moveTo>
                  <a:pt x="10668" y="124968"/>
                </a:moveTo>
                <a:lnTo>
                  <a:pt x="10668" y="112776"/>
                </a:lnTo>
                <a:lnTo>
                  <a:pt x="9144" y="109728"/>
                </a:lnTo>
                <a:lnTo>
                  <a:pt x="9144" y="123444"/>
                </a:lnTo>
                <a:lnTo>
                  <a:pt x="10668" y="124968"/>
                </a:lnTo>
                <a:close/>
              </a:path>
              <a:path w="163195" h="161925">
                <a:moveTo>
                  <a:pt x="53340" y="7620"/>
                </a:moveTo>
                <a:lnTo>
                  <a:pt x="50292" y="9144"/>
                </a:lnTo>
                <a:lnTo>
                  <a:pt x="51866" y="9144"/>
                </a:lnTo>
                <a:lnTo>
                  <a:pt x="53340" y="7620"/>
                </a:lnTo>
                <a:close/>
              </a:path>
              <a:path w="163195" h="161925">
                <a:moveTo>
                  <a:pt x="51866" y="9144"/>
                </a:moveTo>
                <a:lnTo>
                  <a:pt x="50292" y="9144"/>
                </a:lnTo>
                <a:lnTo>
                  <a:pt x="50292" y="10773"/>
                </a:lnTo>
                <a:lnTo>
                  <a:pt x="51866" y="9144"/>
                </a:lnTo>
                <a:close/>
              </a:path>
              <a:path w="163195" h="161925">
                <a:moveTo>
                  <a:pt x="53340" y="153924"/>
                </a:moveTo>
                <a:lnTo>
                  <a:pt x="51866" y="152450"/>
                </a:lnTo>
                <a:lnTo>
                  <a:pt x="50292" y="152400"/>
                </a:lnTo>
                <a:lnTo>
                  <a:pt x="53340" y="153924"/>
                </a:lnTo>
                <a:close/>
              </a:path>
              <a:path w="163195" h="161925">
                <a:moveTo>
                  <a:pt x="53340" y="161544"/>
                </a:moveTo>
                <a:lnTo>
                  <a:pt x="53340" y="153924"/>
                </a:lnTo>
                <a:lnTo>
                  <a:pt x="50292" y="152400"/>
                </a:lnTo>
                <a:lnTo>
                  <a:pt x="50292" y="161544"/>
                </a:lnTo>
                <a:lnTo>
                  <a:pt x="53340" y="161544"/>
                </a:lnTo>
                <a:close/>
              </a:path>
              <a:path w="163195" h="161925">
                <a:moveTo>
                  <a:pt x="111252" y="152400"/>
                </a:moveTo>
                <a:lnTo>
                  <a:pt x="51816" y="152400"/>
                </a:lnTo>
                <a:lnTo>
                  <a:pt x="53340" y="153924"/>
                </a:lnTo>
                <a:lnTo>
                  <a:pt x="53340" y="161544"/>
                </a:lnTo>
                <a:lnTo>
                  <a:pt x="109728" y="161544"/>
                </a:lnTo>
                <a:lnTo>
                  <a:pt x="109728" y="153924"/>
                </a:lnTo>
                <a:lnTo>
                  <a:pt x="111252" y="152400"/>
                </a:lnTo>
                <a:close/>
              </a:path>
              <a:path w="163195" h="161925">
                <a:moveTo>
                  <a:pt x="53340" y="9144"/>
                </a:moveTo>
                <a:lnTo>
                  <a:pt x="53340" y="7620"/>
                </a:lnTo>
                <a:lnTo>
                  <a:pt x="51866" y="9144"/>
                </a:lnTo>
                <a:lnTo>
                  <a:pt x="53340" y="9144"/>
                </a:lnTo>
                <a:close/>
              </a:path>
              <a:path w="163195" h="161925">
                <a:moveTo>
                  <a:pt x="112776" y="9144"/>
                </a:moveTo>
                <a:lnTo>
                  <a:pt x="109728" y="7620"/>
                </a:lnTo>
                <a:lnTo>
                  <a:pt x="111201" y="9144"/>
                </a:lnTo>
                <a:lnTo>
                  <a:pt x="112776" y="9144"/>
                </a:lnTo>
                <a:close/>
              </a:path>
              <a:path w="163195" h="161925">
                <a:moveTo>
                  <a:pt x="111201" y="9144"/>
                </a:moveTo>
                <a:lnTo>
                  <a:pt x="109728" y="7620"/>
                </a:lnTo>
                <a:lnTo>
                  <a:pt x="109728" y="9144"/>
                </a:lnTo>
                <a:lnTo>
                  <a:pt x="111201" y="9144"/>
                </a:lnTo>
                <a:close/>
              </a:path>
              <a:path w="163195" h="161925">
                <a:moveTo>
                  <a:pt x="112776" y="152400"/>
                </a:moveTo>
                <a:lnTo>
                  <a:pt x="111201" y="152450"/>
                </a:lnTo>
                <a:lnTo>
                  <a:pt x="109728" y="153924"/>
                </a:lnTo>
                <a:lnTo>
                  <a:pt x="112776" y="152400"/>
                </a:lnTo>
                <a:close/>
              </a:path>
              <a:path w="163195" h="161925">
                <a:moveTo>
                  <a:pt x="112776" y="161544"/>
                </a:moveTo>
                <a:lnTo>
                  <a:pt x="112776" y="152400"/>
                </a:lnTo>
                <a:lnTo>
                  <a:pt x="109728" y="153924"/>
                </a:lnTo>
                <a:lnTo>
                  <a:pt x="109728" y="161544"/>
                </a:lnTo>
                <a:lnTo>
                  <a:pt x="112776" y="161544"/>
                </a:lnTo>
                <a:close/>
              </a:path>
              <a:path w="163195" h="161925">
                <a:moveTo>
                  <a:pt x="112776" y="10773"/>
                </a:moveTo>
                <a:lnTo>
                  <a:pt x="112776" y="9144"/>
                </a:lnTo>
                <a:lnTo>
                  <a:pt x="111201" y="9144"/>
                </a:lnTo>
                <a:lnTo>
                  <a:pt x="112776" y="10773"/>
                </a:lnTo>
                <a:close/>
              </a:path>
              <a:path w="163195" h="161925">
                <a:moveTo>
                  <a:pt x="153924" y="109728"/>
                </a:moveTo>
                <a:lnTo>
                  <a:pt x="111252" y="152400"/>
                </a:lnTo>
                <a:lnTo>
                  <a:pt x="112776" y="152400"/>
                </a:lnTo>
                <a:lnTo>
                  <a:pt x="112776" y="161544"/>
                </a:lnTo>
                <a:lnTo>
                  <a:pt x="114300" y="161544"/>
                </a:lnTo>
                <a:lnTo>
                  <a:pt x="152400" y="124634"/>
                </a:lnTo>
                <a:lnTo>
                  <a:pt x="152400" y="112776"/>
                </a:lnTo>
                <a:lnTo>
                  <a:pt x="153924" y="109728"/>
                </a:lnTo>
                <a:close/>
              </a:path>
              <a:path w="163195" h="161925">
                <a:moveTo>
                  <a:pt x="153924" y="53340"/>
                </a:moveTo>
                <a:lnTo>
                  <a:pt x="152400" y="48768"/>
                </a:lnTo>
                <a:lnTo>
                  <a:pt x="152400" y="51763"/>
                </a:lnTo>
                <a:lnTo>
                  <a:pt x="153924" y="53340"/>
                </a:lnTo>
                <a:close/>
              </a:path>
              <a:path w="163195" h="161925">
                <a:moveTo>
                  <a:pt x="153924" y="109728"/>
                </a:moveTo>
                <a:lnTo>
                  <a:pt x="153924" y="53340"/>
                </a:lnTo>
                <a:lnTo>
                  <a:pt x="152400" y="51763"/>
                </a:lnTo>
                <a:lnTo>
                  <a:pt x="152400" y="111252"/>
                </a:lnTo>
                <a:lnTo>
                  <a:pt x="153924" y="109728"/>
                </a:lnTo>
                <a:close/>
              </a:path>
              <a:path w="163195" h="161925">
                <a:moveTo>
                  <a:pt x="153924" y="123158"/>
                </a:moveTo>
                <a:lnTo>
                  <a:pt x="153924" y="109728"/>
                </a:lnTo>
                <a:lnTo>
                  <a:pt x="152400" y="112776"/>
                </a:lnTo>
                <a:lnTo>
                  <a:pt x="152400" y="124634"/>
                </a:lnTo>
                <a:lnTo>
                  <a:pt x="153924" y="123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49091" y="4495352"/>
            <a:ext cx="138545" cy="134471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108204"/>
                </a:moveTo>
                <a:lnTo>
                  <a:pt x="152400" y="44196"/>
                </a:lnTo>
                <a:lnTo>
                  <a:pt x="108204" y="0"/>
                </a:lnTo>
                <a:lnTo>
                  <a:pt x="45720" y="0"/>
                </a:lnTo>
                <a:lnTo>
                  <a:pt x="0" y="44196"/>
                </a:lnTo>
                <a:lnTo>
                  <a:pt x="0" y="108204"/>
                </a:lnTo>
                <a:lnTo>
                  <a:pt x="45720" y="152400"/>
                </a:lnTo>
                <a:lnTo>
                  <a:pt x="108204" y="152400"/>
                </a:lnTo>
                <a:lnTo>
                  <a:pt x="152400" y="108204"/>
                </a:lnTo>
                <a:close/>
              </a:path>
            </a:pathLst>
          </a:custGeom>
          <a:solidFill>
            <a:srgbClr val="F0AC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844959" y="4491342"/>
            <a:ext cx="148359" cy="142875"/>
          </a:xfrm>
          <a:custGeom>
            <a:avLst/>
            <a:gdLst/>
            <a:ahLst/>
            <a:cxnLst/>
            <a:rect l="l" t="t" r="r" b="b"/>
            <a:pathLst>
              <a:path w="163195" h="161925">
                <a:moveTo>
                  <a:pt x="163068" y="114300"/>
                </a:moveTo>
                <a:lnTo>
                  <a:pt x="163068" y="47244"/>
                </a:lnTo>
                <a:lnTo>
                  <a:pt x="114300" y="0"/>
                </a:lnTo>
                <a:lnTo>
                  <a:pt x="47244" y="0"/>
                </a:lnTo>
                <a:lnTo>
                  <a:pt x="0" y="47244"/>
                </a:lnTo>
                <a:lnTo>
                  <a:pt x="0" y="114300"/>
                </a:lnTo>
                <a:lnTo>
                  <a:pt x="9144" y="123444"/>
                </a:lnTo>
                <a:lnTo>
                  <a:pt x="9144" y="53340"/>
                </a:lnTo>
                <a:lnTo>
                  <a:pt x="10668" y="48768"/>
                </a:lnTo>
                <a:lnTo>
                  <a:pt x="10668" y="51763"/>
                </a:lnTo>
                <a:lnTo>
                  <a:pt x="50292" y="10773"/>
                </a:lnTo>
                <a:lnTo>
                  <a:pt x="50292" y="9144"/>
                </a:lnTo>
                <a:lnTo>
                  <a:pt x="53340" y="7620"/>
                </a:lnTo>
                <a:lnTo>
                  <a:pt x="53340" y="9144"/>
                </a:lnTo>
                <a:lnTo>
                  <a:pt x="109728" y="9144"/>
                </a:lnTo>
                <a:lnTo>
                  <a:pt x="109728" y="7620"/>
                </a:lnTo>
                <a:lnTo>
                  <a:pt x="112776" y="9144"/>
                </a:lnTo>
                <a:lnTo>
                  <a:pt x="112776" y="10773"/>
                </a:lnTo>
                <a:lnTo>
                  <a:pt x="152400" y="51763"/>
                </a:lnTo>
                <a:lnTo>
                  <a:pt x="152400" y="48768"/>
                </a:lnTo>
                <a:lnTo>
                  <a:pt x="153924" y="53340"/>
                </a:lnTo>
                <a:lnTo>
                  <a:pt x="153924" y="123158"/>
                </a:lnTo>
                <a:lnTo>
                  <a:pt x="163068" y="114300"/>
                </a:lnTo>
                <a:close/>
              </a:path>
              <a:path w="163195" h="161925">
                <a:moveTo>
                  <a:pt x="10668" y="51763"/>
                </a:moveTo>
                <a:lnTo>
                  <a:pt x="10668" y="48768"/>
                </a:lnTo>
                <a:lnTo>
                  <a:pt x="9144" y="53340"/>
                </a:lnTo>
                <a:lnTo>
                  <a:pt x="10668" y="51763"/>
                </a:lnTo>
                <a:close/>
              </a:path>
              <a:path w="163195" h="161925">
                <a:moveTo>
                  <a:pt x="10668" y="111252"/>
                </a:moveTo>
                <a:lnTo>
                  <a:pt x="10668" y="51763"/>
                </a:lnTo>
                <a:lnTo>
                  <a:pt x="9144" y="53340"/>
                </a:lnTo>
                <a:lnTo>
                  <a:pt x="9144" y="109728"/>
                </a:lnTo>
                <a:lnTo>
                  <a:pt x="10668" y="111252"/>
                </a:lnTo>
                <a:close/>
              </a:path>
              <a:path w="163195" h="161925">
                <a:moveTo>
                  <a:pt x="51816" y="152400"/>
                </a:moveTo>
                <a:lnTo>
                  <a:pt x="9144" y="109728"/>
                </a:lnTo>
                <a:lnTo>
                  <a:pt x="10668" y="112776"/>
                </a:lnTo>
                <a:lnTo>
                  <a:pt x="10668" y="124968"/>
                </a:lnTo>
                <a:lnTo>
                  <a:pt x="47244" y="161544"/>
                </a:lnTo>
                <a:lnTo>
                  <a:pt x="50292" y="161544"/>
                </a:lnTo>
                <a:lnTo>
                  <a:pt x="50292" y="152400"/>
                </a:lnTo>
                <a:lnTo>
                  <a:pt x="51816" y="152400"/>
                </a:lnTo>
                <a:close/>
              </a:path>
              <a:path w="163195" h="161925">
                <a:moveTo>
                  <a:pt x="10668" y="124968"/>
                </a:moveTo>
                <a:lnTo>
                  <a:pt x="10668" y="112776"/>
                </a:lnTo>
                <a:lnTo>
                  <a:pt x="9144" y="109728"/>
                </a:lnTo>
                <a:lnTo>
                  <a:pt x="9144" y="123444"/>
                </a:lnTo>
                <a:lnTo>
                  <a:pt x="10668" y="124968"/>
                </a:lnTo>
                <a:close/>
              </a:path>
              <a:path w="163195" h="161925">
                <a:moveTo>
                  <a:pt x="53340" y="7620"/>
                </a:moveTo>
                <a:lnTo>
                  <a:pt x="50292" y="9144"/>
                </a:lnTo>
                <a:lnTo>
                  <a:pt x="51866" y="9144"/>
                </a:lnTo>
                <a:lnTo>
                  <a:pt x="53340" y="7620"/>
                </a:lnTo>
                <a:close/>
              </a:path>
              <a:path w="163195" h="161925">
                <a:moveTo>
                  <a:pt x="51866" y="9144"/>
                </a:moveTo>
                <a:lnTo>
                  <a:pt x="50292" y="9144"/>
                </a:lnTo>
                <a:lnTo>
                  <a:pt x="50292" y="10773"/>
                </a:lnTo>
                <a:lnTo>
                  <a:pt x="51866" y="9144"/>
                </a:lnTo>
                <a:close/>
              </a:path>
              <a:path w="163195" h="161925">
                <a:moveTo>
                  <a:pt x="53340" y="153924"/>
                </a:moveTo>
                <a:lnTo>
                  <a:pt x="51866" y="152450"/>
                </a:lnTo>
                <a:lnTo>
                  <a:pt x="50292" y="152400"/>
                </a:lnTo>
                <a:lnTo>
                  <a:pt x="53340" y="153924"/>
                </a:lnTo>
                <a:close/>
              </a:path>
              <a:path w="163195" h="161925">
                <a:moveTo>
                  <a:pt x="53340" y="161544"/>
                </a:moveTo>
                <a:lnTo>
                  <a:pt x="53340" y="153924"/>
                </a:lnTo>
                <a:lnTo>
                  <a:pt x="50292" y="152400"/>
                </a:lnTo>
                <a:lnTo>
                  <a:pt x="50292" y="161544"/>
                </a:lnTo>
                <a:lnTo>
                  <a:pt x="53340" y="161544"/>
                </a:lnTo>
                <a:close/>
              </a:path>
              <a:path w="163195" h="161925">
                <a:moveTo>
                  <a:pt x="111252" y="152400"/>
                </a:moveTo>
                <a:lnTo>
                  <a:pt x="51816" y="152400"/>
                </a:lnTo>
                <a:lnTo>
                  <a:pt x="53340" y="153924"/>
                </a:lnTo>
                <a:lnTo>
                  <a:pt x="53340" y="161544"/>
                </a:lnTo>
                <a:lnTo>
                  <a:pt x="109728" y="161544"/>
                </a:lnTo>
                <a:lnTo>
                  <a:pt x="109728" y="153924"/>
                </a:lnTo>
                <a:lnTo>
                  <a:pt x="111252" y="152400"/>
                </a:lnTo>
                <a:close/>
              </a:path>
              <a:path w="163195" h="161925">
                <a:moveTo>
                  <a:pt x="53340" y="9144"/>
                </a:moveTo>
                <a:lnTo>
                  <a:pt x="53340" y="7620"/>
                </a:lnTo>
                <a:lnTo>
                  <a:pt x="51866" y="9144"/>
                </a:lnTo>
                <a:lnTo>
                  <a:pt x="53340" y="9144"/>
                </a:lnTo>
                <a:close/>
              </a:path>
              <a:path w="163195" h="161925">
                <a:moveTo>
                  <a:pt x="112776" y="9144"/>
                </a:moveTo>
                <a:lnTo>
                  <a:pt x="109728" y="7620"/>
                </a:lnTo>
                <a:lnTo>
                  <a:pt x="111201" y="9144"/>
                </a:lnTo>
                <a:lnTo>
                  <a:pt x="112776" y="9144"/>
                </a:lnTo>
                <a:close/>
              </a:path>
              <a:path w="163195" h="161925">
                <a:moveTo>
                  <a:pt x="111201" y="9144"/>
                </a:moveTo>
                <a:lnTo>
                  <a:pt x="109728" y="7620"/>
                </a:lnTo>
                <a:lnTo>
                  <a:pt x="109728" y="9144"/>
                </a:lnTo>
                <a:lnTo>
                  <a:pt x="111201" y="9144"/>
                </a:lnTo>
                <a:close/>
              </a:path>
              <a:path w="163195" h="161925">
                <a:moveTo>
                  <a:pt x="112776" y="152400"/>
                </a:moveTo>
                <a:lnTo>
                  <a:pt x="111201" y="152450"/>
                </a:lnTo>
                <a:lnTo>
                  <a:pt x="109728" y="153924"/>
                </a:lnTo>
                <a:lnTo>
                  <a:pt x="112776" y="152400"/>
                </a:lnTo>
                <a:close/>
              </a:path>
              <a:path w="163195" h="161925">
                <a:moveTo>
                  <a:pt x="112776" y="161544"/>
                </a:moveTo>
                <a:lnTo>
                  <a:pt x="112776" y="152400"/>
                </a:lnTo>
                <a:lnTo>
                  <a:pt x="109728" y="153924"/>
                </a:lnTo>
                <a:lnTo>
                  <a:pt x="109728" y="161544"/>
                </a:lnTo>
                <a:lnTo>
                  <a:pt x="112776" y="161544"/>
                </a:lnTo>
                <a:close/>
              </a:path>
              <a:path w="163195" h="161925">
                <a:moveTo>
                  <a:pt x="112776" y="10773"/>
                </a:moveTo>
                <a:lnTo>
                  <a:pt x="112776" y="9144"/>
                </a:lnTo>
                <a:lnTo>
                  <a:pt x="111201" y="9144"/>
                </a:lnTo>
                <a:lnTo>
                  <a:pt x="112776" y="10773"/>
                </a:lnTo>
                <a:close/>
              </a:path>
              <a:path w="163195" h="161925">
                <a:moveTo>
                  <a:pt x="153924" y="109728"/>
                </a:moveTo>
                <a:lnTo>
                  <a:pt x="111252" y="152400"/>
                </a:lnTo>
                <a:lnTo>
                  <a:pt x="112776" y="152400"/>
                </a:lnTo>
                <a:lnTo>
                  <a:pt x="112776" y="161544"/>
                </a:lnTo>
                <a:lnTo>
                  <a:pt x="114300" y="161544"/>
                </a:lnTo>
                <a:lnTo>
                  <a:pt x="152400" y="124634"/>
                </a:lnTo>
                <a:lnTo>
                  <a:pt x="152400" y="112776"/>
                </a:lnTo>
                <a:lnTo>
                  <a:pt x="153924" y="109728"/>
                </a:lnTo>
                <a:close/>
              </a:path>
              <a:path w="163195" h="161925">
                <a:moveTo>
                  <a:pt x="153924" y="53340"/>
                </a:moveTo>
                <a:lnTo>
                  <a:pt x="152400" y="48768"/>
                </a:lnTo>
                <a:lnTo>
                  <a:pt x="152400" y="51763"/>
                </a:lnTo>
                <a:lnTo>
                  <a:pt x="153924" y="53340"/>
                </a:lnTo>
                <a:close/>
              </a:path>
              <a:path w="163195" h="161925">
                <a:moveTo>
                  <a:pt x="153924" y="109728"/>
                </a:moveTo>
                <a:lnTo>
                  <a:pt x="153924" y="53340"/>
                </a:lnTo>
                <a:lnTo>
                  <a:pt x="152400" y="51763"/>
                </a:lnTo>
                <a:lnTo>
                  <a:pt x="152400" y="111252"/>
                </a:lnTo>
                <a:lnTo>
                  <a:pt x="153924" y="109728"/>
                </a:lnTo>
                <a:close/>
              </a:path>
              <a:path w="163195" h="161925">
                <a:moveTo>
                  <a:pt x="153924" y="123158"/>
                </a:moveTo>
                <a:lnTo>
                  <a:pt x="153924" y="109728"/>
                </a:lnTo>
                <a:lnTo>
                  <a:pt x="152400" y="112776"/>
                </a:lnTo>
                <a:lnTo>
                  <a:pt x="152400" y="124634"/>
                </a:lnTo>
                <a:lnTo>
                  <a:pt x="153924" y="123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390207" y="4894729"/>
            <a:ext cx="148244" cy="142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98025" y="4961966"/>
            <a:ext cx="148244" cy="142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98025" y="5163671"/>
            <a:ext cx="148244" cy="142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805843" y="4961966"/>
            <a:ext cx="148244" cy="142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667298" y="4760261"/>
            <a:ext cx="148244" cy="142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05843" y="5163671"/>
            <a:ext cx="148244" cy="142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90207" y="5096435"/>
            <a:ext cx="148244" cy="142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34000" y="5302175"/>
            <a:ext cx="138545" cy="134471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108204"/>
                </a:moveTo>
                <a:lnTo>
                  <a:pt x="152400" y="44196"/>
                </a:lnTo>
                <a:lnTo>
                  <a:pt x="108204" y="0"/>
                </a:lnTo>
                <a:lnTo>
                  <a:pt x="45720" y="0"/>
                </a:lnTo>
                <a:lnTo>
                  <a:pt x="0" y="44196"/>
                </a:lnTo>
                <a:lnTo>
                  <a:pt x="0" y="108204"/>
                </a:lnTo>
                <a:lnTo>
                  <a:pt x="45720" y="152400"/>
                </a:lnTo>
                <a:lnTo>
                  <a:pt x="108204" y="152400"/>
                </a:lnTo>
                <a:lnTo>
                  <a:pt x="152400" y="108204"/>
                </a:lnTo>
                <a:close/>
              </a:path>
            </a:pathLst>
          </a:custGeom>
          <a:solidFill>
            <a:srgbClr val="5FB4CC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29868" y="5298166"/>
            <a:ext cx="148359" cy="142875"/>
          </a:xfrm>
          <a:custGeom>
            <a:avLst/>
            <a:gdLst/>
            <a:ahLst/>
            <a:cxnLst/>
            <a:rect l="l" t="t" r="r" b="b"/>
            <a:pathLst>
              <a:path w="163195" h="161925">
                <a:moveTo>
                  <a:pt x="163068" y="114300"/>
                </a:moveTo>
                <a:lnTo>
                  <a:pt x="163068" y="47244"/>
                </a:lnTo>
                <a:lnTo>
                  <a:pt x="114300" y="0"/>
                </a:lnTo>
                <a:lnTo>
                  <a:pt x="47244" y="0"/>
                </a:lnTo>
                <a:lnTo>
                  <a:pt x="0" y="47244"/>
                </a:lnTo>
                <a:lnTo>
                  <a:pt x="0" y="114300"/>
                </a:lnTo>
                <a:lnTo>
                  <a:pt x="9144" y="123444"/>
                </a:lnTo>
                <a:lnTo>
                  <a:pt x="9144" y="53340"/>
                </a:lnTo>
                <a:lnTo>
                  <a:pt x="10668" y="48768"/>
                </a:lnTo>
                <a:lnTo>
                  <a:pt x="10668" y="51763"/>
                </a:lnTo>
                <a:lnTo>
                  <a:pt x="50292" y="10773"/>
                </a:lnTo>
                <a:lnTo>
                  <a:pt x="50292" y="9144"/>
                </a:lnTo>
                <a:lnTo>
                  <a:pt x="53340" y="7620"/>
                </a:lnTo>
                <a:lnTo>
                  <a:pt x="53340" y="9144"/>
                </a:lnTo>
                <a:lnTo>
                  <a:pt x="109728" y="9144"/>
                </a:lnTo>
                <a:lnTo>
                  <a:pt x="109728" y="7620"/>
                </a:lnTo>
                <a:lnTo>
                  <a:pt x="112776" y="9144"/>
                </a:lnTo>
                <a:lnTo>
                  <a:pt x="112776" y="10773"/>
                </a:lnTo>
                <a:lnTo>
                  <a:pt x="152400" y="51763"/>
                </a:lnTo>
                <a:lnTo>
                  <a:pt x="152400" y="48768"/>
                </a:lnTo>
                <a:lnTo>
                  <a:pt x="153924" y="53340"/>
                </a:lnTo>
                <a:lnTo>
                  <a:pt x="153924" y="123158"/>
                </a:lnTo>
                <a:lnTo>
                  <a:pt x="163068" y="114300"/>
                </a:lnTo>
                <a:close/>
              </a:path>
              <a:path w="163195" h="161925">
                <a:moveTo>
                  <a:pt x="10668" y="51763"/>
                </a:moveTo>
                <a:lnTo>
                  <a:pt x="10668" y="48768"/>
                </a:lnTo>
                <a:lnTo>
                  <a:pt x="9144" y="53340"/>
                </a:lnTo>
                <a:lnTo>
                  <a:pt x="10668" y="51763"/>
                </a:lnTo>
                <a:close/>
              </a:path>
              <a:path w="163195" h="161925">
                <a:moveTo>
                  <a:pt x="10668" y="111252"/>
                </a:moveTo>
                <a:lnTo>
                  <a:pt x="10668" y="51763"/>
                </a:lnTo>
                <a:lnTo>
                  <a:pt x="9144" y="53340"/>
                </a:lnTo>
                <a:lnTo>
                  <a:pt x="9144" y="109728"/>
                </a:lnTo>
                <a:lnTo>
                  <a:pt x="10668" y="111252"/>
                </a:lnTo>
                <a:close/>
              </a:path>
              <a:path w="163195" h="161925">
                <a:moveTo>
                  <a:pt x="51816" y="152400"/>
                </a:moveTo>
                <a:lnTo>
                  <a:pt x="9144" y="109728"/>
                </a:lnTo>
                <a:lnTo>
                  <a:pt x="10668" y="112776"/>
                </a:lnTo>
                <a:lnTo>
                  <a:pt x="10668" y="124968"/>
                </a:lnTo>
                <a:lnTo>
                  <a:pt x="47244" y="161544"/>
                </a:lnTo>
                <a:lnTo>
                  <a:pt x="50292" y="161544"/>
                </a:lnTo>
                <a:lnTo>
                  <a:pt x="50292" y="152400"/>
                </a:lnTo>
                <a:lnTo>
                  <a:pt x="51816" y="152400"/>
                </a:lnTo>
                <a:close/>
              </a:path>
              <a:path w="163195" h="161925">
                <a:moveTo>
                  <a:pt x="10668" y="124968"/>
                </a:moveTo>
                <a:lnTo>
                  <a:pt x="10668" y="112776"/>
                </a:lnTo>
                <a:lnTo>
                  <a:pt x="9144" y="109728"/>
                </a:lnTo>
                <a:lnTo>
                  <a:pt x="9144" y="123444"/>
                </a:lnTo>
                <a:lnTo>
                  <a:pt x="10668" y="124968"/>
                </a:lnTo>
                <a:close/>
              </a:path>
              <a:path w="163195" h="161925">
                <a:moveTo>
                  <a:pt x="53340" y="7620"/>
                </a:moveTo>
                <a:lnTo>
                  <a:pt x="50292" y="9144"/>
                </a:lnTo>
                <a:lnTo>
                  <a:pt x="51866" y="9144"/>
                </a:lnTo>
                <a:lnTo>
                  <a:pt x="53340" y="7620"/>
                </a:lnTo>
                <a:close/>
              </a:path>
              <a:path w="163195" h="161925">
                <a:moveTo>
                  <a:pt x="51866" y="9144"/>
                </a:moveTo>
                <a:lnTo>
                  <a:pt x="50292" y="9144"/>
                </a:lnTo>
                <a:lnTo>
                  <a:pt x="50292" y="10773"/>
                </a:lnTo>
                <a:lnTo>
                  <a:pt x="51866" y="9144"/>
                </a:lnTo>
                <a:close/>
              </a:path>
              <a:path w="163195" h="161925">
                <a:moveTo>
                  <a:pt x="53340" y="153924"/>
                </a:moveTo>
                <a:lnTo>
                  <a:pt x="51866" y="152450"/>
                </a:lnTo>
                <a:lnTo>
                  <a:pt x="50292" y="152400"/>
                </a:lnTo>
                <a:lnTo>
                  <a:pt x="53340" y="153924"/>
                </a:lnTo>
                <a:close/>
              </a:path>
              <a:path w="163195" h="161925">
                <a:moveTo>
                  <a:pt x="53340" y="161544"/>
                </a:moveTo>
                <a:lnTo>
                  <a:pt x="53340" y="153924"/>
                </a:lnTo>
                <a:lnTo>
                  <a:pt x="50292" y="152400"/>
                </a:lnTo>
                <a:lnTo>
                  <a:pt x="50292" y="161544"/>
                </a:lnTo>
                <a:lnTo>
                  <a:pt x="53340" y="161544"/>
                </a:lnTo>
                <a:close/>
              </a:path>
              <a:path w="163195" h="161925">
                <a:moveTo>
                  <a:pt x="111252" y="152400"/>
                </a:moveTo>
                <a:lnTo>
                  <a:pt x="51816" y="152400"/>
                </a:lnTo>
                <a:lnTo>
                  <a:pt x="53340" y="153924"/>
                </a:lnTo>
                <a:lnTo>
                  <a:pt x="53340" y="161544"/>
                </a:lnTo>
                <a:lnTo>
                  <a:pt x="109728" y="161544"/>
                </a:lnTo>
                <a:lnTo>
                  <a:pt x="109728" y="153924"/>
                </a:lnTo>
                <a:lnTo>
                  <a:pt x="111252" y="152400"/>
                </a:lnTo>
                <a:close/>
              </a:path>
              <a:path w="163195" h="161925">
                <a:moveTo>
                  <a:pt x="53340" y="9144"/>
                </a:moveTo>
                <a:lnTo>
                  <a:pt x="53340" y="7620"/>
                </a:lnTo>
                <a:lnTo>
                  <a:pt x="51866" y="9144"/>
                </a:lnTo>
                <a:lnTo>
                  <a:pt x="53340" y="9144"/>
                </a:lnTo>
                <a:close/>
              </a:path>
              <a:path w="163195" h="161925">
                <a:moveTo>
                  <a:pt x="112776" y="9144"/>
                </a:moveTo>
                <a:lnTo>
                  <a:pt x="109728" y="7620"/>
                </a:lnTo>
                <a:lnTo>
                  <a:pt x="111201" y="9144"/>
                </a:lnTo>
                <a:lnTo>
                  <a:pt x="112776" y="9144"/>
                </a:lnTo>
                <a:close/>
              </a:path>
              <a:path w="163195" h="161925">
                <a:moveTo>
                  <a:pt x="111201" y="9144"/>
                </a:moveTo>
                <a:lnTo>
                  <a:pt x="109728" y="7620"/>
                </a:lnTo>
                <a:lnTo>
                  <a:pt x="109728" y="9144"/>
                </a:lnTo>
                <a:lnTo>
                  <a:pt x="111201" y="9144"/>
                </a:lnTo>
                <a:close/>
              </a:path>
              <a:path w="163195" h="161925">
                <a:moveTo>
                  <a:pt x="112776" y="152400"/>
                </a:moveTo>
                <a:lnTo>
                  <a:pt x="111201" y="152450"/>
                </a:lnTo>
                <a:lnTo>
                  <a:pt x="109728" y="153924"/>
                </a:lnTo>
                <a:lnTo>
                  <a:pt x="112776" y="152400"/>
                </a:lnTo>
                <a:close/>
              </a:path>
              <a:path w="163195" h="161925">
                <a:moveTo>
                  <a:pt x="112776" y="161544"/>
                </a:moveTo>
                <a:lnTo>
                  <a:pt x="112776" y="152400"/>
                </a:lnTo>
                <a:lnTo>
                  <a:pt x="109728" y="153924"/>
                </a:lnTo>
                <a:lnTo>
                  <a:pt x="109728" y="161544"/>
                </a:lnTo>
                <a:lnTo>
                  <a:pt x="112776" y="161544"/>
                </a:lnTo>
                <a:close/>
              </a:path>
              <a:path w="163195" h="161925">
                <a:moveTo>
                  <a:pt x="112776" y="10773"/>
                </a:moveTo>
                <a:lnTo>
                  <a:pt x="112776" y="9144"/>
                </a:lnTo>
                <a:lnTo>
                  <a:pt x="111201" y="9144"/>
                </a:lnTo>
                <a:lnTo>
                  <a:pt x="112776" y="10773"/>
                </a:lnTo>
                <a:close/>
              </a:path>
              <a:path w="163195" h="161925">
                <a:moveTo>
                  <a:pt x="153924" y="109728"/>
                </a:moveTo>
                <a:lnTo>
                  <a:pt x="111252" y="152400"/>
                </a:lnTo>
                <a:lnTo>
                  <a:pt x="112776" y="152400"/>
                </a:lnTo>
                <a:lnTo>
                  <a:pt x="112776" y="161544"/>
                </a:lnTo>
                <a:lnTo>
                  <a:pt x="114300" y="161544"/>
                </a:lnTo>
                <a:lnTo>
                  <a:pt x="152400" y="124634"/>
                </a:lnTo>
                <a:lnTo>
                  <a:pt x="152400" y="112776"/>
                </a:lnTo>
                <a:lnTo>
                  <a:pt x="153924" y="109728"/>
                </a:lnTo>
                <a:close/>
              </a:path>
              <a:path w="163195" h="161925">
                <a:moveTo>
                  <a:pt x="153924" y="53340"/>
                </a:moveTo>
                <a:lnTo>
                  <a:pt x="152400" y="48768"/>
                </a:lnTo>
                <a:lnTo>
                  <a:pt x="152400" y="51763"/>
                </a:lnTo>
                <a:lnTo>
                  <a:pt x="153924" y="53340"/>
                </a:lnTo>
                <a:close/>
              </a:path>
              <a:path w="163195" h="161925">
                <a:moveTo>
                  <a:pt x="153924" y="109728"/>
                </a:moveTo>
                <a:lnTo>
                  <a:pt x="153924" y="53340"/>
                </a:lnTo>
                <a:lnTo>
                  <a:pt x="152400" y="51763"/>
                </a:lnTo>
                <a:lnTo>
                  <a:pt x="152400" y="111252"/>
                </a:lnTo>
                <a:lnTo>
                  <a:pt x="153924" y="109728"/>
                </a:lnTo>
                <a:close/>
              </a:path>
              <a:path w="163195" h="161925">
                <a:moveTo>
                  <a:pt x="153924" y="123158"/>
                </a:moveTo>
                <a:lnTo>
                  <a:pt x="153924" y="109728"/>
                </a:lnTo>
                <a:lnTo>
                  <a:pt x="152400" y="112776"/>
                </a:lnTo>
                <a:lnTo>
                  <a:pt x="152400" y="124634"/>
                </a:lnTo>
                <a:lnTo>
                  <a:pt x="153924" y="123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749638" y="5369410"/>
            <a:ext cx="138545" cy="134471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108204"/>
                </a:moveTo>
                <a:lnTo>
                  <a:pt x="152400" y="44196"/>
                </a:lnTo>
                <a:lnTo>
                  <a:pt x="108204" y="0"/>
                </a:lnTo>
                <a:lnTo>
                  <a:pt x="45720" y="0"/>
                </a:lnTo>
                <a:lnTo>
                  <a:pt x="0" y="44196"/>
                </a:lnTo>
                <a:lnTo>
                  <a:pt x="0" y="108204"/>
                </a:lnTo>
                <a:lnTo>
                  <a:pt x="45720" y="152400"/>
                </a:lnTo>
                <a:lnTo>
                  <a:pt x="108204" y="152400"/>
                </a:lnTo>
                <a:lnTo>
                  <a:pt x="152400" y="108204"/>
                </a:lnTo>
                <a:close/>
              </a:path>
            </a:pathLst>
          </a:custGeom>
          <a:solidFill>
            <a:srgbClr val="5FB4CC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745505" y="5365401"/>
            <a:ext cx="148359" cy="142875"/>
          </a:xfrm>
          <a:custGeom>
            <a:avLst/>
            <a:gdLst/>
            <a:ahLst/>
            <a:cxnLst/>
            <a:rect l="l" t="t" r="r" b="b"/>
            <a:pathLst>
              <a:path w="163195" h="161925">
                <a:moveTo>
                  <a:pt x="163068" y="114300"/>
                </a:moveTo>
                <a:lnTo>
                  <a:pt x="163068" y="47244"/>
                </a:lnTo>
                <a:lnTo>
                  <a:pt x="114300" y="0"/>
                </a:lnTo>
                <a:lnTo>
                  <a:pt x="47244" y="0"/>
                </a:lnTo>
                <a:lnTo>
                  <a:pt x="0" y="47244"/>
                </a:lnTo>
                <a:lnTo>
                  <a:pt x="0" y="114300"/>
                </a:lnTo>
                <a:lnTo>
                  <a:pt x="9144" y="123444"/>
                </a:lnTo>
                <a:lnTo>
                  <a:pt x="9144" y="53340"/>
                </a:lnTo>
                <a:lnTo>
                  <a:pt x="10668" y="48768"/>
                </a:lnTo>
                <a:lnTo>
                  <a:pt x="10668" y="51763"/>
                </a:lnTo>
                <a:lnTo>
                  <a:pt x="50292" y="10773"/>
                </a:lnTo>
                <a:lnTo>
                  <a:pt x="50292" y="9144"/>
                </a:lnTo>
                <a:lnTo>
                  <a:pt x="53340" y="7620"/>
                </a:lnTo>
                <a:lnTo>
                  <a:pt x="53340" y="9144"/>
                </a:lnTo>
                <a:lnTo>
                  <a:pt x="109728" y="9144"/>
                </a:lnTo>
                <a:lnTo>
                  <a:pt x="109728" y="7620"/>
                </a:lnTo>
                <a:lnTo>
                  <a:pt x="112776" y="9144"/>
                </a:lnTo>
                <a:lnTo>
                  <a:pt x="112776" y="10773"/>
                </a:lnTo>
                <a:lnTo>
                  <a:pt x="152400" y="51763"/>
                </a:lnTo>
                <a:lnTo>
                  <a:pt x="152400" y="48768"/>
                </a:lnTo>
                <a:lnTo>
                  <a:pt x="153924" y="53340"/>
                </a:lnTo>
                <a:lnTo>
                  <a:pt x="153924" y="123158"/>
                </a:lnTo>
                <a:lnTo>
                  <a:pt x="163068" y="114300"/>
                </a:lnTo>
                <a:close/>
              </a:path>
              <a:path w="163195" h="161925">
                <a:moveTo>
                  <a:pt x="10668" y="51763"/>
                </a:moveTo>
                <a:lnTo>
                  <a:pt x="10668" y="48768"/>
                </a:lnTo>
                <a:lnTo>
                  <a:pt x="9144" y="53340"/>
                </a:lnTo>
                <a:lnTo>
                  <a:pt x="10668" y="51763"/>
                </a:lnTo>
                <a:close/>
              </a:path>
              <a:path w="163195" h="161925">
                <a:moveTo>
                  <a:pt x="10668" y="111252"/>
                </a:moveTo>
                <a:lnTo>
                  <a:pt x="10668" y="51763"/>
                </a:lnTo>
                <a:lnTo>
                  <a:pt x="9144" y="53340"/>
                </a:lnTo>
                <a:lnTo>
                  <a:pt x="9144" y="109728"/>
                </a:lnTo>
                <a:lnTo>
                  <a:pt x="10668" y="111252"/>
                </a:lnTo>
                <a:close/>
              </a:path>
              <a:path w="163195" h="161925">
                <a:moveTo>
                  <a:pt x="51816" y="152400"/>
                </a:moveTo>
                <a:lnTo>
                  <a:pt x="9144" y="109728"/>
                </a:lnTo>
                <a:lnTo>
                  <a:pt x="10668" y="112776"/>
                </a:lnTo>
                <a:lnTo>
                  <a:pt x="10668" y="124968"/>
                </a:lnTo>
                <a:lnTo>
                  <a:pt x="47244" y="161544"/>
                </a:lnTo>
                <a:lnTo>
                  <a:pt x="50292" y="161544"/>
                </a:lnTo>
                <a:lnTo>
                  <a:pt x="50292" y="152400"/>
                </a:lnTo>
                <a:lnTo>
                  <a:pt x="51816" y="152400"/>
                </a:lnTo>
                <a:close/>
              </a:path>
              <a:path w="163195" h="161925">
                <a:moveTo>
                  <a:pt x="10668" y="124968"/>
                </a:moveTo>
                <a:lnTo>
                  <a:pt x="10668" y="112776"/>
                </a:lnTo>
                <a:lnTo>
                  <a:pt x="9144" y="109728"/>
                </a:lnTo>
                <a:lnTo>
                  <a:pt x="9144" y="123444"/>
                </a:lnTo>
                <a:lnTo>
                  <a:pt x="10668" y="124968"/>
                </a:lnTo>
                <a:close/>
              </a:path>
              <a:path w="163195" h="161925">
                <a:moveTo>
                  <a:pt x="53340" y="7620"/>
                </a:moveTo>
                <a:lnTo>
                  <a:pt x="50292" y="9144"/>
                </a:lnTo>
                <a:lnTo>
                  <a:pt x="51866" y="9144"/>
                </a:lnTo>
                <a:lnTo>
                  <a:pt x="53340" y="7620"/>
                </a:lnTo>
                <a:close/>
              </a:path>
              <a:path w="163195" h="161925">
                <a:moveTo>
                  <a:pt x="51866" y="9144"/>
                </a:moveTo>
                <a:lnTo>
                  <a:pt x="50292" y="9144"/>
                </a:lnTo>
                <a:lnTo>
                  <a:pt x="50292" y="10773"/>
                </a:lnTo>
                <a:lnTo>
                  <a:pt x="51866" y="9144"/>
                </a:lnTo>
                <a:close/>
              </a:path>
              <a:path w="163195" h="161925">
                <a:moveTo>
                  <a:pt x="53340" y="153924"/>
                </a:moveTo>
                <a:lnTo>
                  <a:pt x="51866" y="152450"/>
                </a:lnTo>
                <a:lnTo>
                  <a:pt x="50292" y="152400"/>
                </a:lnTo>
                <a:lnTo>
                  <a:pt x="53340" y="153924"/>
                </a:lnTo>
                <a:close/>
              </a:path>
              <a:path w="163195" h="161925">
                <a:moveTo>
                  <a:pt x="53340" y="161544"/>
                </a:moveTo>
                <a:lnTo>
                  <a:pt x="53340" y="153924"/>
                </a:lnTo>
                <a:lnTo>
                  <a:pt x="50292" y="152400"/>
                </a:lnTo>
                <a:lnTo>
                  <a:pt x="50292" y="161544"/>
                </a:lnTo>
                <a:lnTo>
                  <a:pt x="53340" y="161544"/>
                </a:lnTo>
                <a:close/>
              </a:path>
              <a:path w="163195" h="161925">
                <a:moveTo>
                  <a:pt x="111252" y="152400"/>
                </a:moveTo>
                <a:lnTo>
                  <a:pt x="51816" y="152400"/>
                </a:lnTo>
                <a:lnTo>
                  <a:pt x="53340" y="153924"/>
                </a:lnTo>
                <a:lnTo>
                  <a:pt x="53340" y="161544"/>
                </a:lnTo>
                <a:lnTo>
                  <a:pt x="109728" y="161544"/>
                </a:lnTo>
                <a:lnTo>
                  <a:pt x="109728" y="153924"/>
                </a:lnTo>
                <a:lnTo>
                  <a:pt x="111252" y="152400"/>
                </a:lnTo>
                <a:close/>
              </a:path>
              <a:path w="163195" h="161925">
                <a:moveTo>
                  <a:pt x="53340" y="9144"/>
                </a:moveTo>
                <a:lnTo>
                  <a:pt x="53340" y="7620"/>
                </a:lnTo>
                <a:lnTo>
                  <a:pt x="51866" y="9144"/>
                </a:lnTo>
                <a:lnTo>
                  <a:pt x="53340" y="9144"/>
                </a:lnTo>
                <a:close/>
              </a:path>
              <a:path w="163195" h="161925">
                <a:moveTo>
                  <a:pt x="112776" y="9144"/>
                </a:moveTo>
                <a:lnTo>
                  <a:pt x="109728" y="7620"/>
                </a:lnTo>
                <a:lnTo>
                  <a:pt x="111201" y="9144"/>
                </a:lnTo>
                <a:lnTo>
                  <a:pt x="112776" y="9144"/>
                </a:lnTo>
                <a:close/>
              </a:path>
              <a:path w="163195" h="161925">
                <a:moveTo>
                  <a:pt x="111201" y="9144"/>
                </a:moveTo>
                <a:lnTo>
                  <a:pt x="109728" y="7620"/>
                </a:lnTo>
                <a:lnTo>
                  <a:pt x="109728" y="9144"/>
                </a:lnTo>
                <a:lnTo>
                  <a:pt x="111201" y="9144"/>
                </a:lnTo>
                <a:close/>
              </a:path>
              <a:path w="163195" h="161925">
                <a:moveTo>
                  <a:pt x="112776" y="152400"/>
                </a:moveTo>
                <a:lnTo>
                  <a:pt x="111201" y="152450"/>
                </a:lnTo>
                <a:lnTo>
                  <a:pt x="109728" y="153924"/>
                </a:lnTo>
                <a:lnTo>
                  <a:pt x="112776" y="152400"/>
                </a:lnTo>
                <a:close/>
              </a:path>
              <a:path w="163195" h="161925">
                <a:moveTo>
                  <a:pt x="112776" y="161544"/>
                </a:moveTo>
                <a:lnTo>
                  <a:pt x="112776" y="152400"/>
                </a:lnTo>
                <a:lnTo>
                  <a:pt x="109728" y="153924"/>
                </a:lnTo>
                <a:lnTo>
                  <a:pt x="109728" y="161544"/>
                </a:lnTo>
                <a:lnTo>
                  <a:pt x="112776" y="161544"/>
                </a:lnTo>
                <a:close/>
              </a:path>
              <a:path w="163195" h="161925">
                <a:moveTo>
                  <a:pt x="112776" y="10773"/>
                </a:moveTo>
                <a:lnTo>
                  <a:pt x="112776" y="9144"/>
                </a:lnTo>
                <a:lnTo>
                  <a:pt x="111201" y="9144"/>
                </a:lnTo>
                <a:lnTo>
                  <a:pt x="112776" y="10773"/>
                </a:lnTo>
                <a:close/>
              </a:path>
              <a:path w="163195" h="161925">
                <a:moveTo>
                  <a:pt x="153924" y="109728"/>
                </a:moveTo>
                <a:lnTo>
                  <a:pt x="111252" y="152400"/>
                </a:lnTo>
                <a:lnTo>
                  <a:pt x="112776" y="152400"/>
                </a:lnTo>
                <a:lnTo>
                  <a:pt x="112776" y="161544"/>
                </a:lnTo>
                <a:lnTo>
                  <a:pt x="114300" y="161544"/>
                </a:lnTo>
                <a:lnTo>
                  <a:pt x="152400" y="124634"/>
                </a:lnTo>
                <a:lnTo>
                  <a:pt x="152400" y="112776"/>
                </a:lnTo>
                <a:lnTo>
                  <a:pt x="153924" y="109728"/>
                </a:lnTo>
                <a:close/>
              </a:path>
              <a:path w="163195" h="161925">
                <a:moveTo>
                  <a:pt x="153924" y="53340"/>
                </a:moveTo>
                <a:lnTo>
                  <a:pt x="152400" y="48768"/>
                </a:lnTo>
                <a:lnTo>
                  <a:pt x="152400" y="51763"/>
                </a:lnTo>
                <a:lnTo>
                  <a:pt x="153924" y="53340"/>
                </a:lnTo>
                <a:close/>
              </a:path>
              <a:path w="163195" h="161925">
                <a:moveTo>
                  <a:pt x="153924" y="109728"/>
                </a:moveTo>
                <a:lnTo>
                  <a:pt x="153924" y="53340"/>
                </a:lnTo>
                <a:lnTo>
                  <a:pt x="152400" y="51763"/>
                </a:lnTo>
                <a:lnTo>
                  <a:pt x="152400" y="111252"/>
                </a:lnTo>
                <a:lnTo>
                  <a:pt x="153924" y="109728"/>
                </a:lnTo>
                <a:close/>
              </a:path>
              <a:path w="163195" h="161925">
                <a:moveTo>
                  <a:pt x="153924" y="123158"/>
                </a:moveTo>
                <a:lnTo>
                  <a:pt x="153924" y="109728"/>
                </a:lnTo>
                <a:lnTo>
                  <a:pt x="152400" y="112776"/>
                </a:lnTo>
                <a:lnTo>
                  <a:pt x="152400" y="124634"/>
                </a:lnTo>
                <a:lnTo>
                  <a:pt x="153924" y="123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541818" y="5503885"/>
            <a:ext cx="138545" cy="134471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108204"/>
                </a:moveTo>
                <a:lnTo>
                  <a:pt x="152400" y="44196"/>
                </a:lnTo>
                <a:lnTo>
                  <a:pt x="108204" y="0"/>
                </a:lnTo>
                <a:lnTo>
                  <a:pt x="45720" y="0"/>
                </a:lnTo>
                <a:lnTo>
                  <a:pt x="0" y="44196"/>
                </a:lnTo>
                <a:lnTo>
                  <a:pt x="0" y="108204"/>
                </a:lnTo>
                <a:lnTo>
                  <a:pt x="45720" y="152400"/>
                </a:lnTo>
                <a:lnTo>
                  <a:pt x="108204" y="152400"/>
                </a:lnTo>
                <a:lnTo>
                  <a:pt x="152400" y="108204"/>
                </a:lnTo>
                <a:close/>
              </a:path>
            </a:pathLst>
          </a:custGeom>
          <a:solidFill>
            <a:srgbClr val="5FB4CC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537670" y="5499872"/>
            <a:ext cx="148359" cy="142875"/>
          </a:xfrm>
          <a:custGeom>
            <a:avLst/>
            <a:gdLst/>
            <a:ahLst/>
            <a:cxnLst/>
            <a:rect l="l" t="t" r="r" b="b"/>
            <a:pathLst>
              <a:path w="163195" h="161925">
                <a:moveTo>
                  <a:pt x="163068" y="114300"/>
                </a:moveTo>
                <a:lnTo>
                  <a:pt x="163068" y="47244"/>
                </a:lnTo>
                <a:lnTo>
                  <a:pt x="114300" y="0"/>
                </a:lnTo>
                <a:lnTo>
                  <a:pt x="47244" y="0"/>
                </a:lnTo>
                <a:lnTo>
                  <a:pt x="0" y="47244"/>
                </a:lnTo>
                <a:lnTo>
                  <a:pt x="0" y="114300"/>
                </a:lnTo>
                <a:lnTo>
                  <a:pt x="9144" y="123444"/>
                </a:lnTo>
                <a:lnTo>
                  <a:pt x="9144" y="53340"/>
                </a:lnTo>
                <a:lnTo>
                  <a:pt x="10668" y="48768"/>
                </a:lnTo>
                <a:lnTo>
                  <a:pt x="10668" y="51763"/>
                </a:lnTo>
                <a:lnTo>
                  <a:pt x="50292" y="10773"/>
                </a:lnTo>
                <a:lnTo>
                  <a:pt x="50292" y="9144"/>
                </a:lnTo>
                <a:lnTo>
                  <a:pt x="53340" y="7620"/>
                </a:lnTo>
                <a:lnTo>
                  <a:pt x="53340" y="9144"/>
                </a:lnTo>
                <a:lnTo>
                  <a:pt x="109728" y="9144"/>
                </a:lnTo>
                <a:lnTo>
                  <a:pt x="109728" y="7620"/>
                </a:lnTo>
                <a:lnTo>
                  <a:pt x="112776" y="9144"/>
                </a:lnTo>
                <a:lnTo>
                  <a:pt x="112776" y="10773"/>
                </a:lnTo>
                <a:lnTo>
                  <a:pt x="152400" y="51763"/>
                </a:lnTo>
                <a:lnTo>
                  <a:pt x="152400" y="48768"/>
                </a:lnTo>
                <a:lnTo>
                  <a:pt x="153924" y="53340"/>
                </a:lnTo>
                <a:lnTo>
                  <a:pt x="153924" y="123158"/>
                </a:lnTo>
                <a:lnTo>
                  <a:pt x="163068" y="114300"/>
                </a:lnTo>
                <a:close/>
              </a:path>
              <a:path w="163195" h="161925">
                <a:moveTo>
                  <a:pt x="10668" y="51763"/>
                </a:moveTo>
                <a:lnTo>
                  <a:pt x="10668" y="48768"/>
                </a:lnTo>
                <a:lnTo>
                  <a:pt x="9144" y="53340"/>
                </a:lnTo>
                <a:lnTo>
                  <a:pt x="10668" y="51763"/>
                </a:lnTo>
                <a:close/>
              </a:path>
              <a:path w="163195" h="161925">
                <a:moveTo>
                  <a:pt x="10668" y="111252"/>
                </a:moveTo>
                <a:lnTo>
                  <a:pt x="10668" y="51763"/>
                </a:lnTo>
                <a:lnTo>
                  <a:pt x="9144" y="53340"/>
                </a:lnTo>
                <a:lnTo>
                  <a:pt x="9144" y="109728"/>
                </a:lnTo>
                <a:lnTo>
                  <a:pt x="10668" y="111252"/>
                </a:lnTo>
                <a:close/>
              </a:path>
              <a:path w="163195" h="161925">
                <a:moveTo>
                  <a:pt x="51816" y="152400"/>
                </a:moveTo>
                <a:lnTo>
                  <a:pt x="9144" y="109728"/>
                </a:lnTo>
                <a:lnTo>
                  <a:pt x="10668" y="112776"/>
                </a:lnTo>
                <a:lnTo>
                  <a:pt x="10668" y="124968"/>
                </a:lnTo>
                <a:lnTo>
                  <a:pt x="47244" y="161544"/>
                </a:lnTo>
                <a:lnTo>
                  <a:pt x="50292" y="161544"/>
                </a:lnTo>
                <a:lnTo>
                  <a:pt x="50292" y="152400"/>
                </a:lnTo>
                <a:lnTo>
                  <a:pt x="51816" y="152400"/>
                </a:lnTo>
                <a:close/>
              </a:path>
              <a:path w="163195" h="161925">
                <a:moveTo>
                  <a:pt x="10668" y="124968"/>
                </a:moveTo>
                <a:lnTo>
                  <a:pt x="10668" y="112776"/>
                </a:lnTo>
                <a:lnTo>
                  <a:pt x="9144" y="109728"/>
                </a:lnTo>
                <a:lnTo>
                  <a:pt x="9144" y="123444"/>
                </a:lnTo>
                <a:lnTo>
                  <a:pt x="10668" y="124968"/>
                </a:lnTo>
                <a:close/>
              </a:path>
              <a:path w="163195" h="161925">
                <a:moveTo>
                  <a:pt x="53340" y="7620"/>
                </a:moveTo>
                <a:lnTo>
                  <a:pt x="50292" y="9144"/>
                </a:lnTo>
                <a:lnTo>
                  <a:pt x="51866" y="9144"/>
                </a:lnTo>
                <a:lnTo>
                  <a:pt x="53340" y="7620"/>
                </a:lnTo>
                <a:close/>
              </a:path>
              <a:path w="163195" h="161925">
                <a:moveTo>
                  <a:pt x="51866" y="9144"/>
                </a:moveTo>
                <a:lnTo>
                  <a:pt x="50292" y="9144"/>
                </a:lnTo>
                <a:lnTo>
                  <a:pt x="50292" y="10773"/>
                </a:lnTo>
                <a:lnTo>
                  <a:pt x="51866" y="9144"/>
                </a:lnTo>
                <a:close/>
              </a:path>
              <a:path w="163195" h="161925">
                <a:moveTo>
                  <a:pt x="53340" y="153924"/>
                </a:moveTo>
                <a:lnTo>
                  <a:pt x="51866" y="152450"/>
                </a:lnTo>
                <a:lnTo>
                  <a:pt x="50292" y="152400"/>
                </a:lnTo>
                <a:lnTo>
                  <a:pt x="53340" y="153924"/>
                </a:lnTo>
                <a:close/>
              </a:path>
              <a:path w="163195" h="161925">
                <a:moveTo>
                  <a:pt x="53340" y="161544"/>
                </a:moveTo>
                <a:lnTo>
                  <a:pt x="53340" y="153924"/>
                </a:lnTo>
                <a:lnTo>
                  <a:pt x="50292" y="152400"/>
                </a:lnTo>
                <a:lnTo>
                  <a:pt x="50292" y="161544"/>
                </a:lnTo>
                <a:lnTo>
                  <a:pt x="53340" y="161544"/>
                </a:lnTo>
                <a:close/>
              </a:path>
              <a:path w="163195" h="161925">
                <a:moveTo>
                  <a:pt x="111252" y="152400"/>
                </a:moveTo>
                <a:lnTo>
                  <a:pt x="51816" y="152400"/>
                </a:lnTo>
                <a:lnTo>
                  <a:pt x="53340" y="153924"/>
                </a:lnTo>
                <a:lnTo>
                  <a:pt x="53340" y="161544"/>
                </a:lnTo>
                <a:lnTo>
                  <a:pt x="109728" y="161544"/>
                </a:lnTo>
                <a:lnTo>
                  <a:pt x="109728" y="153924"/>
                </a:lnTo>
                <a:lnTo>
                  <a:pt x="111252" y="152400"/>
                </a:lnTo>
                <a:close/>
              </a:path>
              <a:path w="163195" h="161925">
                <a:moveTo>
                  <a:pt x="53340" y="9144"/>
                </a:moveTo>
                <a:lnTo>
                  <a:pt x="53340" y="7620"/>
                </a:lnTo>
                <a:lnTo>
                  <a:pt x="51866" y="9144"/>
                </a:lnTo>
                <a:lnTo>
                  <a:pt x="53340" y="9144"/>
                </a:lnTo>
                <a:close/>
              </a:path>
              <a:path w="163195" h="161925">
                <a:moveTo>
                  <a:pt x="112776" y="9144"/>
                </a:moveTo>
                <a:lnTo>
                  <a:pt x="109728" y="7620"/>
                </a:lnTo>
                <a:lnTo>
                  <a:pt x="111201" y="9144"/>
                </a:lnTo>
                <a:lnTo>
                  <a:pt x="112776" y="9144"/>
                </a:lnTo>
                <a:close/>
              </a:path>
              <a:path w="163195" h="161925">
                <a:moveTo>
                  <a:pt x="111201" y="9144"/>
                </a:moveTo>
                <a:lnTo>
                  <a:pt x="109728" y="7620"/>
                </a:lnTo>
                <a:lnTo>
                  <a:pt x="109728" y="9144"/>
                </a:lnTo>
                <a:lnTo>
                  <a:pt x="111201" y="9144"/>
                </a:lnTo>
                <a:close/>
              </a:path>
              <a:path w="163195" h="161925">
                <a:moveTo>
                  <a:pt x="112776" y="152400"/>
                </a:moveTo>
                <a:lnTo>
                  <a:pt x="111201" y="152450"/>
                </a:lnTo>
                <a:lnTo>
                  <a:pt x="109728" y="153924"/>
                </a:lnTo>
                <a:lnTo>
                  <a:pt x="112776" y="152400"/>
                </a:lnTo>
                <a:close/>
              </a:path>
              <a:path w="163195" h="161925">
                <a:moveTo>
                  <a:pt x="112776" y="161544"/>
                </a:moveTo>
                <a:lnTo>
                  <a:pt x="112776" y="152400"/>
                </a:lnTo>
                <a:lnTo>
                  <a:pt x="109728" y="153924"/>
                </a:lnTo>
                <a:lnTo>
                  <a:pt x="109728" y="161544"/>
                </a:lnTo>
                <a:lnTo>
                  <a:pt x="112776" y="161544"/>
                </a:lnTo>
                <a:close/>
              </a:path>
              <a:path w="163195" h="161925">
                <a:moveTo>
                  <a:pt x="112776" y="10773"/>
                </a:moveTo>
                <a:lnTo>
                  <a:pt x="112776" y="9144"/>
                </a:lnTo>
                <a:lnTo>
                  <a:pt x="111201" y="9144"/>
                </a:lnTo>
                <a:lnTo>
                  <a:pt x="112776" y="10773"/>
                </a:lnTo>
                <a:close/>
              </a:path>
              <a:path w="163195" h="161925">
                <a:moveTo>
                  <a:pt x="153924" y="109728"/>
                </a:moveTo>
                <a:lnTo>
                  <a:pt x="111252" y="152400"/>
                </a:lnTo>
                <a:lnTo>
                  <a:pt x="112776" y="152400"/>
                </a:lnTo>
                <a:lnTo>
                  <a:pt x="112776" y="161544"/>
                </a:lnTo>
                <a:lnTo>
                  <a:pt x="114300" y="161544"/>
                </a:lnTo>
                <a:lnTo>
                  <a:pt x="152400" y="124634"/>
                </a:lnTo>
                <a:lnTo>
                  <a:pt x="152400" y="112776"/>
                </a:lnTo>
                <a:lnTo>
                  <a:pt x="153924" y="109728"/>
                </a:lnTo>
                <a:close/>
              </a:path>
              <a:path w="163195" h="161925">
                <a:moveTo>
                  <a:pt x="153924" y="53340"/>
                </a:moveTo>
                <a:lnTo>
                  <a:pt x="152400" y="48768"/>
                </a:lnTo>
                <a:lnTo>
                  <a:pt x="152400" y="51763"/>
                </a:lnTo>
                <a:lnTo>
                  <a:pt x="153924" y="53340"/>
                </a:lnTo>
                <a:close/>
              </a:path>
              <a:path w="163195" h="161925">
                <a:moveTo>
                  <a:pt x="153924" y="109728"/>
                </a:moveTo>
                <a:lnTo>
                  <a:pt x="153924" y="53340"/>
                </a:lnTo>
                <a:lnTo>
                  <a:pt x="152400" y="51763"/>
                </a:lnTo>
                <a:lnTo>
                  <a:pt x="152400" y="111252"/>
                </a:lnTo>
                <a:lnTo>
                  <a:pt x="153924" y="109728"/>
                </a:lnTo>
                <a:close/>
              </a:path>
              <a:path w="163195" h="161925">
                <a:moveTo>
                  <a:pt x="153924" y="123158"/>
                </a:moveTo>
                <a:lnTo>
                  <a:pt x="153924" y="109728"/>
                </a:lnTo>
                <a:lnTo>
                  <a:pt x="152400" y="112776"/>
                </a:lnTo>
                <a:lnTo>
                  <a:pt x="152400" y="124634"/>
                </a:lnTo>
                <a:lnTo>
                  <a:pt x="153924" y="123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329843" y="5634318"/>
            <a:ext cx="148244" cy="1425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611091" y="5638352"/>
            <a:ext cx="138545" cy="134471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108204"/>
                </a:moveTo>
                <a:lnTo>
                  <a:pt x="152400" y="44196"/>
                </a:lnTo>
                <a:lnTo>
                  <a:pt x="108204" y="0"/>
                </a:lnTo>
                <a:lnTo>
                  <a:pt x="45720" y="0"/>
                </a:lnTo>
                <a:lnTo>
                  <a:pt x="0" y="44196"/>
                </a:lnTo>
                <a:lnTo>
                  <a:pt x="0" y="108204"/>
                </a:lnTo>
                <a:lnTo>
                  <a:pt x="45720" y="152400"/>
                </a:lnTo>
                <a:lnTo>
                  <a:pt x="108204" y="152400"/>
                </a:lnTo>
                <a:lnTo>
                  <a:pt x="152400" y="108204"/>
                </a:lnTo>
                <a:close/>
              </a:path>
            </a:pathLst>
          </a:custGeom>
          <a:solidFill>
            <a:srgbClr val="5FB4CC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606959" y="5634342"/>
            <a:ext cx="148359" cy="142875"/>
          </a:xfrm>
          <a:custGeom>
            <a:avLst/>
            <a:gdLst/>
            <a:ahLst/>
            <a:cxnLst/>
            <a:rect l="l" t="t" r="r" b="b"/>
            <a:pathLst>
              <a:path w="163195" h="161925">
                <a:moveTo>
                  <a:pt x="163068" y="114300"/>
                </a:moveTo>
                <a:lnTo>
                  <a:pt x="163068" y="47244"/>
                </a:lnTo>
                <a:lnTo>
                  <a:pt x="114300" y="0"/>
                </a:lnTo>
                <a:lnTo>
                  <a:pt x="47244" y="0"/>
                </a:lnTo>
                <a:lnTo>
                  <a:pt x="0" y="47244"/>
                </a:lnTo>
                <a:lnTo>
                  <a:pt x="0" y="114300"/>
                </a:lnTo>
                <a:lnTo>
                  <a:pt x="9144" y="123444"/>
                </a:lnTo>
                <a:lnTo>
                  <a:pt x="9144" y="53340"/>
                </a:lnTo>
                <a:lnTo>
                  <a:pt x="10668" y="48768"/>
                </a:lnTo>
                <a:lnTo>
                  <a:pt x="10668" y="51763"/>
                </a:lnTo>
                <a:lnTo>
                  <a:pt x="50292" y="10773"/>
                </a:lnTo>
                <a:lnTo>
                  <a:pt x="50292" y="9144"/>
                </a:lnTo>
                <a:lnTo>
                  <a:pt x="53340" y="7620"/>
                </a:lnTo>
                <a:lnTo>
                  <a:pt x="53340" y="9144"/>
                </a:lnTo>
                <a:lnTo>
                  <a:pt x="109728" y="9144"/>
                </a:lnTo>
                <a:lnTo>
                  <a:pt x="109728" y="7620"/>
                </a:lnTo>
                <a:lnTo>
                  <a:pt x="112776" y="9144"/>
                </a:lnTo>
                <a:lnTo>
                  <a:pt x="112776" y="10773"/>
                </a:lnTo>
                <a:lnTo>
                  <a:pt x="152400" y="51763"/>
                </a:lnTo>
                <a:lnTo>
                  <a:pt x="152400" y="48768"/>
                </a:lnTo>
                <a:lnTo>
                  <a:pt x="153924" y="53340"/>
                </a:lnTo>
                <a:lnTo>
                  <a:pt x="153924" y="123158"/>
                </a:lnTo>
                <a:lnTo>
                  <a:pt x="163068" y="114300"/>
                </a:lnTo>
                <a:close/>
              </a:path>
              <a:path w="163195" h="161925">
                <a:moveTo>
                  <a:pt x="10668" y="51763"/>
                </a:moveTo>
                <a:lnTo>
                  <a:pt x="10668" y="48768"/>
                </a:lnTo>
                <a:lnTo>
                  <a:pt x="9144" y="53340"/>
                </a:lnTo>
                <a:lnTo>
                  <a:pt x="10668" y="51763"/>
                </a:lnTo>
                <a:close/>
              </a:path>
              <a:path w="163195" h="161925">
                <a:moveTo>
                  <a:pt x="10668" y="111252"/>
                </a:moveTo>
                <a:lnTo>
                  <a:pt x="10668" y="51763"/>
                </a:lnTo>
                <a:lnTo>
                  <a:pt x="9144" y="53340"/>
                </a:lnTo>
                <a:lnTo>
                  <a:pt x="9144" y="109728"/>
                </a:lnTo>
                <a:lnTo>
                  <a:pt x="10668" y="111252"/>
                </a:lnTo>
                <a:close/>
              </a:path>
              <a:path w="163195" h="161925">
                <a:moveTo>
                  <a:pt x="51816" y="152400"/>
                </a:moveTo>
                <a:lnTo>
                  <a:pt x="9144" y="109728"/>
                </a:lnTo>
                <a:lnTo>
                  <a:pt x="10668" y="112776"/>
                </a:lnTo>
                <a:lnTo>
                  <a:pt x="10668" y="124968"/>
                </a:lnTo>
                <a:lnTo>
                  <a:pt x="47244" y="161544"/>
                </a:lnTo>
                <a:lnTo>
                  <a:pt x="50292" y="161544"/>
                </a:lnTo>
                <a:lnTo>
                  <a:pt x="50292" y="152400"/>
                </a:lnTo>
                <a:lnTo>
                  <a:pt x="51816" y="152400"/>
                </a:lnTo>
                <a:close/>
              </a:path>
              <a:path w="163195" h="161925">
                <a:moveTo>
                  <a:pt x="10668" y="124968"/>
                </a:moveTo>
                <a:lnTo>
                  <a:pt x="10668" y="112776"/>
                </a:lnTo>
                <a:lnTo>
                  <a:pt x="9144" y="109728"/>
                </a:lnTo>
                <a:lnTo>
                  <a:pt x="9144" y="123444"/>
                </a:lnTo>
                <a:lnTo>
                  <a:pt x="10668" y="124968"/>
                </a:lnTo>
                <a:close/>
              </a:path>
              <a:path w="163195" h="161925">
                <a:moveTo>
                  <a:pt x="53340" y="7620"/>
                </a:moveTo>
                <a:lnTo>
                  <a:pt x="50292" y="9144"/>
                </a:lnTo>
                <a:lnTo>
                  <a:pt x="51866" y="9144"/>
                </a:lnTo>
                <a:lnTo>
                  <a:pt x="53340" y="7620"/>
                </a:lnTo>
                <a:close/>
              </a:path>
              <a:path w="163195" h="161925">
                <a:moveTo>
                  <a:pt x="51866" y="9144"/>
                </a:moveTo>
                <a:lnTo>
                  <a:pt x="50292" y="9144"/>
                </a:lnTo>
                <a:lnTo>
                  <a:pt x="50292" y="10773"/>
                </a:lnTo>
                <a:lnTo>
                  <a:pt x="51866" y="9144"/>
                </a:lnTo>
                <a:close/>
              </a:path>
              <a:path w="163195" h="161925">
                <a:moveTo>
                  <a:pt x="53340" y="153924"/>
                </a:moveTo>
                <a:lnTo>
                  <a:pt x="51866" y="152450"/>
                </a:lnTo>
                <a:lnTo>
                  <a:pt x="50292" y="152400"/>
                </a:lnTo>
                <a:lnTo>
                  <a:pt x="53340" y="153924"/>
                </a:lnTo>
                <a:close/>
              </a:path>
              <a:path w="163195" h="161925">
                <a:moveTo>
                  <a:pt x="53340" y="161544"/>
                </a:moveTo>
                <a:lnTo>
                  <a:pt x="53340" y="153924"/>
                </a:lnTo>
                <a:lnTo>
                  <a:pt x="50292" y="152400"/>
                </a:lnTo>
                <a:lnTo>
                  <a:pt x="50292" y="161544"/>
                </a:lnTo>
                <a:lnTo>
                  <a:pt x="53340" y="161544"/>
                </a:lnTo>
                <a:close/>
              </a:path>
              <a:path w="163195" h="161925">
                <a:moveTo>
                  <a:pt x="111252" y="152400"/>
                </a:moveTo>
                <a:lnTo>
                  <a:pt x="51816" y="152400"/>
                </a:lnTo>
                <a:lnTo>
                  <a:pt x="53340" y="153924"/>
                </a:lnTo>
                <a:lnTo>
                  <a:pt x="53340" y="161544"/>
                </a:lnTo>
                <a:lnTo>
                  <a:pt x="109728" y="161544"/>
                </a:lnTo>
                <a:lnTo>
                  <a:pt x="109728" y="153924"/>
                </a:lnTo>
                <a:lnTo>
                  <a:pt x="111252" y="152400"/>
                </a:lnTo>
                <a:close/>
              </a:path>
              <a:path w="163195" h="161925">
                <a:moveTo>
                  <a:pt x="53340" y="9144"/>
                </a:moveTo>
                <a:lnTo>
                  <a:pt x="53340" y="7620"/>
                </a:lnTo>
                <a:lnTo>
                  <a:pt x="51866" y="9144"/>
                </a:lnTo>
                <a:lnTo>
                  <a:pt x="53340" y="9144"/>
                </a:lnTo>
                <a:close/>
              </a:path>
              <a:path w="163195" h="161925">
                <a:moveTo>
                  <a:pt x="112776" y="9144"/>
                </a:moveTo>
                <a:lnTo>
                  <a:pt x="109728" y="7620"/>
                </a:lnTo>
                <a:lnTo>
                  <a:pt x="111201" y="9144"/>
                </a:lnTo>
                <a:lnTo>
                  <a:pt x="112776" y="9144"/>
                </a:lnTo>
                <a:close/>
              </a:path>
              <a:path w="163195" h="161925">
                <a:moveTo>
                  <a:pt x="111201" y="9144"/>
                </a:moveTo>
                <a:lnTo>
                  <a:pt x="109728" y="7620"/>
                </a:lnTo>
                <a:lnTo>
                  <a:pt x="109728" y="9144"/>
                </a:lnTo>
                <a:lnTo>
                  <a:pt x="111201" y="9144"/>
                </a:lnTo>
                <a:close/>
              </a:path>
              <a:path w="163195" h="161925">
                <a:moveTo>
                  <a:pt x="112776" y="152400"/>
                </a:moveTo>
                <a:lnTo>
                  <a:pt x="111201" y="152450"/>
                </a:lnTo>
                <a:lnTo>
                  <a:pt x="109728" y="153924"/>
                </a:lnTo>
                <a:lnTo>
                  <a:pt x="112776" y="152400"/>
                </a:lnTo>
                <a:close/>
              </a:path>
              <a:path w="163195" h="161925">
                <a:moveTo>
                  <a:pt x="112776" y="161544"/>
                </a:moveTo>
                <a:lnTo>
                  <a:pt x="112776" y="152400"/>
                </a:lnTo>
                <a:lnTo>
                  <a:pt x="109728" y="153924"/>
                </a:lnTo>
                <a:lnTo>
                  <a:pt x="109728" y="161544"/>
                </a:lnTo>
                <a:lnTo>
                  <a:pt x="112776" y="161544"/>
                </a:lnTo>
                <a:close/>
              </a:path>
              <a:path w="163195" h="161925">
                <a:moveTo>
                  <a:pt x="112776" y="10773"/>
                </a:moveTo>
                <a:lnTo>
                  <a:pt x="112776" y="9144"/>
                </a:lnTo>
                <a:lnTo>
                  <a:pt x="111201" y="9144"/>
                </a:lnTo>
                <a:lnTo>
                  <a:pt x="112776" y="10773"/>
                </a:lnTo>
                <a:close/>
              </a:path>
              <a:path w="163195" h="161925">
                <a:moveTo>
                  <a:pt x="153924" y="109728"/>
                </a:moveTo>
                <a:lnTo>
                  <a:pt x="111252" y="152400"/>
                </a:lnTo>
                <a:lnTo>
                  <a:pt x="112776" y="152400"/>
                </a:lnTo>
                <a:lnTo>
                  <a:pt x="112776" y="161544"/>
                </a:lnTo>
                <a:lnTo>
                  <a:pt x="114300" y="161544"/>
                </a:lnTo>
                <a:lnTo>
                  <a:pt x="152400" y="124634"/>
                </a:lnTo>
                <a:lnTo>
                  <a:pt x="152400" y="112776"/>
                </a:lnTo>
                <a:lnTo>
                  <a:pt x="153924" y="109728"/>
                </a:lnTo>
                <a:close/>
              </a:path>
              <a:path w="163195" h="161925">
                <a:moveTo>
                  <a:pt x="153924" y="53340"/>
                </a:moveTo>
                <a:lnTo>
                  <a:pt x="152400" y="48768"/>
                </a:lnTo>
                <a:lnTo>
                  <a:pt x="152400" y="51763"/>
                </a:lnTo>
                <a:lnTo>
                  <a:pt x="153924" y="53340"/>
                </a:lnTo>
                <a:close/>
              </a:path>
              <a:path w="163195" h="161925">
                <a:moveTo>
                  <a:pt x="153924" y="109728"/>
                </a:moveTo>
                <a:lnTo>
                  <a:pt x="153924" y="53340"/>
                </a:lnTo>
                <a:lnTo>
                  <a:pt x="152400" y="51763"/>
                </a:lnTo>
                <a:lnTo>
                  <a:pt x="152400" y="111252"/>
                </a:lnTo>
                <a:lnTo>
                  <a:pt x="153924" y="109728"/>
                </a:lnTo>
                <a:close/>
              </a:path>
              <a:path w="163195" h="161925">
                <a:moveTo>
                  <a:pt x="153924" y="123158"/>
                </a:moveTo>
                <a:lnTo>
                  <a:pt x="153924" y="109728"/>
                </a:lnTo>
                <a:lnTo>
                  <a:pt x="152400" y="112776"/>
                </a:lnTo>
                <a:lnTo>
                  <a:pt x="152400" y="124634"/>
                </a:lnTo>
                <a:lnTo>
                  <a:pt x="153924" y="123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334000" y="5436647"/>
            <a:ext cx="138545" cy="134471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108204"/>
                </a:moveTo>
                <a:lnTo>
                  <a:pt x="152400" y="44196"/>
                </a:lnTo>
                <a:lnTo>
                  <a:pt x="108204" y="0"/>
                </a:lnTo>
                <a:lnTo>
                  <a:pt x="45720" y="0"/>
                </a:lnTo>
                <a:lnTo>
                  <a:pt x="0" y="44196"/>
                </a:lnTo>
                <a:lnTo>
                  <a:pt x="0" y="108204"/>
                </a:lnTo>
                <a:lnTo>
                  <a:pt x="45720" y="152400"/>
                </a:lnTo>
                <a:lnTo>
                  <a:pt x="108204" y="152400"/>
                </a:lnTo>
                <a:lnTo>
                  <a:pt x="152400" y="108204"/>
                </a:lnTo>
                <a:close/>
              </a:path>
            </a:pathLst>
          </a:custGeom>
          <a:solidFill>
            <a:srgbClr val="5FB4CC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329868" y="5432636"/>
            <a:ext cx="148359" cy="142875"/>
          </a:xfrm>
          <a:custGeom>
            <a:avLst/>
            <a:gdLst/>
            <a:ahLst/>
            <a:cxnLst/>
            <a:rect l="l" t="t" r="r" b="b"/>
            <a:pathLst>
              <a:path w="163195" h="161925">
                <a:moveTo>
                  <a:pt x="163068" y="114300"/>
                </a:moveTo>
                <a:lnTo>
                  <a:pt x="163068" y="47244"/>
                </a:lnTo>
                <a:lnTo>
                  <a:pt x="114300" y="0"/>
                </a:lnTo>
                <a:lnTo>
                  <a:pt x="47244" y="0"/>
                </a:lnTo>
                <a:lnTo>
                  <a:pt x="0" y="47244"/>
                </a:lnTo>
                <a:lnTo>
                  <a:pt x="0" y="114300"/>
                </a:lnTo>
                <a:lnTo>
                  <a:pt x="9144" y="123444"/>
                </a:lnTo>
                <a:lnTo>
                  <a:pt x="9144" y="53340"/>
                </a:lnTo>
                <a:lnTo>
                  <a:pt x="10668" y="48768"/>
                </a:lnTo>
                <a:lnTo>
                  <a:pt x="10668" y="51763"/>
                </a:lnTo>
                <a:lnTo>
                  <a:pt x="50292" y="10773"/>
                </a:lnTo>
                <a:lnTo>
                  <a:pt x="50292" y="9144"/>
                </a:lnTo>
                <a:lnTo>
                  <a:pt x="53340" y="7620"/>
                </a:lnTo>
                <a:lnTo>
                  <a:pt x="53340" y="9144"/>
                </a:lnTo>
                <a:lnTo>
                  <a:pt x="109728" y="9144"/>
                </a:lnTo>
                <a:lnTo>
                  <a:pt x="109728" y="7620"/>
                </a:lnTo>
                <a:lnTo>
                  <a:pt x="112776" y="9144"/>
                </a:lnTo>
                <a:lnTo>
                  <a:pt x="112776" y="10773"/>
                </a:lnTo>
                <a:lnTo>
                  <a:pt x="152400" y="51763"/>
                </a:lnTo>
                <a:lnTo>
                  <a:pt x="152400" y="48768"/>
                </a:lnTo>
                <a:lnTo>
                  <a:pt x="153924" y="53340"/>
                </a:lnTo>
                <a:lnTo>
                  <a:pt x="153924" y="123158"/>
                </a:lnTo>
                <a:lnTo>
                  <a:pt x="163068" y="114300"/>
                </a:lnTo>
                <a:close/>
              </a:path>
              <a:path w="163195" h="161925">
                <a:moveTo>
                  <a:pt x="10668" y="51763"/>
                </a:moveTo>
                <a:lnTo>
                  <a:pt x="10668" y="48768"/>
                </a:lnTo>
                <a:lnTo>
                  <a:pt x="9144" y="53340"/>
                </a:lnTo>
                <a:lnTo>
                  <a:pt x="10668" y="51763"/>
                </a:lnTo>
                <a:close/>
              </a:path>
              <a:path w="163195" h="161925">
                <a:moveTo>
                  <a:pt x="10668" y="111252"/>
                </a:moveTo>
                <a:lnTo>
                  <a:pt x="10668" y="51763"/>
                </a:lnTo>
                <a:lnTo>
                  <a:pt x="9144" y="53340"/>
                </a:lnTo>
                <a:lnTo>
                  <a:pt x="9144" y="109728"/>
                </a:lnTo>
                <a:lnTo>
                  <a:pt x="10668" y="111252"/>
                </a:lnTo>
                <a:close/>
              </a:path>
              <a:path w="163195" h="161925">
                <a:moveTo>
                  <a:pt x="51816" y="152400"/>
                </a:moveTo>
                <a:lnTo>
                  <a:pt x="9144" y="109728"/>
                </a:lnTo>
                <a:lnTo>
                  <a:pt x="10668" y="112776"/>
                </a:lnTo>
                <a:lnTo>
                  <a:pt x="10668" y="124968"/>
                </a:lnTo>
                <a:lnTo>
                  <a:pt x="47244" y="161544"/>
                </a:lnTo>
                <a:lnTo>
                  <a:pt x="50292" y="161544"/>
                </a:lnTo>
                <a:lnTo>
                  <a:pt x="50292" y="152400"/>
                </a:lnTo>
                <a:lnTo>
                  <a:pt x="51816" y="152400"/>
                </a:lnTo>
                <a:close/>
              </a:path>
              <a:path w="163195" h="161925">
                <a:moveTo>
                  <a:pt x="10668" y="124968"/>
                </a:moveTo>
                <a:lnTo>
                  <a:pt x="10668" y="112776"/>
                </a:lnTo>
                <a:lnTo>
                  <a:pt x="9144" y="109728"/>
                </a:lnTo>
                <a:lnTo>
                  <a:pt x="9144" y="123444"/>
                </a:lnTo>
                <a:lnTo>
                  <a:pt x="10668" y="124968"/>
                </a:lnTo>
                <a:close/>
              </a:path>
              <a:path w="163195" h="161925">
                <a:moveTo>
                  <a:pt x="53340" y="7620"/>
                </a:moveTo>
                <a:lnTo>
                  <a:pt x="50292" y="9144"/>
                </a:lnTo>
                <a:lnTo>
                  <a:pt x="51866" y="9144"/>
                </a:lnTo>
                <a:lnTo>
                  <a:pt x="53340" y="7620"/>
                </a:lnTo>
                <a:close/>
              </a:path>
              <a:path w="163195" h="161925">
                <a:moveTo>
                  <a:pt x="51866" y="9144"/>
                </a:moveTo>
                <a:lnTo>
                  <a:pt x="50292" y="9144"/>
                </a:lnTo>
                <a:lnTo>
                  <a:pt x="50292" y="10773"/>
                </a:lnTo>
                <a:lnTo>
                  <a:pt x="51866" y="9144"/>
                </a:lnTo>
                <a:close/>
              </a:path>
              <a:path w="163195" h="161925">
                <a:moveTo>
                  <a:pt x="53340" y="153924"/>
                </a:moveTo>
                <a:lnTo>
                  <a:pt x="51866" y="152450"/>
                </a:lnTo>
                <a:lnTo>
                  <a:pt x="50292" y="152400"/>
                </a:lnTo>
                <a:lnTo>
                  <a:pt x="53340" y="153924"/>
                </a:lnTo>
                <a:close/>
              </a:path>
              <a:path w="163195" h="161925">
                <a:moveTo>
                  <a:pt x="53340" y="161544"/>
                </a:moveTo>
                <a:lnTo>
                  <a:pt x="53340" y="153924"/>
                </a:lnTo>
                <a:lnTo>
                  <a:pt x="50292" y="152400"/>
                </a:lnTo>
                <a:lnTo>
                  <a:pt x="50292" y="161544"/>
                </a:lnTo>
                <a:lnTo>
                  <a:pt x="53340" y="161544"/>
                </a:lnTo>
                <a:close/>
              </a:path>
              <a:path w="163195" h="161925">
                <a:moveTo>
                  <a:pt x="111252" y="152400"/>
                </a:moveTo>
                <a:lnTo>
                  <a:pt x="51816" y="152400"/>
                </a:lnTo>
                <a:lnTo>
                  <a:pt x="53340" y="153924"/>
                </a:lnTo>
                <a:lnTo>
                  <a:pt x="53340" y="161544"/>
                </a:lnTo>
                <a:lnTo>
                  <a:pt x="109728" y="161544"/>
                </a:lnTo>
                <a:lnTo>
                  <a:pt x="109728" y="153924"/>
                </a:lnTo>
                <a:lnTo>
                  <a:pt x="111252" y="152400"/>
                </a:lnTo>
                <a:close/>
              </a:path>
              <a:path w="163195" h="161925">
                <a:moveTo>
                  <a:pt x="53340" y="9144"/>
                </a:moveTo>
                <a:lnTo>
                  <a:pt x="53340" y="7620"/>
                </a:lnTo>
                <a:lnTo>
                  <a:pt x="51866" y="9144"/>
                </a:lnTo>
                <a:lnTo>
                  <a:pt x="53340" y="9144"/>
                </a:lnTo>
                <a:close/>
              </a:path>
              <a:path w="163195" h="161925">
                <a:moveTo>
                  <a:pt x="112776" y="9144"/>
                </a:moveTo>
                <a:lnTo>
                  <a:pt x="109728" y="7620"/>
                </a:lnTo>
                <a:lnTo>
                  <a:pt x="111201" y="9144"/>
                </a:lnTo>
                <a:lnTo>
                  <a:pt x="112776" y="9144"/>
                </a:lnTo>
                <a:close/>
              </a:path>
              <a:path w="163195" h="161925">
                <a:moveTo>
                  <a:pt x="111201" y="9144"/>
                </a:moveTo>
                <a:lnTo>
                  <a:pt x="109728" y="7620"/>
                </a:lnTo>
                <a:lnTo>
                  <a:pt x="109728" y="9144"/>
                </a:lnTo>
                <a:lnTo>
                  <a:pt x="111201" y="9144"/>
                </a:lnTo>
                <a:close/>
              </a:path>
              <a:path w="163195" h="161925">
                <a:moveTo>
                  <a:pt x="112776" y="152400"/>
                </a:moveTo>
                <a:lnTo>
                  <a:pt x="111201" y="152450"/>
                </a:lnTo>
                <a:lnTo>
                  <a:pt x="109728" y="153924"/>
                </a:lnTo>
                <a:lnTo>
                  <a:pt x="112776" y="152400"/>
                </a:lnTo>
                <a:close/>
              </a:path>
              <a:path w="163195" h="161925">
                <a:moveTo>
                  <a:pt x="112776" y="161544"/>
                </a:moveTo>
                <a:lnTo>
                  <a:pt x="112776" y="152400"/>
                </a:lnTo>
                <a:lnTo>
                  <a:pt x="109728" y="153924"/>
                </a:lnTo>
                <a:lnTo>
                  <a:pt x="109728" y="161544"/>
                </a:lnTo>
                <a:lnTo>
                  <a:pt x="112776" y="161544"/>
                </a:lnTo>
                <a:close/>
              </a:path>
              <a:path w="163195" h="161925">
                <a:moveTo>
                  <a:pt x="112776" y="10773"/>
                </a:moveTo>
                <a:lnTo>
                  <a:pt x="112776" y="9144"/>
                </a:lnTo>
                <a:lnTo>
                  <a:pt x="111201" y="9144"/>
                </a:lnTo>
                <a:lnTo>
                  <a:pt x="112776" y="10773"/>
                </a:lnTo>
                <a:close/>
              </a:path>
              <a:path w="163195" h="161925">
                <a:moveTo>
                  <a:pt x="153924" y="109728"/>
                </a:moveTo>
                <a:lnTo>
                  <a:pt x="111252" y="152400"/>
                </a:lnTo>
                <a:lnTo>
                  <a:pt x="112776" y="152400"/>
                </a:lnTo>
                <a:lnTo>
                  <a:pt x="112776" y="161544"/>
                </a:lnTo>
                <a:lnTo>
                  <a:pt x="114300" y="161544"/>
                </a:lnTo>
                <a:lnTo>
                  <a:pt x="152400" y="124634"/>
                </a:lnTo>
                <a:lnTo>
                  <a:pt x="152400" y="112776"/>
                </a:lnTo>
                <a:lnTo>
                  <a:pt x="153924" y="109728"/>
                </a:lnTo>
                <a:close/>
              </a:path>
              <a:path w="163195" h="161925">
                <a:moveTo>
                  <a:pt x="153924" y="53340"/>
                </a:moveTo>
                <a:lnTo>
                  <a:pt x="152400" y="48768"/>
                </a:lnTo>
                <a:lnTo>
                  <a:pt x="152400" y="51763"/>
                </a:lnTo>
                <a:lnTo>
                  <a:pt x="153924" y="53340"/>
                </a:lnTo>
                <a:close/>
              </a:path>
              <a:path w="163195" h="161925">
                <a:moveTo>
                  <a:pt x="153924" y="109728"/>
                </a:moveTo>
                <a:lnTo>
                  <a:pt x="153924" y="53340"/>
                </a:lnTo>
                <a:lnTo>
                  <a:pt x="152400" y="51763"/>
                </a:lnTo>
                <a:lnTo>
                  <a:pt x="152400" y="111252"/>
                </a:lnTo>
                <a:lnTo>
                  <a:pt x="153924" y="109728"/>
                </a:lnTo>
                <a:close/>
              </a:path>
              <a:path w="163195" h="161925">
                <a:moveTo>
                  <a:pt x="153924" y="123158"/>
                </a:moveTo>
                <a:lnTo>
                  <a:pt x="153924" y="109728"/>
                </a:lnTo>
                <a:lnTo>
                  <a:pt x="152400" y="112776"/>
                </a:lnTo>
                <a:lnTo>
                  <a:pt x="152400" y="124634"/>
                </a:lnTo>
                <a:lnTo>
                  <a:pt x="153924" y="123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611091" y="5234942"/>
            <a:ext cx="138545" cy="134471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108204"/>
                </a:moveTo>
                <a:lnTo>
                  <a:pt x="152400" y="44196"/>
                </a:lnTo>
                <a:lnTo>
                  <a:pt x="108204" y="0"/>
                </a:lnTo>
                <a:lnTo>
                  <a:pt x="45720" y="0"/>
                </a:lnTo>
                <a:lnTo>
                  <a:pt x="0" y="44196"/>
                </a:lnTo>
                <a:lnTo>
                  <a:pt x="0" y="108204"/>
                </a:lnTo>
                <a:lnTo>
                  <a:pt x="45720" y="152400"/>
                </a:lnTo>
                <a:lnTo>
                  <a:pt x="108204" y="152400"/>
                </a:lnTo>
                <a:lnTo>
                  <a:pt x="152400" y="108204"/>
                </a:lnTo>
                <a:close/>
              </a:path>
            </a:pathLst>
          </a:custGeom>
          <a:solidFill>
            <a:srgbClr val="5FB4CC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606959" y="5230930"/>
            <a:ext cx="148359" cy="142875"/>
          </a:xfrm>
          <a:custGeom>
            <a:avLst/>
            <a:gdLst/>
            <a:ahLst/>
            <a:cxnLst/>
            <a:rect l="l" t="t" r="r" b="b"/>
            <a:pathLst>
              <a:path w="163195" h="161925">
                <a:moveTo>
                  <a:pt x="163068" y="114300"/>
                </a:moveTo>
                <a:lnTo>
                  <a:pt x="163068" y="47244"/>
                </a:lnTo>
                <a:lnTo>
                  <a:pt x="114300" y="0"/>
                </a:lnTo>
                <a:lnTo>
                  <a:pt x="47244" y="0"/>
                </a:lnTo>
                <a:lnTo>
                  <a:pt x="0" y="47244"/>
                </a:lnTo>
                <a:lnTo>
                  <a:pt x="0" y="114300"/>
                </a:lnTo>
                <a:lnTo>
                  <a:pt x="9144" y="123444"/>
                </a:lnTo>
                <a:lnTo>
                  <a:pt x="9144" y="53340"/>
                </a:lnTo>
                <a:lnTo>
                  <a:pt x="10668" y="48768"/>
                </a:lnTo>
                <a:lnTo>
                  <a:pt x="10668" y="51763"/>
                </a:lnTo>
                <a:lnTo>
                  <a:pt x="50292" y="10773"/>
                </a:lnTo>
                <a:lnTo>
                  <a:pt x="50292" y="9144"/>
                </a:lnTo>
                <a:lnTo>
                  <a:pt x="53340" y="7620"/>
                </a:lnTo>
                <a:lnTo>
                  <a:pt x="53340" y="9144"/>
                </a:lnTo>
                <a:lnTo>
                  <a:pt x="109728" y="9144"/>
                </a:lnTo>
                <a:lnTo>
                  <a:pt x="109728" y="7620"/>
                </a:lnTo>
                <a:lnTo>
                  <a:pt x="112776" y="9144"/>
                </a:lnTo>
                <a:lnTo>
                  <a:pt x="112776" y="10773"/>
                </a:lnTo>
                <a:lnTo>
                  <a:pt x="152400" y="51763"/>
                </a:lnTo>
                <a:lnTo>
                  <a:pt x="152400" y="48768"/>
                </a:lnTo>
                <a:lnTo>
                  <a:pt x="153924" y="53340"/>
                </a:lnTo>
                <a:lnTo>
                  <a:pt x="153924" y="123158"/>
                </a:lnTo>
                <a:lnTo>
                  <a:pt x="163068" y="114300"/>
                </a:lnTo>
                <a:close/>
              </a:path>
              <a:path w="163195" h="161925">
                <a:moveTo>
                  <a:pt x="10668" y="51763"/>
                </a:moveTo>
                <a:lnTo>
                  <a:pt x="10668" y="48768"/>
                </a:lnTo>
                <a:lnTo>
                  <a:pt x="9144" y="53340"/>
                </a:lnTo>
                <a:lnTo>
                  <a:pt x="10668" y="51763"/>
                </a:lnTo>
                <a:close/>
              </a:path>
              <a:path w="163195" h="161925">
                <a:moveTo>
                  <a:pt x="10668" y="111252"/>
                </a:moveTo>
                <a:lnTo>
                  <a:pt x="10668" y="51763"/>
                </a:lnTo>
                <a:lnTo>
                  <a:pt x="9144" y="53340"/>
                </a:lnTo>
                <a:lnTo>
                  <a:pt x="9144" y="109728"/>
                </a:lnTo>
                <a:lnTo>
                  <a:pt x="10668" y="111252"/>
                </a:lnTo>
                <a:close/>
              </a:path>
              <a:path w="163195" h="161925">
                <a:moveTo>
                  <a:pt x="51816" y="152400"/>
                </a:moveTo>
                <a:lnTo>
                  <a:pt x="9144" y="109728"/>
                </a:lnTo>
                <a:lnTo>
                  <a:pt x="10668" y="112776"/>
                </a:lnTo>
                <a:lnTo>
                  <a:pt x="10668" y="124968"/>
                </a:lnTo>
                <a:lnTo>
                  <a:pt x="47244" y="161544"/>
                </a:lnTo>
                <a:lnTo>
                  <a:pt x="50292" y="161544"/>
                </a:lnTo>
                <a:lnTo>
                  <a:pt x="50292" y="152400"/>
                </a:lnTo>
                <a:lnTo>
                  <a:pt x="51816" y="152400"/>
                </a:lnTo>
                <a:close/>
              </a:path>
              <a:path w="163195" h="161925">
                <a:moveTo>
                  <a:pt x="10668" y="124968"/>
                </a:moveTo>
                <a:lnTo>
                  <a:pt x="10668" y="112776"/>
                </a:lnTo>
                <a:lnTo>
                  <a:pt x="9144" y="109728"/>
                </a:lnTo>
                <a:lnTo>
                  <a:pt x="9144" y="123444"/>
                </a:lnTo>
                <a:lnTo>
                  <a:pt x="10668" y="124968"/>
                </a:lnTo>
                <a:close/>
              </a:path>
              <a:path w="163195" h="161925">
                <a:moveTo>
                  <a:pt x="53340" y="7620"/>
                </a:moveTo>
                <a:lnTo>
                  <a:pt x="50292" y="9144"/>
                </a:lnTo>
                <a:lnTo>
                  <a:pt x="51866" y="9144"/>
                </a:lnTo>
                <a:lnTo>
                  <a:pt x="53340" y="7620"/>
                </a:lnTo>
                <a:close/>
              </a:path>
              <a:path w="163195" h="161925">
                <a:moveTo>
                  <a:pt x="51866" y="9144"/>
                </a:moveTo>
                <a:lnTo>
                  <a:pt x="50292" y="9144"/>
                </a:lnTo>
                <a:lnTo>
                  <a:pt x="50292" y="10773"/>
                </a:lnTo>
                <a:lnTo>
                  <a:pt x="51866" y="9144"/>
                </a:lnTo>
                <a:close/>
              </a:path>
              <a:path w="163195" h="161925">
                <a:moveTo>
                  <a:pt x="53340" y="153924"/>
                </a:moveTo>
                <a:lnTo>
                  <a:pt x="51866" y="152450"/>
                </a:lnTo>
                <a:lnTo>
                  <a:pt x="50292" y="152400"/>
                </a:lnTo>
                <a:lnTo>
                  <a:pt x="53340" y="153924"/>
                </a:lnTo>
                <a:close/>
              </a:path>
              <a:path w="163195" h="161925">
                <a:moveTo>
                  <a:pt x="53340" y="161544"/>
                </a:moveTo>
                <a:lnTo>
                  <a:pt x="53340" y="153924"/>
                </a:lnTo>
                <a:lnTo>
                  <a:pt x="50292" y="152400"/>
                </a:lnTo>
                <a:lnTo>
                  <a:pt x="50292" y="161544"/>
                </a:lnTo>
                <a:lnTo>
                  <a:pt x="53340" y="161544"/>
                </a:lnTo>
                <a:close/>
              </a:path>
              <a:path w="163195" h="161925">
                <a:moveTo>
                  <a:pt x="111252" y="152400"/>
                </a:moveTo>
                <a:lnTo>
                  <a:pt x="51816" y="152400"/>
                </a:lnTo>
                <a:lnTo>
                  <a:pt x="53340" y="153924"/>
                </a:lnTo>
                <a:lnTo>
                  <a:pt x="53340" y="161544"/>
                </a:lnTo>
                <a:lnTo>
                  <a:pt x="109728" y="161544"/>
                </a:lnTo>
                <a:lnTo>
                  <a:pt x="109728" y="153924"/>
                </a:lnTo>
                <a:lnTo>
                  <a:pt x="111252" y="152400"/>
                </a:lnTo>
                <a:close/>
              </a:path>
              <a:path w="163195" h="161925">
                <a:moveTo>
                  <a:pt x="53340" y="9144"/>
                </a:moveTo>
                <a:lnTo>
                  <a:pt x="53340" y="7620"/>
                </a:lnTo>
                <a:lnTo>
                  <a:pt x="51866" y="9144"/>
                </a:lnTo>
                <a:lnTo>
                  <a:pt x="53340" y="9144"/>
                </a:lnTo>
                <a:close/>
              </a:path>
              <a:path w="163195" h="161925">
                <a:moveTo>
                  <a:pt x="112776" y="9144"/>
                </a:moveTo>
                <a:lnTo>
                  <a:pt x="109728" y="7620"/>
                </a:lnTo>
                <a:lnTo>
                  <a:pt x="111201" y="9144"/>
                </a:lnTo>
                <a:lnTo>
                  <a:pt x="112776" y="9144"/>
                </a:lnTo>
                <a:close/>
              </a:path>
              <a:path w="163195" h="161925">
                <a:moveTo>
                  <a:pt x="111201" y="9144"/>
                </a:moveTo>
                <a:lnTo>
                  <a:pt x="109728" y="7620"/>
                </a:lnTo>
                <a:lnTo>
                  <a:pt x="109728" y="9144"/>
                </a:lnTo>
                <a:lnTo>
                  <a:pt x="111201" y="9144"/>
                </a:lnTo>
                <a:close/>
              </a:path>
              <a:path w="163195" h="161925">
                <a:moveTo>
                  <a:pt x="112776" y="152400"/>
                </a:moveTo>
                <a:lnTo>
                  <a:pt x="111201" y="152450"/>
                </a:lnTo>
                <a:lnTo>
                  <a:pt x="109728" y="153924"/>
                </a:lnTo>
                <a:lnTo>
                  <a:pt x="112776" y="152400"/>
                </a:lnTo>
                <a:close/>
              </a:path>
              <a:path w="163195" h="161925">
                <a:moveTo>
                  <a:pt x="112776" y="161544"/>
                </a:moveTo>
                <a:lnTo>
                  <a:pt x="112776" y="152400"/>
                </a:lnTo>
                <a:lnTo>
                  <a:pt x="109728" y="153924"/>
                </a:lnTo>
                <a:lnTo>
                  <a:pt x="109728" y="161544"/>
                </a:lnTo>
                <a:lnTo>
                  <a:pt x="112776" y="161544"/>
                </a:lnTo>
                <a:close/>
              </a:path>
              <a:path w="163195" h="161925">
                <a:moveTo>
                  <a:pt x="112776" y="10773"/>
                </a:moveTo>
                <a:lnTo>
                  <a:pt x="112776" y="9144"/>
                </a:lnTo>
                <a:lnTo>
                  <a:pt x="111201" y="9144"/>
                </a:lnTo>
                <a:lnTo>
                  <a:pt x="112776" y="10773"/>
                </a:lnTo>
                <a:close/>
              </a:path>
              <a:path w="163195" h="161925">
                <a:moveTo>
                  <a:pt x="153924" y="109728"/>
                </a:moveTo>
                <a:lnTo>
                  <a:pt x="111252" y="152400"/>
                </a:lnTo>
                <a:lnTo>
                  <a:pt x="112776" y="152400"/>
                </a:lnTo>
                <a:lnTo>
                  <a:pt x="112776" y="161544"/>
                </a:lnTo>
                <a:lnTo>
                  <a:pt x="114300" y="161544"/>
                </a:lnTo>
                <a:lnTo>
                  <a:pt x="152400" y="124634"/>
                </a:lnTo>
                <a:lnTo>
                  <a:pt x="152400" y="112776"/>
                </a:lnTo>
                <a:lnTo>
                  <a:pt x="153924" y="109728"/>
                </a:lnTo>
                <a:close/>
              </a:path>
              <a:path w="163195" h="161925">
                <a:moveTo>
                  <a:pt x="153924" y="53340"/>
                </a:moveTo>
                <a:lnTo>
                  <a:pt x="152400" y="48768"/>
                </a:lnTo>
                <a:lnTo>
                  <a:pt x="152400" y="51763"/>
                </a:lnTo>
                <a:lnTo>
                  <a:pt x="153924" y="53340"/>
                </a:lnTo>
                <a:close/>
              </a:path>
              <a:path w="163195" h="161925">
                <a:moveTo>
                  <a:pt x="153924" y="109728"/>
                </a:moveTo>
                <a:lnTo>
                  <a:pt x="153924" y="53340"/>
                </a:lnTo>
                <a:lnTo>
                  <a:pt x="152400" y="51763"/>
                </a:lnTo>
                <a:lnTo>
                  <a:pt x="152400" y="111252"/>
                </a:lnTo>
                <a:lnTo>
                  <a:pt x="153924" y="109728"/>
                </a:lnTo>
                <a:close/>
              </a:path>
              <a:path w="163195" h="161925">
                <a:moveTo>
                  <a:pt x="153924" y="123158"/>
                </a:moveTo>
                <a:lnTo>
                  <a:pt x="153924" y="109728"/>
                </a:lnTo>
                <a:lnTo>
                  <a:pt x="152400" y="112776"/>
                </a:lnTo>
                <a:lnTo>
                  <a:pt x="152400" y="124634"/>
                </a:lnTo>
                <a:lnTo>
                  <a:pt x="153924" y="123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185756" y="4706470"/>
            <a:ext cx="228600" cy="605118"/>
          </a:xfrm>
          <a:custGeom>
            <a:avLst/>
            <a:gdLst/>
            <a:ahLst/>
            <a:cxnLst/>
            <a:rect l="l" t="t" r="r" b="b"/>
            <a:pathLst>
              <a:path w="251460" h="685800">
                <a:moveTo>
                  <a:pt x="71628" y="60960"/>
                </a:moveTo>
                <a:lnTo>
                  <a:pt x="10668" y="0"/>
                </a:lnTo>
                <a:lnTo>
                  <a:pt x="0" y="85344"/>
                </a:lnTo>
                <a:lnTo>
                  <a:pt x="19812" y="78599"/>
                </a:lnTo>
                <a:lnTo>
                  <a:pt x="19812" y="65532"/>
                </a:lnTo>
                <a:lnTo>
                  <a:pt x="44196" y="56388"/>
                </a:lnTo>
                <a:lnTo>
                  <a:pt x="48340" y="68887"/>
                </a:lnTo>
                <a:lnTo>
                  <a:pt x="71628" y="60960"/>
                </a:lnTo>
                <a:close/>
              </a:path>
              <a:path w="251460" h="685800">
                <a:moveTo>
                  <a:pt x="48340" y="68887"/>
                </a:moveTo>
                <a:lnTo>
                  <a:pt x="44196" y="56388"/>
                </a:lnTo>
                <a:lnTo>
                  <a:pt x="19812" y="65532"/>
                </a:lnTo>
                <a:lnTo>
                  <a:pt x="23704" y="77274"/>
                </a:lnTo>
                <a:lnTo>
                  <a:pt x="48340" y="68887"/>
                </a:lnTo>
                <a:close/>
              </a:path>
              <a:path w="251460" h="685800">
                <a:moveTo>
                  <a:pt x="23704" y="77274"/>
                </a:moveTo>
                <a:lnTo>
                  <a:pt x="19812" y="65532"/>
                </a:lnTo>
                <a:lnTo>
                  <a:pt x="19812" y="78599"/>
                </a:lnTo>
                <a:lnTo>
                  <a:pt x="23704" y="77274"/>
                </a:lnTo>
                <a:close/>
              </a:path>
              <a:path w="251460" h="685800">
                <a:moveTo>
                  <a:pt x="227755" y="610049"/>
                </a:moveTo>
                <a:lnTo>
                  <a:pt x="48340" y="68887"/>
                </a:lnTo>
                <a:lnTo>
                  <a:pt x="23704" y="77274"/>
                </a:lnTo>
                <a:lnTo>
                  <a:pt x="203119" y="618436"/>
                </a:lnTo>
                <a:lnTo>
                  <a:pt x="227755" y="610049"/>
                </a:lnTo>
                <a:close/>
              </a:path>
              <a:path w="251460" h="685800">
                <a:moveTo>
                  <a:pt x="231648" y="678180"/>
                </a:moveTo>
                <a:lnTo>
                  <a:pt x="231648" y="621792"/>
                </a:lnTo>
                <a:lnTo>
                  <a:pt x="207264" y="630936"/>
                </a:lnTo>
                <a:lnTo>
                  <a:pt x="203119" y="618436"/>
                </a:lnTo>
                <a:lnTo>
                  <a:pt x="179832" y="626364"/>
                </a:lnTo>
                <a:lnTo>
                  <a:pt x="231648" y="678180"/>
                </a:lnTo>
                <a:close/>
              </a:path>
              <a:path w="251460" h="685800">
                <a:moveTo>
                  <a:pt x="231648" y="621792"/>
                </a:moveTo>
                <a:lnTo>
                  <a:pt x="227755" y="610049"/>
                </a:lnTo>
                <a:lnTo>
                  <a:pt x="203119" y="618436"/>
                </a:lnTo>
                <a:lnTo>
                  <a:pt x="207264" y="630936"/>
                </a:lnTo>
                <a:lnTo>
                  <a:pt x="231648" y="621792"/>
                </a:lnTo>
                <a:close/>
              </a:path>
              <a:path w="251460" h="685800">
                <a:moveTo>
                  <a:pt x="251460" y="601980"/>
                </a:moveTo>
                <a:lnTo>
                  <a:pt x="227755" y="610049"/>
                </a:lnTo>
                <a:lnTo>
                  <a:pt x="231648" y="621792"/>
                </a:lnTo>
                <a:lnTo>
                  <a:pt x="231648" y="678180"/>
                </a:lnTo>
                <a:lnTo>
                  <a:pt x="239268" y="685800"/>
                </a:lnTo>
                <a:lnTo>
                  <a:pt x="251460" y="601980"/>
                </a:lnTo>
                <a:close/>
              </a:path>
            </a:pathLst>
          </a:custGeom>
          <a:solidFill>
            <a:srgbClr val="CC65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2494" y="3092848"/>
            <a:ext cx="2583873" cy="1892113"/>
          </a:xfrm>
          <a:custGeom>
            <a:avLst/>
            <a:gdLst/>
            <a:ahLst/>
            <a:cxnLst/>
            <a:rect l="l" t="t" r="r" b="b"/>
            <a:pathLst>
              <a:path w="2842259" h="2144395">
                <a:moveTo>
                  <a:pt x="1191768" y="1383129"/>
                </a:moveTo>
                <a:lnTo>
                  <a:pt x="1191768" y="1066800"/>
                </a:lnTo>
                <a:lnTo>
                  <a:pt x="0" y="2144268"/>
                </a:lnTo>
                <a:lnTo>
                  <a:pt x="1191768" y="1383129"/>
                </a:lnTo>
                <a:close/>
              </a:path>
              <a:path w="2842259" h="2144395">
                <a:moveTo>
                  <a:pt x="2842260" y="1066800"/>
                </a:moveTo>
                <a:lnTo>
                  <a:pt x="2842260" y="0"/>
                </a:lnTo>
                <a:lnTo>
                  <a:pt x="861060" y="0"/>
                </a:lnTo>
                <a:lnTo>
                  <a:pt x="861060" y="1066800"/>
                </a:lnTo>
                <a:lnTo>
                  <a:pt x="1191768" y="1066800"/>
                </a:lnTo>
                <a:lnTo>
                  <a:pt x="1191768" y="1383129"/>
                </a:lnTo>
                <a:lnTo>
                  <a:pt x="1687068" y="1066800"/>
                </a:lnTo>
                <a:lnTo>
                  <a:pt x="2842260" y="106680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306294" y="3082066"/>
            <a:ext cx="2672773" cy="1959349"/>
          </a:xfrm>
          <a:custGeom>
            <a:avLst/>
            <a:gdLst/>
            <a:ahLst/>
            <a:cxnLst/>
            <a:rect l="l" t="t" r="r" b="b"/>
            <a:pathLst>
              <a:path w="2940050" h="2220595">
                <a:moveTo>
                  <a:pt x="1275588" y="1097054"/>
                </a:moveTo>
                <a:lnTo>
                  <a:pt x="1275588" y="1092708"/>
                </a:lnTo>
                <a:lnTo>
                  <a:pt x="1242642" y="1092708"/>
                </a:lnTo>
                <a:lnTo>
                  <a:pt x="0" y="2214372"/>
                </a:lnTo>
                <a:lnTo>
                  <a:pt x="6096" y="2220468"/>
                </a:lnTo>
                <a:lnTo>
                  <a:pt x="76200" y="2175741"/>
                </a:lnTo>
                <a:lnTo>
                  <a:pt x="76200" y="2145792"/>
                </a:lnTo>
                <a:lnTo>
                  <a:pt x="203077" y="2064864"/>
                </a:lnTo>
                <a:lnTo>
                  <a:pt x="1275588" y="1097054"/>
                </a:lnTo>
                <a:close/>
              </a:path>
              <a:path w="2940050" h="2220595">
                <a:moveTo>
                  <a:pt x="203077" y="2064864"/>
                </a:moveTo>
                <a:lnTo>
                  <a:pt x="76200" y="2145792"/>
                </a:lnTo>
                <a:lnTo>
                  <a:pt x="91440" y="2165604"/>
                </a:lnTo>
                <a:lnTo>
                  <a:pt x="203077" y="2064864"/>
                </a:lnTo>
                <a:close/>
              </a:path>
              <a:path w="2940050" h="2220595">
                <a:moveTo>
                  <a:pt x="2926080" y="1066800"/>
                </a:moveTo>
                <a:lnTo>
                  <a:pt x="1767840" y="1066800"/>
                </a:lnTo>
                <a:lnTo>
                  <a:pt x="203077" y="2064864"/>
                </a:lnTo>
                <a:lnTo>
                  <a:pt x="91440" y="2165604"/>
                </a:lnTo>
                <a:lnTo>
                  <a:pt x="76200" y="2145792"/>
                </a:lnTo>
                <a:lnTo>
                  <a:pt x="76200" y="2175741"/>
                </a:lnTo>
                <a:lnTo>
                  <a:pt x="1770888" y="1094521"/>
                </a:lnTo>
                <a:lnTo>
                  <a:pt x="1770888" y="1092708"/>
                </a:lnTo>
                <a:lnTo>
                  <a:pt x="1778508" y="1089660"/>
                </a:lnTo>
                <a:lnTo>
                  <a:pt x="1778508" y="1092708"/>
                </a:lnTo>
                <a:lnTo>
                  <a:pt x="2913888" y="1092708"/>
                </a:lnTo>
                <a:lnTo>
                  <a:pt x="2913888" y="1078992"/>
                </a:lnTo>
                <a:lnTo>
                  <a:pt x="2926080" y="1066800"/>
                </a:lnTo>
                <a:close/>
              </a:path>
              <a:path w="2940050" h="2220595">
                <a:moveTo>
                  <a:pt x="2939796" y="1092708"/>
                </a:moveTo>
                <a:lnTo>
                  <a:pt x="2939796" y="0"/>
                </a:lnTo>
                <a:lnTo>
                  <a:pt x="932688" y="0"/>
                </a:lnTo>
                <a:lnTo>
                  <a:pt x="932688" y="1092708"/>
                </a:lnTo>
                <a:lnTo>
                  <a:pt x="944880" y="1092708"/>
                </a:lnTo>
                <a:lnTo>
                  <a:pt x="944880" y="25908"/>
                </a:lnTo>
                <a:lnTo>
                  <a:pt x="958596" y="12192"/>
                </a:lnTo>
                <a:lnTo>
                  <a:pt x="958596" y="25908"/>
                </a:lnTo>
                <a:lnTo>
                  <a:pt x="2913888" y="25908"/>
                </a:lnTo>
                <a:lnTo>
                  <a:pt x="2913888" y="12192"/>
                </a:lnTo>
                <a:lnTo>
                  <a:pt x="2926080" y="25908"/>
                </a:lnTo>
                <a:lnTo>
                  <a:pt x="2926080" y="1092708"/>
                </a:lnTo>
                <a:lnTo>
                  <a:pt x="2939796" y="1092708"/>
                </a:lnTo>
                <a:close/>
              </a:path>
              <a:path w="2940050" h="2220595">
                <a:moveTo>
                  <a:pt x="958596" y="25908"/>
                </a:moveTo>
                <a:lnTo>
                  <a:pt x="958596" y="12192"/>
                </a:lnTo>
                <a:lnTo>
                  <a:pt x="944880" y="25908"/>
                </a:lnTo>
                <a:lnTo>
                  <a:pt x="958596" y="25908"/>
                </a:lnTo>
                <a:close/>
              </a:path>
              <a:path w="2940050" h="2220595">
                <a:moveTo>
                  <a:pt x="958596" y="1066800"/>
                </a:moveTo>
                <a:lnTo>
                  <a:pt x="958596" y="25908"/>
                </a:lnTo>
                <a:lnTo>
                  <a:pt x="944880" y="25908"/>
                </a:lnTo>
                <a:lnTo>
                  <a:pt x="944880" y="1066800"/>
                </a:lnTo>
                <a:lnTo>
                  <a:pt x="958596" y="1066800"/>
                </a:lnTo>
                <a:close/>
              </a:path>
              <a:path w="2940050" h="2220595">
                <a:moveTo>
                  <a:pt x="1309116" y="1066800"/>
                </a:moveTo>
                <a:lnTo>
                  <a:pt x="944880" y="1066800"/>
                </a:lnTo>
                <a:lnTo>
                  <a:pt x="958596" y="1078992"/>
                </a:lnTo>
                <a:lnTo>
                  <a:pt x="958596" y="1092708"/>
                </a:lnTo>
                <a:lnTo>
                  <a:pt x="1242642" y="1092708"/>
                </a:lnTo>
                <a:lnTo>
                  <a:pt x="1267968" y="1069848"/>
                </a:lnTo>
                <a:lnTo>
                  <a:pt x="1275588" y="1092708"/>
                </a:lnTo>
                <a:lnTo>
                  <a:pt x="1275588" y="1097054"/>
                </a:lnTo>
                <a:lnTo>
                  <a:pt x="1309116" y="1066800"/>
                </a:lnTo>
                <a:close/>
              </a:path>
              <a:path w="2940050" h="2220595">
                <a:moveTo>
                  <a:pt x="958596" y="1092708"/>
                </a:moveTo>
                <a:lnTo>
                  <a:pt x="958596" y="1078992"/>
                </a:lnTo>
                <a:lnTo>
                  <a:pt x="944880" y="1066800"/>
                </a:lnTo>
                <a:lnTo>
                  <a:pt x="944880" y="1092708"/>
                </a:lnTo>
                <a:lnTo>
                  <a:pt x="958596" y="1092708"/>
                </a:lnTo>
                <a:close/>
              </a:path>
              <a:path w="2940050" h="2220595">
                <a:moveTo>
                  <a:pt x="1275588" y="1092708"/>
                </a:moveTo>
                <a:lnTo>
                  <a:pt x="1267968" y="1069848"/>
                </a:lnTo>
                <a:lnTo>
                  <a:pt x="1242642" y="1092708"/>
                </a:lnTo>
                <a:lnTo>
                  <a:pt x="1275588" y="1092708"/>
                </a:lnTo>
                <a:close/>
              </a:path>
              <a:path w="2940050" h="2220595">
                <a:moveTo>
                  <a:pt x="1778508" y="1089660"/>
                </a:moveTo>
                <a:lnTo>
                  <a:pt x="1770888" y="1092708"/>
                </a:lnTo>
                <a:lnTo>
                  <a:pt x="1773730" y="1092708"/>
                </a:lnTo>
                <a:lnTo>
                  <a:pt x="1778508" y="1089660"/>
                </a:lnTo>
                <a:close/>
              </a:path>
              <a:path w="2940050" h="2220595">
                <a:moveTo>
                  <a:pt x="1773730" y="1092708"/>
                </a:moveTo>
                <a:lnTo>
                  <a:pt x="1770888" y="1092708"/>
                </a:lnTo>
                <a:lnTo>
                  <a:pt x="1770888" y="1094521"/>
                </a:lnTo>
                <a:lnTo>
                  <a:pt x="1773730" y="1092708"/>
                </a:lnTo>
                <a:close/>
              </a:path>
              <a:path w="2940050" h="2220595">
                <a:moveTo>
                  <a:pt x="1778508" y="1092708"/>
                </a:moveTo>
                <a:lnTo>
                  <a:pt x="1778508" y="1089660"/>
                </a:lnTo>
                <a:lnTo>
                  <a:pt x="1773730" y="1092708"/>
                </a:lnTo>
                <a:lnTo>
                  <a:pt x="1778508" y="1092708"/>
                </a:lnTo>
                <a:close/>
              </a:path>
              <a:path w="2940050" h="2220595">
                <a:moveTo>
                  <a:pt x="2926080" y="25908"/>
                </a:moveTo>
                <a:lnTo>
                  <a:pt x="2913888" y="12192"/>
                </a:lnTo>
                <a:lnTo>
                  <a:pt x="2913888" y="25908"/>
                </a:lnTo>
                <a:lnTo>
                  <a:pt x="2926080" y="25908"/>
                </a:lnTo>
                <a:close/>
              </a:path>
              <a:path w="2940050" h="2220595">
                <a:moveTo>
                  <a:pt x="2926080" y="1066800"/>
                </a:moveTo>
                <a:lnTo>
                  <a:pt x="2926080" y="25908"/>
                </a:lnTo>
                <a:lnTo>
                  <a:pt x="2913888" y="25908"/>
                </a:lnTo>
                <a:lnTo>
                  <a:pt x="2913888" y="1066800"/>
                </a:lnTo>
                <a:lnTo>
                  <a:pt x="2926080" y="1066800"/>
                </a:lnTo>
                <a:close/>
              </a:path>
              <a:path w="2940050" h="2220595">
                <a:moveTo>
                  <a:pt x="2926080" y="1092708"/>
                </a:moveTo>
                <a:lnTo>
                  <a:pt x="2926080" y="1066800"/>
                </a:lnTo>
                <a:lnTo>
                  <a:pt x="2913888" y="1078992"/>
                </a:lnTo>
                <a:lnTo>
                  <a:pt x="2913888" y="1092708"/>
                </a:lnTo>
                <a:lnTo>
                  <a:pt x="2926080" y="1092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385096" y="3120637"/>
            <a:ext cx="1361786" cy="842505"/>
          </a:xfrm>
          <a:prstGeom prst="rect">
            <a:avLst/>
          </a:prstGeom>
        </p:spPr>
        <p:txBody>
          <a:bodyPr vert="horz" wrap="square" lIns="0" tIns="11366" rIns="0" bIns="0" rtlCol="0">
            <a:spAutoFit/>
          </a:bodyPr>
          <a:lstStyle/>
          <a:p>
            <a:pPr marL="11366" marR="4559" indent="42049" algn="just" defTabSz="818279">
              <a:spcBef>
                <a:spcPts val="90"/>
              </a:spcBef>
            </a:pPr>
            <a:r>
              <a:rPr spc="-4" dirty="0">
                <a:solidFill>
                  <a:prstClr val="black"/>
                </a:solidFill>
                <a:latin typeface="Tahoma"/>
                <a:cs typeface="Tahoma"/>
              </a:rPr>
              <a:t>Inter-cluster  </a:t>
            </a:r>
            <a:r>
              <a:rPr dirty="0">
                <a:solidFill>
                  <a:prstClr val="black"/>
                </a:solidFill>
                <a:latin typeface="Tahoma"/>
                <a:cs typeface="Tahoma"/>
              </a:rPr>
              <a:t>distances</a:t>
            </a:r>
            <a:r>
              <a:rPr spc="-10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pc="-4" dirty="0">
                <a:solidFill>
                  <a:prstClr val="black"/>
                </a:solidFill>
                <a:latin typeface="Tahoma"/>
                <a:cs typeface="Tahoma"/>
              </a:rPr>
              <a:t>are  maximized</a:t>
            </a:r>
            <a:endParaRPr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036918" y="4494010"/>
            <a:ext cx="1201305" cy="1031501"/>
          </a:xfrm>
          <a:custGeom>
            <a:avLst/>
            <a:gdLst/>
            <a:ahLst/>
            <a:cxnLst/>
            <a:rect l="l" t="t" r="r" b="b"/>
            <a:pathLst>
              <a:path w="1321435" h="1169035">
                <a:moveTo>
                  <a:pt x="1321308" y="583692"/>
                </a:moveTo>
                <a:lnTo>
                  <a:pt x="1318260" y="524256"/>
                </a:lnTo>
                <a:lnTo>
                  <a:pt x="1307592" y="466344"/>
                </a:lnTo>
                <a:lnTo>
                  <a:pt x="1290828" y="409956"/>
                </a:lnTo>
                <a:lnTo>
                  <a:pt x="1269492" y="356616"/>
                </a:lnTo>
                <a:lnTo>
                  <a:pt x="1240536" y="304800"/>
                </a:lnTo>
                <a:lnTo>
                  <a:pt x="1188720" y="234696"/>
                </a:lnTo>
                <a:lnTo>
                  <a:pt x="1149096" y="190500"/>
                </a:lnTo>
                <a:lnTo>
                  <a:pt x="1103376" y="150876"/>
                </a:lnTo>
                <a:lnTo>
                  <a:pt x="1028700" y="99060"/>
                </a:lnTo>
                <a:lnTo>
                  <a:pt x="973836" y="70104"/>
                </a:lnTo>
                <a:lnTo>
                  <a:pt x="917448" y="45720"/>
                </a:lnTo>
                <a:lnTo>
                  <a:pt x="856488" y="25908"/>
                </a:lnTo>
                <a:lnTo>
                  <a:pt x="760476" y="6096"/>
                </a:lnTo>
                <a:lnTo>
                  <a:pt x="693420" y="1457"/>
                </a:lnTo>
                <a:lnTo>
                  <a:pt x="659892" y="0"/>
                </a:lnTo>
                <a:lnTo>
                  <a:pt x="592836" y="3048"/>
                </a:lnTo>
                <a:lnTo>
                  <a:pt x="527304" y="12192"/>
                </a:lnTo>
                <a:lnTo>
                  <a:pt x="464820" y="25908"/>
                </a:lnTo>
                <a:lnTo>
                  <a:pt x="403860" y="45720"/>
                </a:lnTo>
                <a:lnTo>
                  <a:pt x="345948" y="70104"/>
                </a:lnTo>
                <a:lnTo>
                  <a:pt x="318516" y="85344"/>
                </a:lnTo>
                <a:lnTo>
                  <a:pt x="291084" y="99060"/>
                </a:lnTo>
                <a:lnTo>
                  <a:pt x="265176" y="115824"/>
                </a:lnTo>
                <a:lnTo>
                  <a:pt x="240792" y="132588"/>
                </a:lnTo>
                <a:lnTo>
                  <a:pt x="216408" y="152400"/>
                </a:lnTo>
                <a:lnTo>
                  <a:pt x="193548" y="170688"/>
                </a:lnTo>
                <a:lnTo>
                  <a:pt x="172212" y="192024"/>
                </a:lnTo>
                <a:lnTo>
                  <a:pt x="150876" y="211836"/>
                </a:lnTo>
                <a:lnTo>
                  <a:pt x="131064" y="234696"/>
                </a:lnTo>
                <a:lnTo>
                  <a:pt x="112776" y="257556"/>
                </a:lnTo>
                <a:lnTo>
                  <a:pt x="96012" y="280416"/>
                </a:lnTo>
                <a:lnTo>
                  <a:pt x="80772" y="306324"/>
                </a:lnTo>
                <a:lnTo>
                  <a:pt x="65532" y="330708"/>
                </a:lnTo>
                <a:lnTo>
                  <a:pt x="39624" y="384048"/>
                </a:lnTo>
                <a:lnTo>
                  <a:pt x="21336" y="438912"/>
                </a:lnTo>
                <a:lnTo>
                  <a:pt x="7620" y="495300"/>
                </a:lnTo>
                <a:lnTo>
                  <a:pt x="0" y="585216"/>
                </a:lnTo>
                <a:lnTo>
                  <a:pt x="3048" y="644652"/>
                </a:lnTo>
                <a:lnTo>
                  <a:pt x="7620" y="673608"/>
                </a:lnTo>
                <a:lnTo>
                  <a:pt x="13716" y="702564"/>
                </a:lnTo>
                <a:lnTo>
                  <a:pt x="21336" y="731520"/>
                </a:lnTo>
                <a:lnTo>
                  <a:pt x="25908" y="745236"/>
                </a:lnTo>
                <a:lnTo>
                  <a:pt x="25908" y="554736"/>
                </a:lnTo>
                <a:lnTo>
                  <a:pt x="28956" y="527304"/>
                </a:lnTo>
                <a:lnTo>
                  <a:pt x="38100" y="472440"/>
                </a:lnTo>
                <a:lnTo>
                  <a:pt x="64008" y="393192"/>
                </a:lnTo>
                <a:lnTo>
                  <a:pt x="102108" y="318516"/>
                </a:lnTo>
                <a:lnTo>
                  <a:pt x="150876" y="249936"/>
                </a:lnTo>
                <a:lnTo>
                  <a:pt x="170688" y="230124"/>
                </a:lnTo>
                <a:lnTo>
                  <a:pt x="190500" y="208788"/>
                </a:lnTo>
                <a:lnTo>
                  <a:pt x="233172" y="170688"/>
                </a:lnTo>
                <a:lnTo>
                  <a:pt x="280416" y="137160"/>
                </a:lnTo>
                <a:lnTo>
                  <a:pt x="330708" y="106680"/>
                </a:lnTo>
                <a:lnTo>
                  <a:pt x="385572" y="80772"/>
                </a:lnTo>
                <a:lnTo>
                  <a:pt x="441960" y="59436"/>
                </a:lnTo>
                <a:lnTo>
                  <a:pt x="501396" y="42672"/>
                </a:lnTo>
                <a:lnTo>
                  <a:pt x="563880" y="32004"/>
                </a:lnTo>
                <a:lnTo>
                  <a:pt x="627888" y="25908"/>
                </a:lnTo>
                <a:lnTo>
                  <a:pt x="693420" y="25908"/>
                </a:lnTo>
                <a:lnTo>
                  <a:pt x="757428" y="32004"/>
                </a:lnTo>
                <a:lnTo>
                  <a:pt x="819912" y="42672"/>
                </a:lnTo>
                <a:lnTo>
                  <a:pt x="879348" y="59436"/>
                </a:lnTo>
                <a:lnTo>
                  <a:pt x="937260" y="80772"/>
                </a:lnTo>
                <a:lnTo>
                  <a:pt x="990600" y="106680"/>
                </a:lnTo>
                <a:lnTo>
                  <a:pt x="1040892" y="137160"/>
                </a:lnTo>
                <a:lnTo>
                  <a:pt x="1110996" y="190500"/>
                </a:lnTo>
                <a:lnTo>
                  <a:pt x="1170432" y="251460"/>
                </a:lnTo>
                <a:lnTo>
                  <a:pt x="1203960" y="295656"/>
                </a:lnTo>
                <a:lnTo>
                  <a:pt x="1246632" y="367284"/>
                </a:lnTo>
                <a:lnTo>
                  <a:pt x="1267968" y="419100"/>
                </a:lnTo>
                <a:lnTo>
                  <a:pt x="1283208" y="472440"/>
                </a:lnTo>
                <a:lnTo>
                  <a:pt x="1292352" y="527304"/>
                </a:lnTo>
                <a:lnTo>
                  <a:pt x="1295400" y="556260"/>
                </a:lnTo>
                <a:lnTo>
                  <a:pt x="1295400" y="744474"/>
                </a:lnTo>
                <a:lnTo>
                  <a:pt x="1299972" y="729996"/>
                </a:lnTo>
                <a:lnTo>
                  <a:pt x="1307592" y="702564"/>
                </a:lnTo>
                <a:lnTo>
                  <a:pt x="1313688" y="673608"/>
                </a:lnTo>
                <a:lnTo>
                  <a:pt x="1318260" y="644652"/>
                </a:lnTo>
                <a:lnTo>
                  <a:pt x="1321308" y="583692"/>
                </a:lnTo>
                <a:close/>
              </a:path>
              <a:path w="1321435" h="1169035">
                <a:moveTo>
                  <a:pt x="1295400" y="744474"/>
                </a:moveTo>
                <a:lnTo>
                  <a:pt x="1295400" y="614172"/>
                </a:lnTo>
                <a:lnTo>
                  <a:pt x="1292352" y="641604"/>
                </a:lnTo>
                <a:lnTo>
                  <a:pt x="1283208" y="696468"/>
                </a:lnTo>
                <a:lnTo>
                  <a:pt x="1257300" y="775716"/>
                </a:lnTo>
                <a:lnTo>
                  <a:pt x="1232916" y="826008"/>
                </a:lnTo>
                <a:lnTo>
                  <a:pt x="1203960" y="873252"/>
                </a:lnTo>
                <a:lnTo>
                  <a:pt x="1170432" y="918972"/>
                </a:lnTo>
                <a:lnTo>
                  <a:pt x="1150620" y="938784"/>
                </a:lnTo>
                <a:lnTo>
                  <a:pt x="1130808" y="960120"/>
                </a:lnTo>
                <a:lnTo>
                  <a:pt x="1088136" y="998220"/>
                </a:lnTo>
                <a:lnTo>
                  <a:pt x="1040892" y="1031748"/>
                </a:lnTo>
                <a:lnTo>
                  <a:pt x="990600" y="1062228"/>
                </a:lnTo>
                <a:lnTo>
                  <a:pt x="935736" y="1088136"/>
                </a:lnTo>
                <a:lnTo>
                  <a:pt x="879348" y="1109472"/>
                </a:lnTo>
                <a:lnTo>
                  <a:pt x="819912" y="1126236"/>
                </a:lnTo>
                <a:lnTo>
                  <a:pt x="757428" y="1136904"/>
                </a:lnTo>
                <a:lnTo>
                  <a:pt x="693420" y="1143000"/>
                </a:lnTo>
                <a:lnTo>
                  <a:pt x="627888" y="1143000"/>
                </a:lnTo>
                <a:lnTo>
                  <a:pt x="563880" y="1136904"/>
                </a:lnTo>
                <a:lnTo>
                  <a:pt x="531876" y="1132332"/>
                </a:lnTo>
                <a:lnTo>
                  <a:pt x="501396" y="1124712"/>
                </a:lnTo>
                <a:lnTo>
                  <a:pt x="470916" y="1118616"/>
                </a:lnTo>
                <a:lnTo>
                  <a:pt x="384048" y="1088136"/>
                </a:lnTo>
                <a:lnTo>
                  <a:pt x="330708" y="1062228"/>
                </a:lnTo>
                <a:lnTo>
                  <a:pt x="280416" y="1031748"/>
                </a:lnTo>
                <a:lnTo>
                  <a:pt x="210312" y="978408"/>
                </a:lnTo>
                <a:lnTo>
                  <a:pt x="190500" y="958596"/>
                </a:lnTo>
                <a:lnTo>
                  <a:pt x="169164" y="938784"/>
                </a:lnTo>
                <a:lnTo>
                  <a:pt x="134112" y="896112"/>
                </a:lnTo>
                <a:lnTo>
                  <a:pt x="102108" y="850392"/>
                </a:lnTo>
                <a:lnTo>
                  <a:pt x="74676" y="801624"/>
                </a:lnTo>
                <a:lnTo>
                  <a:pt x="53340" y="749808"/>
                </a:lnTo>
                <a:lnTo>
                  <a:pt x="38100" y="696468"/>
                </a:lnTo>
                <a:lnTo>
                  <a:pt x="28956" y="641604"/>
                </a:lnTo>
                <a:lnTo>
                  <a:pt x="25908" y="612648"/>
                </a:lnTo>
                <a:lnTo>
                  <a:pt x="25908" y="745236"/>
                </a:lnTo>
                <a:lnTo>
                  <a:pt x="41148" y="786384"/>
                </a:lnTo>
                <a:lnTo>
                  <a:pt x="65532" y="838200"/>
                </a:lnTo>
                <a:lnTo>
                  <a:pt x="96012" y="888492"/>
                </a:lnTo>
                <a:lnTo>
                  <a:pt x="132588" y="934212"/>
                </a:lnTo>
                <a:lnTo>
                  <a:pt x="172212" y="978408"/>
                </a:lnTo>
                <a:lnTo>
                  <a:pt x="217932" y="1018032"/>
                </a:lnTo>
                <a:lnTo>
                  <a:pt x="292608" y="1069848"/>
                </a:lnTo>
                <a:lnTo>
                  <a:pt x="345948" y="1098804"/>
                </a:lnTo>
                <a:lnTo>
                  <a:pt x="403860" y="1123188"/>
                </a:lnTo>
                <a:lnTo>
                  <a:pt x="464820" y="1143000"/>
                </a:lnTo>
                <a:lnTo>
                  <a:pt x="528828" y="1156716"/>
                </a:lnTo>
                <a:lnTo>
                  <a:pt x="592836" y="1165860"/>
                </a:lnTo>
                <a:lnTo>
                  <a:pt x="661416" y="1168908"/>
                </a:lnTo>
                <a:lnTo>
                  <a:pt x="728472" y="1165860"/>
                </a:lnTo>
                <a:lnTo>
                  <a:pt x="794004" y="1156716"/>
                </a:lnTo>
                <a:lnTo>
                  <a:pt x="856488" y="1143000"/>
                </a:lnTo>
                <a:lnTo>
                  <a:pt x="917448" y="1123188"/>
                </a:lnTo>
                <a:lnTo>
                  <a:pt x="975360" y="1098804"/>
                </a:lnTo>
                <a:lnTo>
                  <a:pt x="1030224" y="1068324"/>
                </a:lnTo>
                <a:lnTo>
                  <a:pt x="1104900" y="1016508"/>
                </a:lnTo>
                <a:lnTo>
                  <a:pt x="1149096" y="976884"/>
                </a:lnTo>
                <a:lnTo>
                  <a:pt x="1170432" y="957072"/>
                </a:lnTo>
                <a:lnTo>
                  <a:pt x="1208532" y="911352"/>
                </a:lnTo>
                <a:lnTo>
                  <a:pt x="1255776" y="838200"/>
                </a:lnTo>
                <a:lnTo>
                  <a:pt x="1280160" y="784860"/>
                </a:lnTo>
                <a:lnTo>
                  <a:pt x="1290828" y="758952"/>
                </a:lnTo>
                <a:lnTo>
                  <a:pt x="1295400" y="74447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630214" y="3956149"/>
            <a:ext cx="1062759" cy="897031"/>
          </a:xfrm>
          <a:custGeom>
            <a:avLst/>
            <a:gdLst/>
            <a:ahLst/>
            <a:cxnLst/>
            <a:rect l="l" t="t" r="r" b="b"/>
            <a:pathLst>
              <a:path w="1169035" h="1016635">
                <a:moveTo>
                  <a:pt x="1168908" y="507492"/>
                </a:moveTo>
                <a:lnTo>
                  <a:pt x="1165860" y="455676"/>
                </a:lnTo>
                <a:lnTo>
                  <a:pt x="1156716" y="405384"/>
                </a:lnTo>
                <a:lnTo>
                  <a:pt x="1132332" y="332232"/>
                </a:lnTo>
                <a:lnTo>
                  <a:pt x="1110996" y="286512"/>
                </a:lnTo>
                <a:lnTo>
                  <a:pt x="1083564" y="243840"/>
                </a:lnTo>
                <a:lnTo>
                  <a:pt x="1051560" y="202692"/>
                </a:lnTo>
                <a:lnTo>
                  <a:pt x="1016508" y="166116"/>
                </a:lnTo>
                <a:lnTo>
                  <a:pt x="976884" y="131064"/>
                </a:lnTo>
                <a:lnTo>
                  <a:pt x="932688" y="100584"/>
                </a:lnTo>
                <a:lnTo>
                  <a:pt x="886968" y="73152"/>
                </a:lnTo>
                <a:lnTo>
                  <a:pt x="810768" y="39624"/>
                </a:lnTo>
                <a:lnTo>
                  <a:pt x="757428" y="22860"/>
                </a:lnTo>
                <a:lnTo>
                  <a:pt x="701040" y="10668"/>
                </a:lnTo>
                <a:lnTo>
                  <a:pt x="643128" y="3048"/>
                </a:lnTo>
                <a:lnTo>
                  <a:pt x="583692" y="0"/>
                </a:lnTo>
                <a:lnTo>
                  <a:pt x="554736" y="1524"/>
                </a:lnTo>
                <a:lnTo>
                  <a:pt x="524256" y="3048"/>
                </a:lnTo>
                <a:lnTo>
                  <a:pt x="466344" y="10668"/>
                </a:lnTo>
                <a:lnTo>
                  <a:pt x="411480" y="22860"/>
                </a:lnTo>
                <a:lnTo>
                  <a:pt x="356616" y="39624"/>
                </a:lnTo>
                <a:lnTo>
                  <a:pt x="332232" y="50292"/>
                </a:lnTo>
                <a:lnTo>
                  <a:pt x="306324" y="60960"/>
                </a:lnTo>
                <a:lnTo>
                  <a:pt x="257556" y="86868"/>
                </a:lnTo>
                <a:lnTo>
                  <a:pt x="192024" y="131064"/>
                </a:lnTo>
                <a:lnTo>
                  <a:pt x="152400" y="166116"/>
                </a:lnTo>
                <a:lnTo>
                  <a:pt x="100584" y="224028"/>
                </a:lnTo>
                <a:lnTo>
                  <a:pt x="71628" y="265176"/>
                </a:lnTo>
                <a:lnTo>
                  <a:pt x="45720" y="309372"/>
                </a:lnTo>
                <a:lnTo>
                  <a:pt x="25908" y="356616"/>
                </a:lnTo>
                <a:lnTo>
                  <a:pt x="12192" y="405384"/>
                </a:lnTo>
                <a:lnTo>
                  <a:pt x="7620" y="431292"/>
                </a:lnTo>
                <a:lnTo>
                  <a:pt x="3048" y="455676"/>
                </a:lnTo>
                <a:lnTo>
                  <a:pt x="0" y="509016"/>
                </a:lnTo>
                <a:lnTo>
                  <a:pt x="3048" y="560832"/>
                </a:lnTo>
                <a:lnTo>
                  <a:pt x="7620" y="586740"/>
                </a:lnTo>
                <a:lnTo>
                  <a:pt x="12192" y="611124"/>
                </a:lnTo>
                <a:lnTo>
                  <a:pt x="18288" y="635508"/>
                </a:lnTo>
                <a:lnTo>
                  <a:pt x="25908" y="655828"/>
                </a:lnTo>
                <a:lnTo>
                  <a:pt x="25908" y="483108"/>
                </a:lnTo>
                <a:lnTo>
                  <a:pt x="32004" y="434340"/>
                </a:lnTo>
                <a:lnTo>
                  <a:pt x="42672" y="387096"/>
                </a:lnTo>
                <a:lnTo>
                  <a:pt x="59436" y="342900"/>
                </a:lnTo>
                <a:lnTo>
                  <a:pt x="80772" y="298704"/>
                </a:lnTo>
                <a:lnTo>
                  <a:pt x="120396" y="239268"/>
                </a:lnTo>
                <a:lnTo>
                  <a:pt x="152400" y="201168"/>
                </a:lnTo>
                <a:lnTo>
                  <a:pt x="188976" y="167640"/>
                </a:lnTo>
                <a:lnTo>
                  <a:pt x="228600" y="135636"/>
                </a:lnTo>
                <a:lnTo>
                  <a:pt x="271272" y="108204"/>
                </a:lnTo>
                <a:lnTo>
                  <a:pt x="316992" y="83820"/>
                </a:lnTo>
                <a:lnTo>
                  <a:pt x="367284" y="64008"/>
                </a:lnTo>
                <a:lnTo>
                  <a:pt x="391668" y="54864"/>
                </a:lnTo>
                <a:lnTo>
                  <a:pt x="472440" y="35052"/>
                </a:lnTo>
                <a:lnTo>
                  <a:pt x="527304" y="27432"/>
                </a:lnTo>
                <a:lnTo>
                  <a:pt x="614172" y="25908"/>
                </a:lnTo>
                <a:lnTo>
                  <a:pt x="641604" y="27432"/>
                </a:lnTo>
                <a:lnTo>
                  <a:pt x="670560" y="32004"/>
                </a:lnTo>
                <a:lnTo>
                  <a:pt x="697992" y="35052"/>
                </a:lnTo>
                <a:lnTo>
                  <a:pt x="751332" y="47244"/>
                </a:lnTo>
                <a:lnTo>
                  <a:pt x="803148" y="64008"/>
                </a:lnTo>
                <a:lnTo>
                  <a:pt x="851916" y="83820"/>
                </a:lnTo>
                <a:lnTo>
                  <a:pt x="897636" y="108204"/>
                </a:lnTo>
                <a:lnTo>
                  <a:pt x="961644" y="152400"/>
                </a:lnTo>
                <a:lnTo>
                  <a:pt x="998220" y="184404"/>
                </a:lnTo>
                <a:lnTo>
                  <a:pt x="1033272" y="220980"/>
                </a:lnTo>
                <a:lnTo>
                  <a:pt x="1075944" y="278892"/>
                </a:lnTo>
                <a:lnTo>
                  <a:pt x="1100328" y="321564"/>
                </a:lnTo>
                <a:lnTo>
                  <a:pt x="1118616" y="365760"/>
                </a:lnTo>
                <a:lnTo>
                  <a:pt x="1132332" y="411480"/>
                </a:lnTo>
                <a:lnTo>
                  <a:pt x="1143000" y="483108"/>
                </a:lnTo>
                <a:lnTo>
                  <a:pt x="1143000" y="659892"/>
                </a:lnTo>
                <a:lnTo>
                  <a:pt x="1150620" y="635508"/>
                </a:lnTo>
                <a:lnTo>
                  <a:pt x="1156716" y="611124"/>
                </a:lnTo>
                <a:lnTo>
                  <a:pt x="1165860" y="559308"/>
                </a:lnTo>
                <a:lnTo>
                  <a:pt x="1168908" y="507492"/>
                </a:lnTo>
                <a:close/>
              </a:path>
              <a:path w="1169035" h="1016635">
                <a:moveTo>
                  <a:pt x="1143000" y="659892"/>
                </a:moveTo>
                <a:lnTo>
                  <a:pt x="1143000" y="533400"/>
                </a:lnTo>
                <a:lnTo>
                  <a:pt x="1136904" y="582168"/>
                </a:lnTo>
                <a:lnTo>
                  <a:pt x="1132332" y="605028"/>
                </a:lnTo>
                <a:lnTo>
                  <a:pt x="1118616" y="650748"/>
                </a:lnTo>
                <a:lnTo>
                  <a:pt x="1098804" y="696468"/>
                </a:lnTo>
                <a:lnTo>
                  <a:pt x="1075944" y="737616"/>
                </a:lnTo>
                <a:lnTo>
                  <a:pt x="1048512" y="777240"/>
                </a:lnTo>
                <a:lnTo>
                  <a:pt x="1016508" y="815340"/>
                </a:lnTo>
                <a:lnTo>
                  <a:pt x="979932" y="848868"/>
                </a:lnTo>
                <a:lnTo>
                  <a:pt x="940308" y="880872"/>
                </a:lnTo>
                <a:lnTo>
                  <a:pt x="897636" y="908304"/>
                </a:lnTo>
                <a:lnTo>
                  <a:pt x="851916" y="932688"/>
                </a:lnTo>
                <a:lnTo>
                  <a:pt x="801624" y="952500"/>
                </a:lnTo>
                <a:lnTo>
                  <a:pt x="777240" y="961644"/>
                </a:lnTo>
                <a:lnTo>
                  <a:pt x="751332" y="969264"/>
                </a:lnTo>
                <a:lnTo>
                  <a:pt x="696468" y="981456"/>
                </a:lnTo>
                <a:lnTo>
                  <a:pt x="641604" y="987552"/>
                </a:lnTo>
                <a:lnTo>
                  <a:pt x="612648" y="990600"/>
                </a:lnTo>
                <a:lnTo>
                  <a:pt x="554736" y="990600"/>
                </a:lnTo>
                <a:lnTo>
                  <a:pt x="527304" y="987552"/>
                </a:lnTo>
                <a:lnTo>
                  <a:pt x="498348" y="984504"/>
                </a:lnTo>
                <a:lnTo>
                  <a:pt x="443484" y="975360"/>
                </a:lnTo>
                <a:lnTo>
                  <a:pt x="391668" y="961644"/>
                </a:lnTo>
                <a:lnTo>
                  <a:pt x="341376" y="943356"/>
                </a:lnTo>
                <a:lnTo>
                  <a:pt x="271272" y="908304"/>
                </a:lnTo>
                <a:lnTo>
                  <a:pt x="228600" y="879348"/>
                </a:lnTo>
                <a:lnTo>
                  <a:pt x="207264" y="864108"/>
                </a:lnTo>
                <a:lnTo>
                  <a:pt x="170688" y="832104"/>
                </a:lnTo>
                <a:lnTo>
                  <a:pt x="135636" y="795528"/>
                </a:lnTo>
                <a:lnTo>
                  <a:pt x="105156" y="757428"/>
                </a:lnTo>
                <a:lnTo>
                  <a:pt x="68580" y="694944"/>
                </a:lnTo>
                <a:lnTo>
                  <a:pt x="50292" y="650748"/>
                </a:lnTo>
                <a:lnTo>
                  <a:pt x="36576" y="605028"/>
                </a:lnTo>
                <a:lnTo>
                  <a:pt x="28956" y="557784"/>
                </a:lnTo>
                <a:lnTo>
                  <a:pt x="25908" y="531876"/>
                </a:lnTo>
                <a:lnTo>
                  <a:pt x="25908" y="655828"/>
                </a:lnTo>
                <a:lnTo>
                  <a:pt x="57912" y="729996"/>
                </a:lnTo>
                <a:lnTo>
                  <a:pt x="85344" y="772668"/>
                </a:lnTo>
                <a:lnTo>
                  <a:pt x="134112" y="832104"/>
                </a:lnTo>
                <a:lnTo>
                  <a:pt x="172212" y="868680"/>
                </a:lnTo>
                <a:lnTo>
                  <a:pt x="213360" y="900684"/>
                </a:lnTo>
                <a:lnTo>
                  <a:pt x="281940" y="943356"/>
                </a:lnTo>
                <a:lnTo>
                  <a:pt x="358140" y="976884"/>
                </a:lnTo>
                <a:lnTo>
                  <a:pt x="411480" y="993648"/>
                </a:lnTo>
                <a:lnTo>
                  <a:pt x="467868" y="1005840"/>
                </a:lnTo>
                <a:lnTo>
                  <a:pt x="525780" y="1013460"/>
                </a:lnTo>
                <a:lnTo>
                  <a:pt x="585216" y="1016508"/>
                </a:lnTo>
                <a:lnTo>
                  <a:pt x="614172" y="1014984"/>
                </a:lnTo>
                <a:lnTo>
                  <a:pt x="644652" y="1013460"/>
                </a:lnTo>
                <a:lnTo>
                  <a:pt x="702564" y="1005840"/>
                </a:lnTo>
                <a:lnTo>
                  <a:pt x="757428" y="993648"/>
                </a:lnTo>
                <a:lnTo>
                  <a:pt x="812292" y="976884"/>
                </a:lnTo>
                <a:lnTo>
                  <a:pt x="836676" y="966216"/>
                </a:lnTo>
                <a:lnTo>
                  <a:pt x="862584" y="955548"/>
                </a:lnTo>
                <a:lnTo>
                  <a:pt x="911352" y="929640"/>
                </a:lnTo>
                <a:lnTo>
                  <a:pt x="955548" y="900684"/>
                </a:lnTo>
                <a:lnTo>
                  <a:pt x="1016508" y="850392"/>
                </a:lnTo>
                <a:lnTo>
                  <a:pt x="1068324" y="792480"/>
                </a:lnTo>
                <a:lnTo>
                  <a:pt x="1097280" y="751332"/>
                </a:lnTo>
                <a:lnTo>
                  <a:pt x="1123188" y="705612"/>
                </a:lnTo>
                <a:lnTo>
                  <a:pt x="1132332" y="682752"/>
                </a:lnTo>
                <a:lnTo>
                  <a:pt x="1143000" y="6598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045826" y="5099149"/>
            <a:ext cx="993486" cy="897031"/>
          </a:xfrm>
          <a:custGeom>
            <a:avLst/>
            <a:gdLst/>
            <a:ahLst/>
            <a:cxnLst/>
            <a:rect l="l" t="t" r="r" b="b"/>
            <a:pathLst>
              <a:path w="1092834" h="1016634">
                <a:moveTo>
                  <a:pt x="1092708" y="507492"/>
                </a:moveTo>
                <a:lnTo>
                  <a:pt x="1089660" y="455676"/>
                </a:lnTo>
                <a:lnTo>
                  <a:pt x="1068324" y="356616"/>
                </a:lnTo>
                <a:lnTo>
                  <a:pt x="1048512" y="309372"/>
                </a:lnTo>
                <a:lnTo>
                  <a:pt x="1025652" y="265176"/>
                </a:lnTo>
                <a:lnTo>
                  <a:pt x="967740" y="184404"/>
                </a:lnTo>
                <a:lnTo>
                  <a:pt x="931164" y="147828"/>
                </a:lnTo>
                <a:lnTo>
                  <a:pt x="893064" y="115824"/>
                </a:lnTo>
                <a:lnTo>
                  <a:pt x="829056" y="73152"/>
                </a:lnTo>
                <a:lnTo>
                  <a:pt x="781812" y="50292"/>
                </a:lnTo>
                <a:lnTo>
                  <a:pt x="758952" y="39624"/>
                </a:lnTo>
                <a:lnTo>
                  <a:pt x="708660" y="22860"/>
                </a:lnTo>
                <a:lnTo>
                  <a:pt x="655320" y="10668"/>
                </a:lnTo>
                <a:lnTo>
                  <a:pt x="601980" y="3048"/>
                </a:lnTo>
                <a:lnTo>
                  <a:pt x="545592" y="0"/>
                </a:lnTo>
                <a:lnTo>
                  <a:pt x="490728" y="3048"/>
                </a:lnTo>
                <a:lnTo>
                  <a:pt x="435864" y="10668"/>
                </a:lnTo>
                <a:lnTo>
                  <a:pt x="384048" y="22860"/>
                </a:lnTo>
                <a:lnTo>
                  <a:pt x="333756" y="39624"/>
                </a:lnTo>
                <a:lnTo>
                  <a:pt x="286512" y="60960"/>
                </a:lnTo>
                <a:lnTo>
                  <a:pt x="240792" y="86868"/>
                </a:lnTo>
                <a:lnTo>
                  <a:pt x="199644" y="115824"/>
                </a:lnTo>
                <a:lnTo>
                  <a:pt x="160020" y="149352"/>
                </a:lnTo>
                <a:lnTo>
                  <a:pt x="124968" y="184404"/>
                </a:lnTo>
                <a:lnTo>
                  <a:pt x="92964" y="224028"/>
                </a:lnTo>
                <a:lnTo>
                  <a:pt x="65532" y="266700"/>
                </a:lnTo>
                <a:lnTo>
                  <a:pt x="42672" y="310896"/>
                </a:lnTo>
                <a:lnTo>
                  <a:pt x="24384" y="356616"/>
                </a:lnTo>
                <a:lnTo>
                  <a:pt x="10668" y="405384"/>
                </a:lnTo>
                <a:lnTo>
                  <a:pt x="3048" y="457200"/>
                </a:lnTo>
                <a:lnTo>
                  <a:pt x="0" y="509016"/>
                </a:lnTo>
                <a:lnTo>
                  <a:pt x="3048" y="560832"/>
                </a:lnTo>
                <a:lnTo>
                  <a:pt x="6096" y="586740"/>
                </a:lnTo>
                <a:lnTo>
                  <a:pt x="24384" y="659892"/>
                </a:lnTo>
                <a:lnTo>
                  <a:pt x="25908" y="663702"/>
                </a:lnTo>
                <a:lnTo>
                  <a:pt x="25908" y="483108"/>
                </a:lnTo>
                <a:lnTo>
                  <a:pt x="32004" y="434340"/>
                </a:lnTo>
                <a:lnTo>
                  <a:pt x="36576" y="411480"/>
                </a:lnTo>
                <a:lnTo>
                  <a:pt x="42672" y="387096"/>
                </a:lnTo>
                <a:lnTo>
                  <a:pt x="48768" y="364236"/>
                </a:lnTo>
                <a:lnTo>
                  <a:pt x="57912" y="342900"/>
                </a:lnTo>
                <a:lnTo>
                  <a:pt x="67056" y="320040"/>
                </a:lnTo>
                <a:lnTo>
                  <a:pt x="76200" y="298704"/>
                </a:lnTo>
                <a:lnTo>
                  <a:pt x="88392" y="278892"/>
                </a:lnTo>
                <a:lnTo>
                  <a:pt x="100584" y="257556"/>
                </a:lnTo>
                <a:lnTo>
                  <a:pt x="129540" y="219456"/>
                </a:lnTo>
                <a:lnTo>
                  <a:pt x="178308" y="167640"/>
                </a:lnTo>
                <a:lnTo>
                  <a:pt x="214884" y="135636"/>
                </a:lnTo>
                <a:lnTo>
                  <a:pt x="254508" y="108204"/>
                </a:lnTo>
                <a:lnTo>
                  <a:pt x="298704" y="83820"/>
                </a:lnTo>
                <a:lnTo>
                  <a:pt x="344424" y="64008"/>
                </a:lnTo>
                <a:lnTo>
                  <a:pt x="367284" y="54864"/>
                </a:lnTo>
                <a:lnTo>
                  <a:pt x="416052" y="41148"/>
                </a:lnTo>
                <a:lnTo>
                  <a:pt x="467868" y="30480"/>
                </a:lnTo>
                <a:lnTo>
                  <a:pt x="518160" y="25997"/>
                </a:lnTo>
                <a:lnTo>
                  <a:pt x="574548" y="25992"/>
                </a:lnTo>
                <a:lnTo>
                  <a:pt x="600456" y="27432"/>
                </a:lnTo>
                <a:lnTo>
                  <a:pt x="652272" y="35052"/>
                </a:lnTo>
                <a:lnTo>
                  <a:pt x="701040" y="47244"/>
                </a:lnTo>
                <a:lnTo>
                  <a:pt x="749808" y="64008"/>
                </a:lnTo>
                <a:lnTo>
                  <a:pt x="795528" y="83820"/>
                </a:lnTo>
                <a:lnTo>
                  <a:pt x="838200" y="108204"/>
                </a:lnTo>
                <a:lnTo>
                  <a:pt x="877824" y="135636"/>
                </a:lnTo>
                <a:lnTo>
                  <a:pt x="914400" y="167640"/>
                </a:lnTo>
                <a:lnTo>
                  <a:pt x="932688" y="184404"/>
                </a:lnTo>
                <a:lnTo>
                  <a:pt x="964692" y="219456"/>
                </a:lnTo>
                <a:lnTo>
                  <a:pt x="992124" y="259080"/>
                </a:lnTo>
                <a:lnTo>
                  <a:pt x="1016508" y="300228"/>
                </a:lnTo>
                <a:lnTo>
                  <a:pt x="1025652" y="321564"/>
                </a:lnTo>
                <a:lnTo>
                  <a:pt x="1036320" y="342900"/>
                </a:lnTo>
                <a:lnTo>
                  <a:pt x="1051560" y="388620"/>
                </a:lnTo>
                <a:lnTo>
                  <a:pt x="1056132" y="411480"/>
                </a:lnTo>
                <a:lnTo>
                  <a:pt x="1060704" y="435864"/>
                </a:lnTo>
                <a:lnTo>
                  <a:pt x="1066800" y="483108"/>
                </a:lnTo>
                <a:lnTo>
                  <a:pt x="1066800" y="663702"/>
                </a:lnTo>
                <a:lnTo>
                  <a:pt x="1068324" y="659892"/>
                </a:lnTo>
                <a:lnTo>
                  <a:pt x="1075944" y="635508"/>
                </a:lnTo>
                <a:lnTo>
                  <a:pt x="1082040" y="611124"/>
                </a:lnTo>
                <a:lnTo>
                  <a:pt x="1086612" y="585216"/>
                </a:lnTo>
                <a:lnTo>
                  <a:pt x="1089660" y="559308"/>
                </a:lnTo>
                <a:lnTo>
                  <a:pt x="1092708" y="507492"/>
                </a:lnTo>
                <a:close/>
              </a:path>
              <a:path w="1092834" h="1016634">
                <a:moveTo>
                  <a:pt x="1066800" y="663702"/>
                </a:moveTo>
                <a:lnTo>
                  <a:pt x="1066800" y="533400"/>
                </a:lnTo>
                <a:lnTo>
                  <a:pt x="1060704" y="582168"/>
                </a:lnTo>
                <a:lnTo>
                  <a:pt x="1056132" y="605028"/>
                </a:lnTo>
                <a:lnTo>
                  <a:pt x="1050036" y="629412"/>
                </a:lnTo>
                <a:lnTo>
                  <a:pt x="1043940" y="652272"/>
                </a:lnTo>
                <a:lnTo>
                  <a:pt x="1034796" y="673608"/>
                </a:lnTo>
                <a:lnTo>
                  <a:pt x="1025652" y="696468"/>
                </a:lnTo>
                <a:lnTo>
                  <a:pt x="1004316" y="737616"/>
                </a:lnTo>
                <a:lnTo>
                  <a:pt x="978408" y="777240"/>
                </a:lnTo>
                <a:lnTo>
                  <a:pt x="947928" y="815340"/>
                </a:lnTo>
                <a:lnTo>
                  <a:pt x="914400" y="848868"/>
                </a:lnTo>
                <a:lnTo>
                  <a:pt x="877824" y="880872"/>
                </a:lnTo>
                <a:lnTo>
                  <a:pt x="838200" y="908304"/>
                </a:lnTo>
                <a:lnTo>
                  <a:pt x="794004" y="932688"/>
                </a:lnTo>
                <a:lnTo>
                  <a:pt x="748284" y="952500"/>
                </a:lnTo>
                <a:lnTo>
                  <a:pt x="725424" y="961644"/>
                </a:lnTo>
                <a:lnTo>
                  <a:pt x="701040" y="969264"/>
                </a:lnTo>
                <a:lnTo>
                  <a:pt x="676656" y="975360"/>
                </a:lnTo>
                <a:lnTo>
                  <a:pt x="650748" y="981456"/>
                </a:lnTo>
                <a:lnTo>
                  <a:pt x="624840" y="984504"/>
                </a:lnTo>
                <a:lnTo>
                  <a:pt x="598932" y="989076"/>
                </a:lnTo>
                <a:lnTo>
                  <a:pt x="574548" y="990510"/>
                </a:lnTo>
                <a:lnTo>
                  <a:pt x="519684" y="990600"/>
                </a:lnTo>
                <a:lnTo>
                  <a:pt x="492252" y="987552"/>
                </a:lnTo>
                <a:lnTo>
                  <a:pt x="440436" y="981456"/>
                </a:lnTo>
                <a:lnTo>
                  <a:pt x="391668" y="969264"/>
                </a:lnTo>
                <a:lnTo>
                  <a:pt x="342900" y="952500"/>
                </a:lnTo>
                <a:lnTo>
                  <a:pt x="297180" y="932688"/>
                </a:lnTo>
                <a:lnTo>
                  <a:pt x="254508" y="908304"/>
                </a:lnTo>
                <a:lnTo>
                  <a:pt x="214884" y="880872"/>
                </a:lnTo>
                <a:lnTo>
                  <a:pt x="176784" y="848868"/>
                </a:lnTo>
                <a:lnTo>
                  <a:pt x="143256" y="815340"/>
                </a:lnTo>
                <a:lnTo>
                  <a:pt x="100584" y="757428"/>
                </a:lnTo>
                <a:lnTo>
                  <a:pt x="76200" y="716280"/>
                </a:lnTo>
                <a:lnTo>
                  <a:pt x="56388" y="673608"/>
                </a:lnTo>
                <a:lnTo>
                  <a:pt x="41148" y="627888"/>
                </a:lnTo>
                <a:lnTo>
                  <a:pt x="32004" y="580644"/>
                </a:lnTo>
                <a:lnTo>
                  <a:pt x="25908" y="533400"/>
                </a:lnTo>
                <a:lnTo>
                  <a:pt x="25908" y="663702"/>
                </a:lnTo>
                <a:lnTo>
                  <a:pt x="33528" y="682752"/>
                </a:lnTo>
                <a:lnTo>
                  <a:pt x="42672" y="707136"/>
                </a:lnTo>
                <a:lnTo>
                  <a:pt x="54864" y="728472"/>
                </a:lnTo>
                <a:lnTo>
                  <a:pt x="67056" y="751332"/>
                </a:lnTo>
                <a:lnTo>
                  <a:pt x="79248" y="772668"/>
                </a:lnTo>
                <a:lnTo>
                  <a:pt x="124968" y="832104"/>
                </a:lnTo>
                <a:lnTo>
                  <a:pt x="143256" y="850392"/>
                </a:lnTo>
                <a:lnTo>
                  <a:pt x="160020" y="868680"/>
                </a:lnTo>
                <a:lnTo>
                  <a:pt x="179832" y="885444"/>
                </a:lnTo>
                <a:lnTo>
                  <a:pt x="219456" y="915924"/>
                </a:lnTo>
                <a:lnTo>
                  <a:pt x="242316" y="929640"/>
                </a:lnTo>
                <a:lnTo>
                  <a:pt x="263652" y="943356"/>
                </a:lnTo>
                <a:lnTo>
                  <a:pt x="286512" y="955548"/>
                </a:lnTo>
                <a:lnTo>
                  <a:pt x="310896" y="966216"/>
                </a:lnTo>
                <a:lnTo>
                  <a:pt x="333756" y="976884"/>
                </a:lnTo>
                <a:lnTo>
                  <a:pt x="384048" y="993648"/>
                </a:lnTo>
                <a:lnTo>
                  <a:pt x="437388" y="1005840"/>
                </a:lnTo>
                <a:lnTo>
                  <a:pt x="490728" y="1013460"/>
                </a:lnTo>
                <a:lnTo>
                  <a:pt x="547116" y="1016508"/>
                </a:lnTo>
                <a:lnTo>
                  <a:pt x="601980" y="1013460"/>
                </a:lnTo>
                <a:lnTo>
                  <a:pt x="656844" y="1005840"/>
                </a:lnTo>
                <a:lnTo>
                  <a:pt x="708660" y="993648"/>
                </a:lnTo>
                <a:lnTo>
                  <a:pt x="758952" y="976884"/>
                </a:lnTo>
                <a:lnTo>
                  <a:pt x="806196" y="955548"/>
                </a:lnTo>
                <a:lnTo>
                  <a:pt x="851916" y="929640"/>
                </a:lnTo>
                <a:lnTo>
                  <a:pt x="893064" y="900684"/>
                </a:lnTo>
                <a:lnTo>
                  <a:pt x="932688" y="867156"/>
                </a:lnTo>
                <a:lnTo>
                  <a:pt x="967740" y="832104"/>
                </a:lnTo>
                <a:lnTo>
                  <a:pt x="999744" y="792480"/>
                </a:lnTo>
                <a:lnTo>
                  <a:pt x="1027176" y="749808"/>
                </a:lnTo>
                <a:lnTo>
                  <a:pt x="1037844" y="728472"/>
                </a:lnTo>
                <a:lnTo>
                  <a:pt x="1050036" y="705612"/>
                </a:lnTo>
                <a:lnTo>
                  <a:pt x="1066800" y="66370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394365" y="4706470"/>
            <a:ext cx="277091" cy="134471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62806" y="107324"/>
                </a:moveTo>
                <a:lnTo>
                  <a:pt x="51816" y="85344"/>
                </a:lnTo>
                <a:lnTo>
                  <a:pt x="0" y="152400"/>
                </a:lnTo>
                <a:lnTo>
                  <a:pt x="51816" y="152400"/>
                </a:lnTo>
                <a:lnTo>
                  <a:pt x="51816" y="112776"/>
                </a:lnTo>
                <a:lnTo>
                  <a:pt x="62806" y="107324"/>
                </a:lnTo>
                <a:close/>
              </a:path>
              <a:path w="304800" h="152400">
                <a:moveTo>
                  <a:pt x="74103" y="129918"/>
                </a:moveTo>
                <a:lnTo>
                  <a:pt x="62806" y="107324"/>
                </a:lnTo>
                <a:lnTo>
                  <a:pt x="51816" y="112776"/>
                </a:lnTo>
                <a:lnTo>
                  <a:pt x="62484" y="135636"/>
                </a:lnTo>
                <a:lnTo>
                  <a:pt x="74103" y="129918"/>
                </a:lnTo>
                <a:close/>
              </a:path>
              <a:path w="304800" h="152400">
                <a:moveTo>
                  <a:pt x="85344" y="152400"/>
                </a:moveTo>
                <a:lnTo>
                  <a:pt x="74103" y="129918"/>
                </a:lnTo>
                <a:lnTo>
                  <a:pt x="62484" y="135636"/>
                </a:lnTo>
                <a:lnTo>
                  <a:pt x="51816" y="112776"/>
                </a:lnTo>
                <a:lnTo>
                  <a:pt x="51816" y="152400"/>
                </a:lnTo>
                <a:lnTo>
                  <a:pt x="85344" y="152400"/>
                </a:lnTo>
                <a:close/>
              </a:path>
              <a:path w="304800" h="152400">
                <a:moveTo>
                  <a:pt x="243697" y="46467"/>
                </a:moveTo>
                <a:lnTo>
                  <a:pt x="232339" y="23236"/>
                </a:lnTo>
                <a:lnTo>
                  <a:pt x="62806" y="107324"/>
                </a:lnTo>
                <a:lnTo>
                  <a:pt x="74103" y="129918"/>
                </a:lnTo>
                <a:lnTo>
                  <a:pt x="243697" y="46467"/>
                </a:lnTo>
                <a:close/>
              </a:path>
              <a:path w="304800" h="152400">
                <a:moveTo>
                  <a:pt x="304800" y="0"/>
                </a:moveTo>
                <a:lnTo>
                  <a:pt x="220980" y="0"/>
                </a:lnTo>
                <a:lnTo>
                  <a:pt x="232339" y="23236"/>
                </a:lnTo>
                <a:lnTo>
                  <a:pt x="242316" y="18288"/>
                </a:lnTo>
                <a:lnTo>
                  <a:pt x="254508" y="41148"/>
                </a:lnTo>
                <a:lnTo>
                  <a:pt x="254508" y="68580"/>
                </a:lnTo>
                <a:lnTo>
                  <a:pt x="304800" y="0"/>
                </a:lnTo>
                <a:close/>
              </a:path>
              <a:path w="304800" h="152400">
                <a:moveTo>
                  <a:pt x="254508" y="41148"/>
                </a:moveTo>
                <a:lnTo>
                  <a:pt x="242316" y="18288"/>
                </a:lnTo>
                <a:lnTo>
                  <a:pt x="232339" y="23236"/>
                </a:lnTo>
                <a:lnTo>
                  <a:pt x="243697" y="46467"/>
                </a:lnTo>
                <a:lnTo>
                  <a:pt x="254508" y="41148"/>
                </a:lnTo>
                <a:close/>
              </a:path>
              <a:path w="304800" h="152400">
                <a:moveTo>
                  <a:pt x="254508" y="68580"/>
                </a:moveTo>
                <a:lnTo>
                  <a:pt x="254508" y="41148"/>
                </a:lnTo>
                <a:lnTo>
                  <a:pt x="243697" y="46467"/>
                </a:lnTo>
                <a:lnTo>
                  <a:pt x="254508" y="68580"/>
                </a:lnTo>
                <a:close/>
              </a:path>
            </a:pathLst>
          </a:custGeom>
          <a:solidFill>
            <a:srgbClr val="CC65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593278" y="3361765"/>
            <a:ext cx="1914814" cy="1344706"/>
          </a:xfrm>
          <a:custGeom>
            <a:avLst/>
            <a:gdLst/>
            <a:ahLst/>
            <a:cxnLst/>
            <a:rect l="l" t="t" r="r" b="b"/>
            <a:pathLst>
              <a:path w="2106295" h="1524000">
                <a:moveTo>
                  <a:pt x="1981200" y="1066800"/>
                </a:moveTo>
                <a:lnTo>
                  <a:pt x="1981200" y="0"/>
                </a:lnTo>
                <a:lnTo>
                  <a:pt x="0" y="0"/>
                </a:lnTo>
                <a:lnTo>
                  <a:pt x="0" y="1066800"/>
                </a:lnTo>
                <a:lnTo>
                  <a:pt x="1156716" y="1066800"/>
                </a:lnTo>
                <a:lnTo>
                  <a:pt x="1652016" y="1305307"/>
                </a:lnTo>
                <a:lnTo>
                  <a:pt x="1652016" y="1066800"/>
                </a:lnTo>
                <a:lnTo>
                  <a:pt x="1981200" y="1066800"/>
                </a:lnTo>
                <a:close/>
              </a:path>
              <a:path w="2106295" h="1524000">
                <a:moveTo>
                  <a:pt x="2106168" y="1524000"/>
                </a:moveTo>
                <a:lnTo>
                  <a:pt x="1652016" y="1066800"/>
                </a:lnTo>
                <a:lnTo>
                  <a:pt x="1652016" y="1305307"/>
                </a:lnTo>
                <a:lnTo>
                  <a:pt x="2106168" y="152400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582189" y="3351008"/>
            <a:ext cx="1981200" cy="1394572"/>
          </a:xfrm>
          <a:custGeom>
            <a:avLst/>
            <a:gdLst/>
            <a:ahLst/>
            <a:cxnLst/>
            <a:rect l="l" t="t" r="r" b="b"/>
            <a:pathLst>
              <a:path w="2179320" h="1580514">
                <a:moveTo>
                  <a:pt x="2007108" y="1092708"/>
                </a:moveTo>
                <a:lnTo>
                  <a:pt x="2007108" y="0"/>
                </a:lnTo>
                <a:lnTo>
                  <a:pt x="0" y="0"/>
                </a:lnTo>
                <a:lnTo>
                  <a:pt x="0" y="1092708"/>
                </a:lnTo>
                <a:lnTo>
                  <a:pt x="12192" y="1092708"/>
                </a:lnTo>
                <a:lnTo>
                  <a:pt x="12192" y="25908"/>
                </a:lnTo>
                <a:lnTo>
                  <a:pt x="25908" y="12192"/>
                </a:lnTo>
                <a:lnTo>
                  <a:pt x="25908" y="25908"/>
                </a:lnTo>
                <a:lnTo>
                  <a:pt x="1981200" y="25908"/>
                </a:lnTo>
                <a:lnTo>
                  <a:pt x="1981200" y="12192"/>
                </a:lnTo>
                <a:lnTo>
                  <a:pt x="1993392" y="25908"/>
                </a:lnTo>
                <a:lnTo>
                  <a:pt x="1993392" y="1092708"/>
                </a:lnTo>
                <a:lnTo>
                  <a:pt x="2007108" y="1092708"/>
                </a:lnTo>
                <a:close/>
              </a:path>
              <a:path w="2179320" h="1580514">
                <a:moveTo>
                  <a:pt x="25908" y="25908"/>
                </a:moveTo>
                <a:lnTo>
                  <a:pt x="25908" y="12192"/>
                </a:lnTo>
                <a:lnTo>
                  <a:pt x="12192" y="25908"/>
                </a:lnTo>
                <a:lnTo>
                  <a:pt x="25908" y="25908"/>
                </a:lnTo>
                <a:close/>
              </a:path>
              <a:path w="2179320" h="1580514">
                <a:moveTo>
                  <a:pt x="25908" y="1066800"/>
                </a:moveTo>
                <a:lnTo>
                  <a:pt x="25908" y="25908"/>
                </a:lnTo>
                <a:lnTo>
                  <a:pt x="12192" y="25908"/>
                </a:lnTo>
                <a:lnTo>
                  <a:pt x="12192" y="1066800"/>
                </a:lnTo>
                <a:lnTo>
                  <a:pt x="25908" y="1066800"/>
                </a:lnTo>
                <a:close/>
              </a:path>
              <a:path w="2179320" h="1580514">
                <a:moveTo>
                  <a:pt x="2122932" y="1553250"/>
                </a:moveTo>
                <a:lnTo>
                  <a:pt x="2122932" y="1525524"/>
                </a:lnTo>
                <a:lnTo>
                  <a:pt x="2109216" y="1545336"/>
                </a:lnTo>
                <a:lnTo>
                  <a:pt x="2058784" y="1494580"/>
                </a:lnTo>
                <a:lnTo>
                  <a:pt x="1171956" y="1066800"/>
                </a:lnTo>
                <a:lnTo>
                  <a:pt x="12192" y="1066800"/>
                </a:lnTo>
                <a:lnTo>
                  <a:pt x="25908" y="1078992"/>
                </a:lnTo>
                <a:lnTo>
                  <a:pt x="25908" y="1092708"/>
                </a:lnTo>
                <a:lnTo>
                  <a:pt x="1162812" y="1092708"/>
                </a:lnTo>
                <a:lnTo>
                  <a:pt x="1162812" y="1091184"/>
                </a:lnTo>
                <a:lnTo>
                  <a:pt x="1168908" y="1092708"/>
                </a:lnTo>
                <a:lnTo>
                  <a:pt x="1168908" y="1094117"/>
                </a:lnTo>
                <a:lnTo>
                  <a:pt x="2122932" y="1553250"/>
                </a:lnTo>
                <a:close/>
              </a:path>
              <a:path w="2179320" h="1580514">
                <a:moveTo>
                  <a:pt x="25908" y="1092708"/>
                </a:moveTo>
                <a:lnTo>
                  <a:pt x="25908" y="1078992"/>
                </a:lnTo>
                <a:lnTo>
                  <a:pt x="12192" y="1066800"/>
                </a:lnTo>
                <a:lnTo>
                  <a:pt x="12192" y="1092708"/>
                </a:lnTo>
                <a:lnTo>
                  <a:pt x="25908" y="1092708"/>
                </a:lnTo>
                <a:close/>
              </a:path>
              <a:path w="2179320" h="1580514">
                <a:moveTo>
                  <a:pt x="1168908" y="1092708"/>
                </a:moveTo>
                <a:lnTo>
                  <a:pt x="1162812" y="1091184"/>
                </a:lnTo>
                <a:lnTo>
                  <a:pt x="1165978" y="1092708"/>
                </a:lnTo>
                <a:lnTo>
                  <a:pt x="1168908" y="1092708"/>
                </a:lnTo>
                <a:close/>
              </a:path>
              <a:path w="2179320" h="1580514">
                <a:moveTo>
                  <a:pt x="1165978" y="1092708"/>
                </a:moveTo>
                <a:lnTo>
                  <a:pt x="1162812" y="1091184"/>
                </a:lnTo>
                <a:lnTo>
                  <a:pt x="1162812" y="1092708"/>
                </a:lnTo>
                <a:lnTo>
                  <a:pt x="1165978" y="1092708"/>
                </a:lnTo>
                <a:close/>
              </a:path>
              <a:path w="2179320" h="1580514">
                <a:moveTo>
                  <a:pt x="1168908" y="1094117"/>
                </a:moveTo>
                <a:lnTo>
                  <a:pt x="1168908" y="1092708"/>
                </a:lnTo>
                <a:lnTo>
                  <a:pt x="1165978" y="1092708"/>
                </a:lnTo>
                <a:lnTo>
                  <a:pt x="1168908" y="1094117"/>
                </a:lnTo>
                <a:close/>
              </a:path>
              <a:path w="2179320" h="1580514">
                <a:moveTo>
                  <a:pt x="1993392" y="1066800"/>
                </a:moveTo>
                <a:lnTo>
                  <a:pt x="1633728" y="1066800"/>
                </a:lnTo>
                <a:lnTo>
                  <a:pt x="1664208" y="1097475"/>
                </a:lnTo>
                <a:lnTo>
                  <a:pt x="1664208" y="1092708"/>
                </a:lnTo>
                <a:lnTo>
                  <a:pt x="1673352" y="1071372"/>
                </a:lnTo>
                <a:lnTo>
                  <a:pt x="1694560" y="1092708"/>
                </a:lnTo>
                <a:lnTo>
                  <a:pt x="1981200" y="1092708"/>
                </a:lnTo>
                <a:lnTo>
                  <a:pt x="1981200" y="1078992"/>
                </a:lnTo>
                <a:lnTo>
                  <a:pt x="1993392" y="1066800"/>
                </a:lnTo>
                <a:close/>
              </a:path>
              <a:path w="2179320" h="1580514">
                <a:moveTo>
                  <a:pt x="1694560" y="1092708"/>
                </a:moveTo>
                <a:lnTo>
                  <a:pt x="1673352" y="1071372"/>
                </a:lnTo>
                <a:lnTo>
                  <a:pt x="1664208" y="1092708"/>
                </a:lnTo>
                <a:lnTo>
                  <a:pt x="1694560" y="1092708"/>
                </a:lnTo>
                <a:close/>
              </a:path>
              <a:path w="2179320" h="1580514">
                <a:moveTo>
                  <a:pt x="2179320" y="1580388"/>
                </a:moveTo>
                <a:lnTo>
                  <a:pt x="1694560" y="1092708"/>
                </a:lnTo>
                <a:lnTo>
                  <a:pt x="1664208" y="1092708"/>
                </a:lnTo>
                <a:lnTo>
                  <a:pt x="1664208" y="1097475"/>
                </a:lnTo>
                <a:lnTo>
                  <a:pt x="2058784" y="1494580"/>
                </a:lnTo>
                <a:lnTo>
                  <a:pt x="2122932" y="1525524"/>
                </a:lnTo>
                <a:lnTo>
                  <a:pt x="2122932" y="1553250"/>
                </a:lnTo>
                <a:lnTo>
                  <a:pt x="2179320" y="1580388"/>
                </a:lnTo>
                <a:close/>
              </a:path>
              <a:path w="2179320" h="1580514">
                <a:moveTo>
                  <a:pt x="1993392" y="25908"/>
                </a:moveTo>
                <a:lnTo>
                  <a:pt x="1981200" y="12192"/>
                </a:lnTo>
                <a:lnTo>
                  <a:pt x="1981200" y="25908"/>
                </a:lnTo>
                <a:lnTo>
                  <a:pt x="1993392" y="25908"/>
                </a:lnTo>
                <a:close/>
              </a:path>
              <a:path w="2179320" h="1580514">
                <a:moveTo>
                  <a:pt x="1993392" y="1066800"/>
                </a:moveTo>
                <a:lnTo>
                  <a:pt x="1993392" y="25908"/>
                </a:lnTo>
                <a:lnTo>
                  <a:pt x="1981200" y="25908"/>
                </a:lnTo>
                <a:lnTo>
                  <a:pt x="1981200" y="1066800"/>
                </a:lnTo>
                <a:lnTo>
                  <a:pt x="1993392" y="1066800"/>
                </a:lnTo>
                <a:close/>
              </a:path>
              <a:path w="2179320" h="1580514">
                <a:moveTo>
                  <a:pt x="1993392" y="1092708"/>
                </a:moveTo>
                <a:lnTo>
                  <a:pt x="1993392" y="1066800"/>
                </a:lnTo>
                <a:lnTo>
                  <a:pt x="1981200" y="1078992"/>
                </a:lnTo>
                <a:lnTo>
                  <a:pt x="1981200" y="1092708"/>
                </a:lnTo>
                <a:lnTo>
                  <a:pt x="1993392" y="1092708"/>
                </a:lnTo>
                <a:close/>
              </a:path>
              <a:path w="2179320" h="1580514">
                <a:moveTo>
                  <a:pt x="2122932" y="1525524"/>
                </a:moveTo>
                <a:lnTo>
                  <a:pt x="2058784" y="1494580"/>
                </a:lnTo>
                <a:lnTo>
                  <a:pt x="2109216" y="1545336"/>
                </a:lnTo>
                <a:lnTo>
                  <a:pt x="2122932" y="1525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813102" y="3389578"/>
            <a:ext cx="1361786" cy="842505"/>
          </a:xfrm>
          <a:prstGeom prst="rect">
            <a:avLst/>
          </a:prstGeom>
        </p:spPr>
        <p:txBody>
          <a:bodyPr vert="horz" wrap="square" lIns="0" tIns="11366" rIns="0" bIns="0" rtlCol="0">
            <a:spAutoFit/>
          </a:bodyPr>
          <a:lstStyle/>
          <a:p>
            <a:pPr marL="11366" marR="4559" indent="1140" algn="ctr" defTabSz="818279">
              <a:spcBef>
                <a:spcPts val="90"/>
              </a:spcBef>
            </a:pPr>
            <a:r>
              <a:rPr spc="-4" dirty="0">
                <a:solidFill>
                  <a:prstClr val="black"/>
                </a:solidFill>
                <a:latin typeface="Tahoma"/>
                <a:cs typeface="Tahoma"/>
              </a:rPr>
              <a:t>Intra-cluster  </a:t>
            </a:r>
            <a:r>
              <a:rPr dirty="0">
                <a:solidFill>
                  <a:prstClr val="black"/>
                </a:solidFill>
                <a:latin typeface="Tahoma"/>
                <a:cs typeface="Tahoma"/>
              </a:rPr>
              <a:t>distances</a:t>
            </a:r>
            <a:r>
              <a:rPr spc="-10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pc="-4" dirty="0">
                <a:solidFill>
                  <a:prstClr val="black"/>
                </a:solidFill>
                <a:latin typeface="Tahoma"/>
                <a:cs typeface="Tahoma"/>
              </a:rPr>
              <a:t>are  minimized</a:t>
            </a:r>
            <a:endParaRPr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52690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4" y="393707"/>
            <a:ext cx="8812213" cy="606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702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8424936" cy="5681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53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1949"/>
            <a:ext cx="8100382" cy="547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53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28624"/>
            <a:ext cx="8221736" cy="5786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908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2" y="271885"/>
            <a:ext cx="8316406" cy="5710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387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56" y="361952"/>
            <a:ext cx="8335563" cy="5803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876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5" y="292771"/>
            <a:ext cx="8460431" cy="5782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628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8224"/>
            <a:ext cx="8460432" cy="5922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0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6239"/>
            <a:ext cx="8460422" cy="5567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761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5739"/>
            <a:ext cx="8460430" cy="5921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908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18" y="1007187"/>
            <a:ext cx="6964679" cy="4935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1232" y="1732474"/>
            <a:ext cx="3381086" cy="3294258"/>
          </a:xfrm>
          <a:prstGeom prst="rect">
            <a:avLst/>
          </a:prstGeom>
        </p:spPr>
        <p:txBody>
          <a:bodyPr vert="horz" wrap="square" lIns="0" tIns="79561" rIns="0" bIns="0" rtlCol="0">
            <a:spAutoFit/>
          </a:bodyPr>
          <a:lstStyle/>
          <a:p>
            <a:pPr marL="297761" indent="-286395" defTabSz="818279">
              <a:spcBef>
                <a:spcPts val="628"/>
              </a:spcBef>
              <a:buClr>
                <a:srgbClr val="F0AD00"/>
              </a:buClr>
              <a:buSzPct val="79166"/>
              <a:buFont typeface="Arial"/>
              <a:buChar char="▪"/>
              <a:tabLst>
                <a:tab pos="297191" algn="l"/>
                <a:tab pos="297761" algn="l"/>
              </a:tabLst>
            </a:pPr>
            <a:r>
              <a:rPr sz="2200" dirty="0">
                <a:solidFill>
                  <a:prstClr val="black"/>
                </a:solidFill>
                <a:latin typeface="Trebuchet MS"/>
                <a:cs typeface="Trebuchet MS"/>
              </a:rPr>
              <a:t>Understanding</a:t>
            </a:r>
          </a:p>
          <a:p>
            <a:pPr marL="559158" marR="4559" lvl="1" indent="-245486" defTabSz="818279">
              <a:spcBef>
                <a:spcPts val="457"/>
              </a:spcBef>
              <a:buClr>
                <a:srgbClr val="5FB5CC"/>
              </a:buClr>
              <a:buSzPct val="90000"/>
              <a:buFontTx/>
              <a:buChar char="▪"/>
              <a:tabLst>
                <a:tab pos="559158" algn="l"/>
                <a:tab pos="559730" algn="l"/>
              </a:tabLst>
            </a:pPr>
            <a:r>
              <a:rPr spc="-72" dirty="0">
                <a:solidFill>
                  <a:srgbClr val="FFC000"/>
                </a:solidFill>
                <a:latin typeface="Arial"/>
                <a:cs typeface="Arial"/>
              </a:rPr>
              <a:t>Group </a:t>
            </a:r>
            <a:r>
              <a:rPr spc="-36" dirty="0">
                <a:solidFill>
                  <a:srgbClr val="FFC000"/>
                </a:solidFill>
                <a:latin typeface="Arial"/>
                <a:cs typeface="Arial"/>
              </a:rPr>
              <a:t>related </a:t>
            </a:r>
            <a:r>
              <a:rPr spc="-58" dirty="0">
                <a:solidFill>
                  <a:srgbClr val="FFC000"/>
                </a:solidFill>
                <a:latin typeface="Arial"/>
                <a:cs typeface="Arial"/>
              </a:rPr>
              <a:t>documents </a:t>
            </a:r>
            <a:r>
              <a:rPr spc="9" dirty="0">
                <a:solidFill>
                  <a:prstClr val="black"/>
                </a:solidFill>
                <a:latin typeface="Arial"/>
                <a:cs typeface="Arial"/>
              </a:rPr>
              <a:t>for  </a:t>
            </a:r>
            <a:r>
              <a:rPr spc="-45" dirty="0">
                <a:solidFill>
                  <a:prstClr val="black"/>
                </a:solidFill>
                <a:latin typeface="Arial"/>
                <a:cs typeface="Arial"/>
              </a:rPr>
              <a:t>browsing, </a:t>
            </a:r>
            <a:r>
              <a:rPr spc="-40" dirty="0">
                <a:solidFill>
                  <a:srgbClr val="FFC000"/>
                </a:solidFill>
                <a:latin typeface="Arial"/>
                <a:cs typeface="Arial"/>
              </a:rPr>
              <a:t>group </a:t>
            </a:r>
            <a:r>
              <a:rPr spc="-99" dirty="0">
                <a:solidFill>
                  <a:srgbClr val="FFC000"/>
                </a:solidFill>
                <a:latin typeface="Arial"/>
                <a:cs typeface="Arial"/>
              </a:rPr>
              <a:t>genes </a:t>
            </a:r>
            <a:r>
              <a:rPr spc="-72" dirty="0">
                <a:solidFill>
                  <a:srgbClr val="FFC000"/>
                </a:solidFill>
                <a:latin typeface="Arial"/>
                <a:cs typeface="Arial"/>
              </a:rPr>
              <a:t>and  </a:t>
            </a:r>
            <a:r>
              <a:rPr spc="-36" dirty="0">
                <a:solidFill>
                  <a:srgbClr val="FFC000"/>
                </a:solidFill>
                <a:latin typeface="Arial"/>
                <a:cs typeface="Arial"/>
              </a:rPr>
              <a:t>proteins </a:t>
            </a:r>
            <a:r>
              <a:rPr spc="18" dirty="0">
                <a:solidFill>
                  <a:prstClr val="black"/>
                </a:solidFill>
                <a:latin typeface="Arial"/>
                <a:cs typeface="Arial"/>
              </a:rPr>
              <a:t>that </a:t>
            </a:r>
            <a:r>
              <a:rPr spc="-85" dirty="0">
                <a:solidFill>
                  <a:prstClr val="black"/>
                </a:solidFill>
                <a:latin typeface="Arial"/>
                <a:cs typeface="Arial"/>
              </a:rPr>
              <a:t>have </a:t>
            </a:r>
            <a:r>
              <a:rPr spc="-36" dirty="0">
                <a:solidFill>
                  <a:prstClr val="black"/>
                </a:solidFill>
                <a:latin typeface="Arial"/>
                <a:cs typeface="Arial"/>
              </a:rPr>
              <a:t>similar  </a:t>
            </a:r>
            <a:r>
              <a:rPr spc="-18" dirty="0">
                <a:solidFill>
                  <a:prstClr val="black"/>
                </a:solidFill>
                <a:latin typeface="Arial"/>
                <a:cs typeface="Arial"/>
              </a:rPr>
              <a:t>functionality,</a:t>
            </a:r>
            <a:r>
              <a:rPr spc="-17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22" dirty="0">
                <a:solidFill>
                  <a:prstClr val="black"/>
                </a:solidFill>
                <a:latin typeface="Arial"/>
                <a:cs typeface="Arial"/>
              </a:rPr>
              <a:t>or</a:t>
            </a:r>
            <a:r>
              <a:rPr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srgbClr val="FFC000"/>
                </a:solidFill>
                <a:latin typeface="Arial"/>
                <a:cs typeface="Arial"/>
              </a:rPr>
              <a:t>group</a:t>
            </a:r>
            <a:r>
              <a:rPr spc="-153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pc="-67" dirty="0">
                <a:solidFill>
                  <a:srgbClr val="FFC000"/>
                </a:solidFill>
                <a:latin typeface="Arial"/>
                <a:cs typeface="Arial"/>
              </a:rPr>
              <a:t>stocks </a:t>
            </a:r>
            <a:r>
              <a:rPr spc="-6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8" dirty="0">
                <a:solidFill>
                  <a:prstClr val="black"/>
                </a:solidFill>
                <a:latin typeface="Arial"/>
                <a:cs typeface="Arial"/>
              </a:rPr>
              <a:t>with</a:t>
            </a:r>
            <a:r>
              <a:rPr spc="-39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36" dirty="0">
                <a:solidFill>
                  <a:prstClr val="black"/>
                </a:solidFill>
                <a:latin typeface="Arial"/>
                <a:cs typeface="Arial"/>
              </a:rPr>
              <a:t>similar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price </a:t>
            </a:r>
            <a:r>
              <a:rPr spc="-27" dirty="0">
                <a:solidFill>
                  <a:prstClr val="black"/>
                </a:solidFill>
                <a:latin typeface="Arial"/>
                <a:cs typeface="Arial"/>
              </a:rPr>
              <a:t>fluctuations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409140" lvl="1" defTabSz="818279">
              <a:buClr>
                <a:srgbClr val="5FB5CC"/>
              </a:buClr>
              <a:buFont typeface="Arial"/>
              <a:buChar char="▪"/>
            </a:pP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97761" indent="-286395" defTabSz="818279">
              <a:spcBef>
                <a:spcPts val="1530"/>
              </a:spcBef>
              <a:buClr>
                <a:srgbClr val="F0AD00"/>
              </a:buClr>
              <a:buSzPct val="79166"/>
              <a:buFont typeface="Arial"/>
              <a:buChar char="▪"/>
              <a:tabLst>
                <a:tab pos="297191" algn="l"/>
                <a:tab pos="297761" algn="l"/>
              </a:tabLst>
            </a:pPr>
            <a:r>
              <a:rPr sz="2200" dirty="0">
                <a:solidFill>
                  <a:prstClr val="black"/>
                </a:solidFill>
                <a:latin typeface="Trebuchet MS"/>
                <a:cs typeface="Trebuchet MS"/>
              </a:rPr>
              <a:t>Summarization</a:t>
            </a:r>
          </a:p>
          <a:p>
            <a:pPr marL="559158" marR="71595" lvl="1" indent="-245486" defTabSz="818279">
              <a:spcBef>
                <a:spcPts val="453"/>
              </a:spcBef>
              <a:buClr>
                <a:srgbClr val="5FB5CC"/>
              </a:buClr>
              <a:buSzPct val="90000"/>
              <a:buFontTx/>
              <a:buChar char="▪"/>
              <a:tabLst>
                <a:tab pos="559158" algn="l"/>
                <a:tab pos="559730" algn="l"/>
              </a:tabLst>
            </a:pPr>
            <a:r>
              <a:rPr spc="-117" dirty="0">
                <a:solidFill>
                  <a:prstClr val="black"/>
                </a:solidFill>
                <a:latin typeface="Arial"/>
                <a:cs typeface="Arial"/>
              </a:rPr>
              <a:t>Reduce</a:t>
            </a:r>
            <a:r>
              <a:rPr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9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-16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90" dirty="0">
                <a:solidFill>
                  <a:prstClr val="black"/>
                </a:solidFill>
                <a:latin typeface="Arial"/>
                <a:cs typeface="Arial"/>
              </a:rPr>
              <a:t>size</a:t>
            </a:r>
            <a:r>
              <a:rPr spc="-16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3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pc="-15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large</a:t>
            </a:r>
            <a:r>
              <a:rPr spc="-1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prstClr val="black"/>
                </a:solidFill>
                <a:latin typeface="Arial"/>
                <a:cs typeface="Arial"/>
              </a:rPr>
              <a:t>data  </a:t>
            </a:r>
            <a:r>
              <a:rPr spc="-81" dirty="0">
                <a:solidFill>
                  <a:prstClr val="black"/>
                </a:solidFill>
                <a:latin typeface="Arial"/>
                <a:cs typeface="Arial"/>
              </a:rPr>
              <a:t>sets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99464" y="1520862"/>
            <a:ext cx="5773" cy="0"/>
          </a:xfrm>
          <a:custGeom>
            <a:avLst/>
            <a:gdLst/>
            <a:ahLst/>
            <a:cxnLst/>
            <a:rect l="l" t="t" r="r" b="b"/>
            <a:pathLst>
              <a:path w="6350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99461" y="1520862"/>
            <a:ext cx="0" cy="5603"/>
          </a:xfrm>
          <a:custGeom>
            <a:avLst/>
            <a:gdLst/>
            <a:ahLst/>
            <a:cxnLst/>
            <a:rect l="l" t="t" r="r" b="b"/>
            <a:pathLst>
              <a:path h="6350">
                <a:moveTo>
                  <a:pt x="0" y="0"/>
                </a:moveTo>
                <a:lnTo>
                  <a:pt x="0" y="609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99464" y="1520862"/>
            <a:ext cx="5773" cy="0"/>
          </a:xfrm>
          <a:custGeom>
            <a:avLst/>
            <a:gdLst/>
            <a:ahLst/>
            <a:cxnLst/>
            <a:rect l="l" t="t" r="r" b="b"/>
            <a:pathLst>
              <a:path w="6350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99461" y="1520862"/>
            <a:ext cx="0" cy="5603"/>
          </a:xfrm>
          <a:custGeom>
            <a:avLst/>
            <a:gdLst/>
            <a:ahLst/>
            <a:cxnLst/>
            <a:rect l="l" t="t" r="r" b="b"/>
            <a:pathLst>
              <a:path h="6350">
                <a:moveTo>
                  <a:pt x="0" y="0"/>
                </a:moveTo>
                <a:lnTo>
                  <a:pt x="0" y="609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06395" y="1523548"/>
            <a:ext cx="353291" cy="0"/>
          </a:xfrm>
          <a:custGeom>
            <a:avLst/>
            <a:gdLst/>
            <a:ahLst/>
            <a:cxnLst/>
            <a:rect l="l" t="t" r="r" b="b"/>
            <a:pathLst>
              <a:path w="388620">
                <a:moveTo>
                  <a:pt x="0" y="0"/>
                </a:moveTo>
                <a:lnTo>
                  <a:pt x="388613" y="0"/>
                </a:lnTo>
              </a:path>
            </a:pathLst>
          </a:custGeom>
          <a:ln w="60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05005" y="1520862"/>
            <a:ext cx="353291" cy="0"/>
          </a:xfrm>
          <a:custGeom>
            <a:avLst/>
            <a:gdLst/>
            <a:ahLst/>
            <a:cxnLst/>
            <a:rect l="l" t="t" r="r" b="b"/>
            <a:pathLst>
              <a:path w="388620">
                <a:moveTo>
                  <a:pt x="0" y="0"/>
                </a:moveTo>
                <a:lnTo>
                  <a:pt x="38861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58297" y="1520862"/>
            <a:ext cx="6927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61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58294" y="1520862"/>
            <a:ext cx="0" cy="5603"/>
          </a:xfrm>
          <a:custGeom>
            <a:avLst/>
            <a:gdLst/>
            <a:ahLst/>
            <a:cxnLst/>
            <a:rect l="l" t="t" r="r" b="b"/>
            <a:pathLst>
              <a:path h="6350">
                <a:moveTo>
                  <a:pt x="0" y="0"/>
                </a:moveTo>
                <a:lnTo>
                  <a:pt x="0" y="609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65226" y="1523548"/>
            <a:ext cx="2174009" cy="0"/>
          </a:xfrm>
          <a:custGeom>
            <a:avLst/>
            <a:gdLst/>
            <a:ahLst/>
            <a:cxnLst/>
            <a:rect l="l" t="t" r="r" b="b"/>
            <a:pathLst>
              <a:path w="2391409">
                <a:moveTo>
                  <a:pt x="0" y="0"/>
                </a:moveTo>
                <a:lnTo>
                  <a:pt x="2391156" y="0"/>
                </a:lnTo>
              </a:path>
            </a:pathLst>
          </a:custGeom>
          <a:ln w="60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65226" y="1520862"/>
            <a:ext cx="2174009" cy="0"/>
          </a:xfrm>
          <a:custGeom>
            <a:avLst/>
            <a:gdLst/>
            <a:ahLst/>
            <a:cxnLst/>
            <a:rect l="l" t="t" r="r" b="b"/>
            <a:pathLst>
              <a:path w="2391409">
                <a:moveTo>
                  <a:pt x="0" y="0"/>
                </a:moveTo>
                <a:lnTo>
                  <a:pt x="239115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39004" y="1520862"/>
            <a:ext cx="5773" cy="0"/>
          </a:xfrm>
          <a:custGeom>
            <a:avLst/>
            <a:gdLst/>
            <a:ahLst/>
            <a:cxnLst/>
            <a:rect l="l" t="t" r="r" b="b"/>
            <a:pathLst>
              <a:path w="6350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39000" y="1520862"/>
            <a:ext cx="0" cy="5603"/>
          </a:xfrm>
          <a:custGeom>
            <a:avLst/>
            <a:gdLst/>
            <a:ahLst/>
            <a:cxnLst/>
            <a:rect l="l" t="t" r="r" b="b"/>
            <a:pathLst>
              <a:path h="6350">
                <a:moveTo>
                  <a:pt x="0" y="0"/>
                </a:moveTo>
                <a:lnTo>
                  <a:pt x="0" y="609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45928" y="1523548"/>
            <a:ext cx="1013114" cy="0"/>
          </a:xfrm>
          <a:custGeom>
            <a:avLst/>
            <a:gdLst/>
            <a:ahLst/>
            <a:cxnLst/>
            <a:rect l="l" t="t" r="r" b="b"/>
            <a:pathLst>
              <a:path w="1114425">
                <a:moveTo>
                  <a:pt x="0" y="0"/>
                </a:moveTo>
                <a:lnTo>
                  <a:pt x="1114037" y="0"/>
                </a:lnTo>
              </a:path>
            </a:pathLst>
          </a:custGeom>
          <a:ln w="60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244541" y="1520862"/>
            <a:ext cx="1013114" cy="0"/>
          </a:xfrm>
          <a:custGeom>
            <a:avLst/>
            <a:gdLst/>
            <a:ahLst/>
            <a:cxnLst/>
            <a:rect l="l" t="t" r="r" b="b"/>
            <a:pathLst>
              <a:path w="1114425">
                <a:moveTo>
                  <a:pt x="0" y="0"/>
                </a:moveTo>
                <a:lnTo>
                  <a:pt x="111404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257314" y="1520862"/>
            <a:ext cx="5773" cy="0"/>
          </a:xfrm>
          <a:custGeom>
            <a:avLst/>
            <a:gdLst/>
            <a:ahLst/>
            <a:cxnLst/>
            <a:rect l="l" t="t" r="r" b="b"/>
            <a:pathLst>
              <a:path w="6350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57309" y="1520862"/>
            <a:ext cx="0" cy="5603"/>
          </a:xfrm>
          <a:custGeom>
            <a:avLst/>
            <a:gdLst/>
            <a:ahLst/>
            <a:cxnLst/>
            <a:rect l="l" t="t" r="r" b="b"/>
            <a:pathLst>
              <a:path h="6350">
                <a:moveTo>
                  <a:pt x="0" y="0"/>
                </a:moveTo>
                <a:lnTo>
                  <a:pt x="0" y="609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257314" y="1520862"/>
            <a:ext cx="5773" cy="0"/>
          </a:xfrm>
          <a:custGeom>
            <a:avLst/>
            <a:gdLst/>
            <a:ahLst/>
            <a:cxnLst/>
            <a:rect l="l" t="t" r="r" b="b"/>
            <a:pathLst>
              <a:path w="6350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57309" y="1520862"/>
            <a:ext cx="0" cy="5603"/>
          </a:xfrm>
          <a:custGeom>
            <a:avLst/>
            <a:gdLst/>
            <a:ahLst/>
            <a:cxnLst/>
            <a:rect l="l" t="t" r="r" b="b"/>
            <a:pathLst>
              <a:path h="6350">
                <a:moveTo>
                  <a:pt x="0" y="0"/>
                </a:moveTo>
                <a:lnTo>
                  <a:pt x="0" y="609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4698771" y="1526240"/>
          <a:ext cx="3558308" cy="19310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064"/>
                <a:gridCol w="2180936"/>
                <a:gridCol w="1018308"/>
              </a:tblGrid>
              <a:tr h="180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5005">
                        <a:lnSpc>
                          <a:spcPts val="1160"/>
                        </a:lnSpc>
                      </a:pPr>
                      <a:r>
                        <a:rPr sz="900" b="1" i="1" spc="5" dirty="0">
                          <a:latin typeface="Times New Roman"/>
                          <a:cs typeface="Times New Roman"/>
                        </a:rPr>
                        <a:t>Discovered</a:t>
                      </a:r>
                      <a:r>
                        <a:rPr sz="900" b="1" i="1" dirty="0">
                          <a:latin typeface="Times New Roman"/>
                          <a:cs typeface="Times New Roman"/>
                        </a:rPr>
                        <a:t> Clusters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ts val="1160"/>
                        </a:lnSpc>
                      </a:pPr>
                      <a:r>
                        <a:rPr sz="900" b="1" i="1" spc="5" dirty="0">
                          <a:latin typeface="Times New Roman"/>
                          <a:cs typeface="Times New Roman"/>
                        </a:rPr>
                        <a:t>Industry</a:t>
                      </a:r>
                      <a:r>
                        <a:rPr sz="900" b="1" i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b="1" i="1" spc="5" dirty="0">
                          <a:latin typeface="Times New Roman"/>
                          <a:cs typeface="Times New Roman"/>
                        </a:rPr>
                        <a:t>Group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578134">
                <a:tc>
                  <a:txBody>
                    <a:bodyPr/>
                    <a:lstStyle/>
                    <a:p>
                      <a:pPr marL="53975">
                        <a:lnSpc>
                          <a:spcPts val="2640"/>
                        </a:lnSpc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FFFBF"/>
                    </a:solidFill>
                  </a:tcPr>
                </a:tc>
                <a:tc>
                  <a:txBody>
                    <a:bodyPr/>
                    <a:lstStyle/>
                    <a:p>
                      <a:pPr marL="78105" marR="61594" algn="ctr">
                        <a:lnSpc>
                          <a:spcPts val="830"/>
                        </a:lnSpc>
                        <a:spcBef>
                          <a:spcPts val="15"/>
                        </a:spcBef>
                      </a:pPr>
                      <a:r>
                        <a:rPr sz="600" spc="10" dirty="0">
                          <a:latin typeface="Times New Roman"/>
                          <a:cs typeface="Times New Roman"/>
                        </a:rPr>
                        <a:t>Applied-Matl-DOWN,Bay-Network-Down,3-COM-DOWN,  Cabletron-Sys-DOWN,CISCO-DOWN,HP-DOWN,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37160">
                        <a:lnSpc>
                          <a:spcPts val="810"/>
                        </a:lnSpc>
                      </a:pPr>
                      <a:r>
                        <a:rPr sz="600" spc="10" dirty="0">
                          <a:latin typeface="Times New Roman"/>
                          <a:cs typeface="Times New Roman"/>
                        </a:rPr>
                        <a:t>DSC-Comm-DOWN,INTEL-DOWN,LSI-Logic-DOWN,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06680" marR="88900" algn="ctr">
                        <a:lnSpc>
                          <a:spcPct val="99300"/>
                        </a:lnSpc>
                        <a:spcBef>
                          <a:spcPts val="5"/>
                        </a:spcBef>
                      </a:pPr>
                      <a:r>
                        <a:rPr sz="600" spc="5" dirty="0">
                          <a:latin typeface="Times New Roman"/>
                          <a:cs typeface="Times New Roman"/>
                        </a:rPr>
                        <a:t>Micron-Tech-DOWN,Texas-Inst-Down,Tellabs-Inc-Down,  </a:t>
                      </a:r>
                      <a:r>
                        <a:rPr sz="600" spc="10" dirty="0">
                          <a:latin typeface="Times New Roman"/>
                          <a:cs typeface="Times New Roman"/>
                        </a:rPr>
                        <a:t>Natl-Semiconduct-DOWN,Oracl-DOWN,SGI-DOWN,  Sun-DOWN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168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FF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800" spc="10" dirty="0">
                          <a:latin typeface="Times New Roman"/>
                          <a:cs typeface="Times New Roman"/>
                        </a:rPr>
                        <a:t>Technology1-DOWN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FFFBF"/>
                    </a:solidFill>
                  </a:tcPr>
                </a:tc>
              </a:tr>
              <a:tr h="512109">
                <a:tc>
                  <a:txBody>
                    <a:bodyPr/>
                    <a:lstStyle/>
                    <a:p>
                      <a:pPr marL="53975">
                        <a:lnSpc>
                          <a:spcPts val="2620"/>
                        </a:lnSpc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7E7E"/>
                    </a:solidFill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ts val="795"/>
                        </a:lnSpc>
                      </a:pPr>
                      <a:r>
                        <a:rPr sz="600" spc="10" dirty="0">
                          <a:latin typeface="Times New Roman"/>
                          <a:cs typeface="Times New Roman"/>
                        </a:rPr>
                        <a:t>Apple-Comp-DOWN,Autodesk-DOWN,DEC-DOWN,</a:t>
                      </a: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327660" marR="215900" indent="-94615">
                        <a:lnSpc>
                          <a:spcPts val="840"/>
                        </a:lnSpc>
                        <a:spcBef>
                          <a:spcPts val="20"/>
                        </a:spcBef>
                      </a:pPr>
                      <a:r>
                        <a:rPr sz="600" spc="10" dirty="0">
                          <a:latin typeface="Times New Roman"/>
                          <a:cs typeface="Times New Roman"/>
                        </a:rPr>
                        <a:t>ADV-Micro-Device-DOWN,Andrew-Corp-DOWN,  Computer-Assoc-DOWN,Circuit-City-DOWN,</a:t>
                      </a: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100965" marR="82550" indent="43815">
                        <a:lnSpc>
                          <a:spcPts val="830"/>
                        </a:lnSpc>
                        <a:spcBef>
                          <a:spcPts val="10"/>
                        </a:spcBef>
                      </a:pPr>
                      <a:r>
                        <a:rPr sz="600" spc="10" dirty="0">
                          <a:latin typeface="Times New Roman"/>
                          <a:cs typeface="Times New Roman"/>
                        </a:rPr>
                        <a:t>Compaq-DOWN, EMC-Corp-DOWN, Gen-Inst-DOWN,  Motorola-DOWN,Microsoft-DOWN,Scientific-Atl-DOWN</a:t>
                      </a:r>
                      <a:endParaRPr sz="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7E7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800" spc="10" dirty="0">
                          <a:latin typeface="Times New Roman"/>
                          <a:cs typeface="Times New Roman"/>
                        </a:rPr>
                        <a:t>Technology2-DOWN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7E7E"/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53975">
                        <a:lnSpc>
                          <a:spcPts val="2575"/>
                        </a:lnSpc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BF"/>
                    </a:solidFill>
                  </a:tcPr>
                </a:tc>
                <a:tc>
                  <a:txBody>
                    <a:bodyPr/>
                    <a:lstStyle/>
                    <a:p>
                      <a:pPr marL="334010">
                        <a:lnSpc>
                          <a:spcPts val="795"/>
                        </a:lnSpc>
                      </a:pPr>
                      <a:r>
                        <a:rPr sz="600" spc="10" dirty="0">
                          <a:latin typeface="Times New Roman"/>
                          <a:cs typeface="Times New Roman"/>
                        </a:rPr>
                        <a:t>Fannie-Mae-DOWN,Fed-Home-Loan-DOWN,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329565">
                        <a:lnSpc>
                          <a:spcPts val="835"/>
                        </a:lnSpc>
                      </a:pPr>
                      <a:r>
                        <a:rPr sz="600" spc="10" dirty="0">
                          <a:latin typeface="Times New Roman"/>
                          <a:cs typeface="Times New Roman"/>
                        </a:rPr>
                        <a:t>MBNA-Corp-DOWN,Morgan-Stanley-DOWN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800" spc="5" dirty="0">
                          <a:latin typeface="Times New Roman"/>
                          <a:cs typeface="Times New Roman"/>
                        </a:rPr>
                        <a:t>Financial-DOWN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168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BF"/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53975">
                        <a:lnSpc>
                          <a:spcPts val="2620"/>
                        </a:lnSpc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7E7E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795"/>
                        </a:lnSpc>
                      </a:pPr>
                      <a:r>
                        <a:rPr sz="600" spc="5" dirty="0">
                          <a:latin typeface="Times New Roman"/>
                          <a:cs typeface="Times New Roman"/>
                        </a:rPr>
                        <a:t>Baker-Hughes-UP,Dresser-Inds-UP,Halliburton-HLD-UP,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266700" marR="250825" algn="ctr">
                        <a:lnSpc>
                          <a:spcPts val="840"/>
                        </a:lnSpc>
                        <a:spcBef>
                          <a:spcPts val="20"/>
                        </a:spcBef>
                      </a:pPr>
                      <a:r>
                        <a:rPr sz="600" spc="5" dirty="0">
                          <a:latin typeface="Times New Roman"/>
                          <a:cs typeface="Times New Roman"/>
                        </a:rPr>
                        <a:t>Louisiana-Land-UP,Phillips-Petro-UP,Unocal-UP,  Schlumberger-UP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7E7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800" spc="5" dirty="0">
                          <a:latin typeface="Times New Roman"/>
                          <a:cs typeface="Times New Roman"/>
                        </a:rPr>
                        <a:t>Oil-UP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168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7E7E"/>
                    </a:solidFill>
                  </a:tcPr>
                </a:tc>
              </a:tr>
            </a:tbl>
          </a:graphicData>
        </a:graphic>
      </p:graphicFrame>
      <p:sp>
        <p:nvSpPr>
          <p:cNvPr id="23" name="object 23"/>
          <p:cNvSpPr/>
          <p:nvPr/>
        </p:nvSpPr>
        <p:spPr>
          <a:xfrm>
            <a:off x="5293237" y="3821187"/>
            <a:ext cx="2630761" cy="19957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13693" y="5730686"/>
            <a:ext cx="2036618" cy="842504"/>
          </a:xfrm>
          <a:prstGeom prst="rect">
            <a:avLst/>
          </a:prstGeom>
        </p:spPr>
        <p:txBody>
          <a:bodyPr vert="horz" wrap="square" lIns="0" tIns="11366" rIns="0" bIns="0" rtlCol="0">
            <a:spAutoFit/>
          </a:bodyPr>
          <a:lstStyle/>
          <a:p>
            <a:pPr marL="11366" marR="4559" defTabSz="818279">
              <a:spcBef>
                <a:spcPts val="90"/>
              </a:spcBef>
            </a:pP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Clustering</a:t>
            </a:r>
            <a:r>
              <a:rPr spc="-1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8" dirty="0">
                <a:solidFill>
                  <a:prstClr val="black"/>
                </a:solidFill>
                <a:latin typeface="Arial"/>
                <a:cs typeface="Arial"/>
              </a:rPr>
              <a:t>precipitation  in</a:t>
            </a:r>
            <a:r>
              <a:rPr spc="-2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prstClr val="black"/>
                </a:solidFill>
                <a:latin typeface="Arial"/>
                <a:cs typeface="Arial"/>
              </a:rPr>
              <a:t>Australia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5724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49"/>
            <a:ext cx="8460431" cy="606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876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56" y="201424"/>
            <a:ext cx="8589637" cy="6038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628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7653"/>
            <a:ext cx="8503860" cy="5954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0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01" y="395326"/>
            <a:ext cx="8601075" cy="606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761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90525"/>
            <a:ext cx="8572500" cy="607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908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38151"/>
            <a:ext cx="8915400" cy="658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387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71450"/>
            <a:ext cx="8953500" cy="651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876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57201"/>
            <a:ext cx="8877300" cy="654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628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30" y="228600"/>
            <a:ext cx="87439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50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53988"/>
            <a:ext cx="8607425" cy="655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586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3488" y="909024"/>
            <a:ext cx="7301345" cy="451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9048" y="2016609"/>
            <a:ext cx="4099214" cy="457784"/>
          </a:xfrm>
          <a:prstGeom prst="rect">
            <a:avLst/>
          </a:prstGeom>
        </p:spPr>
        <p:txBody>
          <a:bodyPr vert="horz" wrap="square" lIns="0" tIns="11366" rIns="0" bIns="0" rtlCol="0">
            <a:spAutoFit/>
          </a:bodyPr>
          <a:lstStyle/>
          <a:p>
            <a:pPr marL="297761" indent="-286395" defTabSz="818279">
              <a:spcBef>
                <a:spcPts val="90"/>
              </a:spcBef>
              <a:buClr>
                <a:srgbClr val="F0AD00"/>
              </a:buClr>
              <a:buSzPct val="79687"/>
              <a:buFontTx/>
              <a:buChar char="▪"/>
              <a:tabLst>
                <a:tab pos="297191" algn="l"/>
                <a:tab pos="297761" algn="l"/>
              </a:tabLst>
            </a:pPr>
            <a:r>
              <a:rPr sz="2900" spc="-148" dirty="0">
                <a:solidFill>
                  <a:prstClr val="black"/>
                </a:solidFill>
                <a:latin typeface="Arial"/>
                <a:cs typeface="Arial"/>
              </a:rPr>
              <a:t>John </a:t>
            </a:r>
            <a:r>
              <a:rPr sz="2900" spc="-130" dirty="0">
                <a:solidFill>
                  <a:prstClr val="black"/>
                </a:solidFill>
                <a:latin typeface="Arial"/>
                <a:cs typeface="Arial"/>
              </a:rPr>
              <a:t>Snow, </a:t>
            </a:r>
            <a:r>
              <a:rPr sz="2900" spc="-76" dirty="0">
                <a:solidFill>
                  <a:prstClr val="black"/>
                </a:solidFill>
                <a:latin typeface="Arial"/>
                <a:cs typeface="Arial"/>
              </a:rPr>
              <a:t>London</a:t>
            </a:r>
            <a:r>
              <a:rPr sz="2900" spc="-5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-193" dirty="0">
                <a:solidFill>
                  <a:prstClr val="black"/>
                </a:solidFill>
                <a:latin typeface="Arial"/>
                <a:cs typeface="Arial"/>
              </a:rPr>
              <a:t>1854</a:t>
            </a:r>
            <a:endParaRPr sz="2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6904" y="2474258"/>
            <a:ext cx="6165273" cy="3913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346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0" y="307983"/>
            <a:ext cx="8858250" cy="624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586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76246"/>
            <a:ext cx="8686800" cy="610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586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908685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862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96" y="279408"/>
            <a:ext cx="8732837" cy="629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5863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96" y="365133"/>
            <a:ext cx="8504237" cy="612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764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200025"/>
            <a:ext cx="8721725" cy="645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26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46" y="217488"/>
            <a:ext cx="8618537" cy="642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26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165108"/>
            <a:ext cx="8721725" cy="652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26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33" y="68263"/>
            <a:ext cx="8869363" cy="672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496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71" y="171450"/>
            <a:ext cx="8880475" cy="651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643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397" y="615874"/>
            <a:ext cx="5219007" cy="1005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68535" y="2834640"/>
            <a:ext cx="399011" cy="2460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85160" y="2553597"/>
            <a:ext cx="108065" cy="104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91198" y="2490395"/>
            <a:ext cx="108065" cy="1048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88178" y="2349200"/>
            <a:ext cx="108065" cy="1048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18560" y="2819848"/>
            <a:ext cx="108065" cy="1048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77640" y="2709582"/>
            <a:ext cx="106680" cy="1048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18560" y="2615457"/>
            <a:ext cx="108065" cy="1048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13652" y="2349200"/>
            <a:ext cx="399016" cy="2460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28898" y="2772784"/>
            <a:ext cx="108065" cy="104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34928" y="2834644"/>
            <a:ext cx="108065" cy="1048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31910" y="2975833"/>
            <a:ext cx="108065" cy="1048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62298" y="2506534"/>
            <a:ext cx="108065" cy="1048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21378" y="2615457"/>
            <a:ext cx="108065" cy="1048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762298" y="2709582"/>
            <a:ext cx="108065" cy="1048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89148" y="3385521"/>
            <a:ext cx="1530927" cy="226376"/>
          </a:xfrm>
          <a:prstGeom prst="rect">
            <a:avLst/>
          </a:prstGeom>
        </p:spPr>
        <p:txBody>
          <a:bodyPr vert="horz" wrap="square" lIns="0" tIns="10799" rIns="0" bIns="0" rtlCol="0">
            <a:spAutoFit/>
          </a:bodyPr>
          <a:lstStyle/>
          <a:p>
            <a:pPr marL="11366" defTabSz="818279">
              <a:spcBef>
                <a:spcPts val="85"/>
              </a:spcBef>
            </a:pPr>
            <a:r>
              <a:rPr sz="1400" spc="-4" dirty="0">
                <a:solidFill>
                  <a:prstClr val="black"/>
                </a:solidFill>
                <a:latin typeface="Times New Roman"/>
                <a:cs typeface="Times New Roman"/>
              </a:rPr>
              <a:t>How </a:t>
            </a:r>
            <a:r>
              <a:rPr sz="1400" spc="-9" dirty="0">
                <a:solidFill>
                  <a:prstClr val="black"/>
                </a:solidFill>
                <a:latin typeface="Times New Roman"/>
                <a:cs typeface="Times New Roman"/>
              </a:rPr>
              <a:t>many</a:t>
            </a:r>
            <a:r>
              <a:rPr sz="1400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4" dirty="0">
                <a:solidFill>
                  <a:prstClr val="black"/>
                </a:solidFill>
                <a:latin typeface="Times New Roman"/>
                <a:cs typeface="Times New Roman"/>
              </a:rPr>
              <a:t>clusters?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344294" y="4785808"/>
            <a:ext cx="112222" cy="1075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058891" y="4917614"/>
            <a:ext cx="99868" cy="96931"/>
          </a:xfrm>
          <a:custGeom>
            <a:avLst/>
            <a:gdLst/>
            <a:ahLst/>
            <a:cxnLst/>
            <a:rect l="l" t="t" r="r" b="b"/>
            <a:pathLst>
              <a:path w="109854" h="109854">
                <a:moveTo>
                  <a:pt x="109728" y="54864"/>
                </a:moveTo>
                <a:lnTo>
                  <a:pt x="54864" y="0"/>
                </a:lnTo>
                <a:lnTo>
                  <a:pt x="0" y="54864"/>
                </a:lnTo>
                <a:lnTo>
                  <a:pt x="54864" y="109728"/>
                </a:lnTo>
                <a:lnTo>
                  <a:pt x="109728" y="54864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53351" y="4910891"/>
            <a:ext cx="112568" cy="109257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123444" y="62484"/>
                </a:moveTo>
                <a:lnTo>
                  <a:pt x="60960" y="0"/>
                </a:lnTo>
                <a:lnTo>
                  <a:pt x="0" y="62484"/>
                </a:lnTo>
                <a:lnTo>
                  <a:pt x="9144" y="71628"/>
                </a:lnTo>
                <a:lnTo>
                  <a:pt x="9144" y="57912"/>
                </a:lnTo>
                <a:lnTo>
                  <a:pt x="12954" y="61722"/>
                </a:lnTo>
                <a:lnTo>
                  <a:pt x="57912" y="16764"/>
                </a:lnTo>
                <a:lnTo>
                  <a:pt x="57912" y="10668"/>
                </a:lnTo>
                <a:lnTo>
                  <a:pt x="64008" y="10668"/>
                </a:lnTo>
                <a:lnTo>
                  <a:pt x="64008" y="16764"/>
                </a:lnTo>
                <a:lnTo>
                  <a:pt x="108966" y="61722"/>
                </a:lnTo>
                <a:lnTo>
                  <a:pt x="112776" y="57912"/>
                </a:lnTo>
                <a:lnTo>
                  <a:pt x="112776" y="72891"/>
                </a:lnTo>
                <a:lnTo>
                  <a:pt x="123444" y="62484"/>
                </a:lnTo>
                <a:close/>
              </a:path>
              <a:path w="123825" h="123825">
                <a:moveTo>
                  <a:pt x="12954" y="61722"/>
                </a:moveTo>
                <a:lnTo>
                  <a:pt x="9144" y="57912"/>
                </a:lnTo>
                <a:lnTo>
                  <a:pt x="9144" y="65532"/>
                </a:lnTo>
                <a:lnTo>
                  <a:pt x="12954" y="61722"/>
                </a:lnTo>
                <a:close/>
              </a:path>
              <a:path w="123825" h="123825">
                <a:moveTo>
                  <a:pt x="60960" y="109728"/>
                </a:moveTo>
                <a:lnTo>
                  <a:pt x="12954" y="61722"/>
                </a:lnTo>
                <a:lnTo>
                  <a:pt x="9144" y="65532"/>
                </a:lnTo>
                <a:lnTo>
                  <a:pt x="9144" y="71628"/>
                </a:lnTo>
                <a:lnTo>
                  <a:pt x="57912" y="120396"/>
                </a:lnTo>
                <a:lnTo>
                  <a:pt x="57912" y="112776"/>
                </a:lnTo>
                <a:lnTo>
                  <a:pt x="60960" y="109728"/>
                </a:lnTo>
                <a:close/>
              </a:path>
              <a:path w="123825" h="123825">
                <a:moveTo>
                  <a:pt x="64008" y="10668"/>
                </a:moveTo>
                <a:lnTo>
                  <a:pt x="57912" y="10668"/>
                </a:lnTo>
                <a:lnTo>
                  <a:pt x="60960" y="13716"/>
                </a:lnTo>
                <a:lnTo>
                  <a:pt x="64008" y="10668"/>
                </a:lnTo>
                <a:close/>
              </a:path>
              <a:path w="123825" h="123825">
                <a:moveTo>
                  <a:pt x="60960" y="13716"/>
                </a:moveTo>
                <a:lnTo>
                  <a:pt x="57912" y="10668"/>
                </a:lnTo>
                <a:lnTo>
                  <a:pt x="57912" y="16764"/>
                </a:lnTo>
                <a:lnTo>
                  <a:pt x="60960" y="13716"/>
                </a:lnTo>
                <a:close/>
              </a:path>
              <a:path w="123825" h="123825">
                <a:moveTo>
                  <a:pt x="64008" y="112776"/>
                </a:moveTo>
                <a:lnTo>
                  <a:pt x="60960" y="109728"/>
                </a:lnTo>
                <a:lnTo>
                  <a:pt x="57912" y="112776"/>
                </a:lnTo>
                <a:lnTo>
                  <a:pt x="64008" y="112776"/>
                </a:lnTo>
                <a:close/>
              </a:path>
              <a:path w="123825" h="123825">
                <a:moveTo>
                  <a:pt x="64008" y="120470"/>
                </a:moveTo>
                <a:lnTo>
                  <a:pt x="64008" y="112776"/>
                </a:lnTo>
                <a:lnTo>
                  <a:pt x="57912" y="112776"/>
                </a:lnTo>
                <a:lnTo>
                  <a:pt x="57912" y="120396"/>
                </a:lnTo>
                <a:lnTo>
                  <a:pt x="60960" y="123444"/>
                </a:lnTo>
                <a:lnTo>
                  <a:pt x="64008" y="120470"/>
                </a:lnTo>
                <a:close/>
              </a:path>
              <a:path w="123825" h="123825">
                <a:moveTo>
                  <a:pt x="64008" y="16764"/>
                </a:moveTo>
                <a:lnTo>
                  <a:pt x="64008" y="10668"/>
                </a:lnTo>
                <a:lnTo>
                  <a:pt x="60960" y="13716"/>
                </a:lnTo>
                <a:lnTo>
                  <a:pt x="64008" y="16764"/>
                </a:lnTo>
                <a:close/>
              </a:path>
              <a:path w="123825" h="123825">
                <a:moveTo>
                  <a:pt x="112776" y="72891"/>
                </a:moveTo>
                <a:lnTo>
                  <a:pt x="112776" y="65532"/>
                </a:lnTo>
                <a:lnTo>
                  <a:pt x="108966" y="61722"/>
                </a:lnTo>
                <a:lnTo>
                  <a:pt x="60960" y="109728"/>
                </a:lnTo>
                <a:lnTo>
                  <a:pt x="64008" y="112776"/>
                </a:lnTo>
                <a:lnTo>
                  <a:pt x="64008" y="120470"/>
                </a:lnTo>
                <a:lnTo>
                  <a:pt x="112776" y="72891"/>
                </a:lnTo>
                <a:close/>
              </a:path>
              <a:path w="123825" h="123825">
                <a:moveTo>
                  <a:pt x="112776" y="65532"/>
                </a:moveTo>
                <a:lnTo>
                  <a:pt x="112776" y="57912"/>
                </a:lnTo>
                <a:lnTo>
                  <a:pt x="108966" y="61722"/>
                </a:lnTo>
                <a:lnTo>
                  <a:pt x="112776" y="655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230687" y="4927003"/>
            <a:ext cx="112222" cy="1075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73884" y="4806003"/>
            <a:ext cx="96982" cy="96931"/>
          </a:xfrm>
          <a:custGeom>
            <a:avLst/>
            <a:gdLst/>
            <a:ahLst/>
            <a:cxnLst/>
            <a:rect l="l" t="t" r="r" b="b"/>
            <a:pathLst>
              <a:path w="106679" h="109854">
                <a:moveTo>
                  <a:pt x="106680" y="54864"/>
                </a:moveTo>
                <a:lnTo>
                  <a:pt x="53340" y="0"/>
                </a:lnTo>
                <a:lnTo>
                  <a:pt x="0" y="54864"/>
                </a:lnTo>
                <a:lnTo>
                  <a:pt x="53340" y="109728"/>
                </a:lnTo>
                <a:lnTo>
                  <a:pt x="106680" y="54864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66957" y="4800625"/>
            <a:ext cx="110836" cy="109257"/>
          </a:xfrm>
          <a:custGeom>
            <a:avLst/>
            <a:gdLst/>
            <a:ahLst/>
            <a:cxnLst/>
            <a:rect l="l" t="t" r="r" b="b"/>
            <a:pathLst>
              <a:path w="121920" h="123825">
                <a:moveTo>
                  <a:pt x="121920" y="60960"/>
                </a:moveTo>
                <a:lnTo>
                  <a:pt x="60960" y="0"/>
                </a:lnTo>
                <a:lnTo>
                  <a:pt x="0" y="60960"/>
                </a:lnTo>
                <a:lnTo>
                  <a:pt x="10668" y="71894"/>
                </a:lnTo>
                <a:lnTo>
                  <a:pt x="10668" y="57912"/>
                </a:lnTo>
                <a:lnTo>
                  <a:pt x="14372" y="61722"/>
                </a:lnTo>
                <a:lnTo>
                  <a:pt x="57912" y="16938"/>
                </a:lnTo>
                <a:lnTo>
                  <a:pt x="57912" y="10668"/>
                </a:lnTo>
                <a:lnTo>
                  <a:pt x="64008" y="10668"/>
                </a:lnTo>
                <a:lnTo>
                  <a:pt x="64008" y="16938"/>
                </a:lnTo>
                <a:lnTo>
                  <a:pt x="107547" y="61722"/>
                </a:lnTo>
                <a:lnTo>
                  <a:pt x="111252" y="57912"/>
                </a:lnTo>
                <a:lnTo>
                  <a:pt x="111252" y="71894"/>
                </a:lnTo>
                <a:lnTo>
                  <a:pt x="121920" y="60960"/>
                </a:lnTo>
                <a:close/>
              </a:path>
              <a:path w="121920" h="123825">
                <a:moveTo>
                  <a:pt x="14372" y="61722"/>
                </a:moveTo>
                <a:lnTo>
                  <a:pt x="10668" y="57912"/>
                </a:lnTo>
                <a:lnTo>
                  <a:pt x="10668" y="65532"/>
                </a:lnTo>
                <a:lnTo>
                  <a:pt x="14372" y="61722"/>
                </a:lnTo>
                <a:close/>
              </a:path>
              <a:path w="121920" h="123825">
                <a:moveTo>
                  <a:pt x="60960" y="109640"/>
                </a:moveTo>
                <a:lnTo>
                  <a:pt x="14372" y="61722"/>
                </a:lnTo>
                <a:lnTo>
                  <a:pt x="10668" y="65532"/>
                </a:lnTo>
                <a:lnTo>
                  <a:pt x="10668" y="71894"/>
                </a:lnTo>
                <a:lnTo>
                  <a:pt x="57912" y="120319"/>
                </a:lnTo>
                <a:lnTo>
                  <a:pt x="57912" y="112776"/>
                </a:lnTo>
                <a:lnTo>
                  <a:pt x="60960" y="109640"/>
                </a:lnTo>
                <a:close/>
              </a:path>
              <a:path w="121920" h="123825">
                <a:moveTo>
                  <a:pt x="64008" y="10668"/>
                </a:moveTo>
                <a:lnTo>
                  <a:pt x="57912" y="10668"/>
                </a:lnTo>
                <a:lnTo>
                  <a:pt x="60960" y="13803"/>
                </a:lnTo>
                <a:lnTo>
                  <a:pt x="64008" y="10668"/>
                </a:lnTo>
                <a:close/>
              </a:path>
              <a:path w="121920" h="123825">
                <a:moveTo>
                  <a:pt x="60960" y="13803"/>
                </a:moveTo>
                <a:lnTo>
                  <a:pt x="57912" y="10668"/>
                </a:lnTo>
                <a:lnTo>
                  <a:pt x="57912" y="16938"/>
                </a:lnTo>
                <a:lnTo>
                  <a:pt x="60960" y="13803"/>
                </a:lnTo>
                <a:close/>
              </a:path>
              <a:path w="121920" h="123825">
                <a:moveTo>
                  <a:pt x="64008" y="112776"/>
                </a:moveTo>
                <a:lnTo>
                  <a:pt x="60960" y="109640"/>
                </a:lnTo>
                <a:lnTo>
                  <a:pt x="57912" y="112776"/>
                </a:lnTo>
                <a:lnTo>
                  <a:pt x="64008" y="112776"/>
                </a:lnTo>
                <a:close/>
              </a:path>
              <a:path w="121920" h="123825">
                <a:moveTo>
                  <a:pt x="64008" y="120319"/>
                </a:moveTo>
                <a:lnTo>
                  <a:pt x="64008" y="112776"/>
                </a:lnTo>
                <a:lnTo>
                  <a:pt x="57912" y="112776"/>
                </a:lnTo>
                <a:lnTo>
                  <a:pt x="57912" y="120319"/>
                </a:lnTo>
                <a:lnTo>
                  <a:pt x="60960" y="123444"/>
                </a:lnTo>
                <a:lnTo>
                  <a:pt x="64008" y="120319"/>
                </a:lnTo>
                <a:close/>
              </a:path>
              <a:path w="121920" h="123825">
                <a:moveTo>
                  <a:pt x="64008" y="16938"/>
                </a:moveTo>
                <a:lnTo>
                  <a:pt x="64008" y="10668"/>
                </a:lnTo>
                <a:lnTo>
                  <a:pt x="60960" y="13803"/>
                </a:lnTo>
                <a:lnTo>
                  <a:pt x="64008" y="16938"/>
                </a:lnTo>
                <a:close/>
              </a:path>
              <a:path w="121920" h="123825">
                <a:moveTo>
                  <a:pt x="111252" y="71894"/>
                </a:moveTo>
                <a:lnTo>
                  <a:pt x="111252" y="65532"/>
                </a:lnTo>
                <a:lnTo>
                  <a:pt x="107547" y="61722"/>
                </a:lnTo>
                <a:lnTo>
                  <a:pt x="60960" y="109640"/>
                </a:lnTo>
                <a:lnTo>
                  <a:pt x="64008" y="112776"/>
                </a:lnTo>
                <a:lnTo>
                  <a:pt x="64008" y="120319"/>
                </a:lnTo>
                <a:lnTo>
                  <a:pt x="111252" y="71894"/>
                </a:lnTo>
                <a:close/>
              </a:path>
              <a:path w="121920" h="123825">
                <a:moveTo>
                  <a:pt x="111252" y="65532"/>
                </a:moveTo>
                <a:lnTo>
                  <a:pt x="111252" y="57912"/>
                </a:lnTo>
                <a:lnTo>
                  <a:pt x="107547" y="61722"/>
                </a:lnTo>
                <a:lnTo>
                  <a:pt x="111252" y="655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061662" y="4494007"/>
            <a:ext cx="126076" cy="1223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869085" y="4430806"/>
            <a:ext cx="124691" cy="12236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966065" y="4289612"/>
            <a:ext cx="124691" cy="12236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603374" y="4769675"/>
            <a:ext cx="110836" cy="10892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61069" y="4659410"/>
            <a:ext cx="112222" cy="10892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603374" y="4565277"/>
            <a:ext cx="110836" cy="10892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83232" y="4284233"/>
            <a:ext cx="432262" cy="27700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112327" y="4723952"/>
            <a:ext cx="113607" cy="11026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919749" y="4787153"/>
            <a:ext cx="113607" cy="11026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015347" y="4928347"/>
            <a:ext cx="113607" cy="11026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633258" y="4440219"/>
            <a:ext cx="139931" cy="13716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890953" y="4551830"/>
            <a:ext cx="141316" cy="1358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633258" y="4644614"/>
            <a:ext cx="139931" cy="13716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413898" y="5239868"/>
            <a:ext cx="1023505" cy="226376"/>
          </a:xfrm>
          <a:prstGeom prst="rect">
            <a:avLst/>
          </a:prstGeom>
        </p:spPr>
        <p:txBody>
          <a:bodyPr vert="horz" wrap="square" lIns="0" tIns="10799" rIns="0" bIns="0" rtlCol="0">
            <a:spAutoFit/>
          </a:bodyPr>
          <a:lstStyle/>
          <a:p>
            <a:pPr marL="11366" defTabSz="818279">
              <a:spcBef>
                <a:spcPts val="85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Four</a:t>
            </a:r>
            <a:r>
              <a:rPr sz="1400" spc="-6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4" dirty="0">
                <a:solidFill>
                  <a:prstClr val="black"/>
                </a:solidFill>
                <a:latin typeface="Times New Roman"/>
                <a:cs typeface="Times New Roman"/>
              </a:rPr>
              <a:t>Clusters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456709" y="4780430"/>
            <a:ext cx="113607" cy="10892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165768" y="4795224"/>
            <a:ext cx="290945" cy="23532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81006" y="4498041"/>
            <a:ext cx="113607" cy="11026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88427" y="4436187"/>
            <a:ext cx="113607" cy="10892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085407" y="4293646"/>
            <a:ext cx="113607" cy="11026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715788" y="4762948"/>
            <a:ext cx="113607" cy="11026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973487" y="4654027"/>
            <a:ext cx="113607" cy="11026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715788" y="4559898"/>
            <a:ext cx="113607" cy="11026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504608" y="4441564"/>
            <a:ext cx="108065" cy="10354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217808" y="4319220"/>
            <a:ext cx="98714" cy="96931"/>
          </a:xfrm>
          <a:custGeom>
            <a:avLst/>
            <a:gdLst/>
            <a:ahLst/>
            <a:cxnLst/>
            <a:rect l="l" t="t" r="r" b="b"/>
            <a:pathLst>
              <a:path w="108584" h="109854">
                <a:moveTo>
                  <a:pt x="0" y="0"/>
                </a:moveTo>
                <a:lnTo>
                  <a:pt x="0" y="109728"/>
                </a:lnTo>
                <a:lnTo>
                  <a:pt x="108204" y="109728"/>
                </a:lnTo>
                <a:lnTo>
                  <a:pt x="10820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212266" y="4315161"/>
            <a:ext cx="109682" cy="105335"/>
          </a:xfrm>
          <a:custGeom>
            <a:avLst/>
            <a:gdLst/>
            <a:ahLst/>
            <a:cxnLst/>
            <a:rect l="l" t="t" r="r" b="b"/>
            <a:pathLst>
              <a:path w="120650" h="119379">
                <a:moveTo>
                  <a:pt x="120396" y="118872"/>
                </a:moveTo>
                <a:lnTo>
                  <a:pt x="120396" y="0"/>
                </a:lnTo>
                <a:lnTo>
                  <a:pt x="0" y="0"/>
                </a:lnTo>
                <a:lnTo>
                  <a:pt x="0" y="118872"/>
                </a:lnTo>
                <a:lnTo>
                  <a:pt x="6096" y="118872"/>
                </a:lnTo>
                <a:lnTo>
                  <a:pt x="6096" y="9144"/>
                </a:lnTo>
                <a:lnTo>
                  <a:pt x="10668" y="4572"/>
                </a:lnTo>
                <a:lnTo>
                  <a:pt x="10668" y="9144"/>
                </a:lnTo>
                <a:lnTo>
                  <a:pt x="109728" y="9144"/>
                </a:lnTo>
                <a:lnTo>
                  <a:pt x="109728" y="4572"/>
                </a:lnTo>
                <a:lnTo>
                  <a:pt x="114300" y="9144"/>
                </a:lnTo>
                <a:lnTo>
                  <a:pt x="114300" y="118872"/>
                </a:lnTo>
                <a:lnTo>
                  <a:pt x="120396" y="118872"/>
                </a:lnTo>
                <a:close/>
              </a:path>
              <a:path w="120650" h="119379">
                <a:moveTo>
                  <a:pt x="10668" y="9144"/>
                </a:moveTo>
                <a:lnTo>
                  <a:pt x="10668" y="4572"/>
                </a:lnTo>
                <a:lnTo>
                  <a:pt x="6096" y="9144"/>
                </a:lnTo>
                <a:lnTo>
                  <a:pt x="10668" y="9144"/>
                </a:lnTo>
                <a:close/>
              </a:path>
              <a:path w="120650" h="119379">
                <a:moveTo>
                  <a:pt x="10668" y="109728"/>
                </a:moveTo>
                <a:lnTo>
                  <a:pt x="10668" y="9144"/>
                </a:lnTo>
                <a:lnTo>
                  <a:pt x="6096" y="9144"/>
                </a:lnTo>
                <a:lnTo>
                  <a:pt x="6096" y="109728"/>
                </a:lnTo>
                <a:lnTo>
                  <a:pt x="10668" y="109728"/>
                </a:lnTo>
                <a:close/>
              </a:path>
              <a:path w="120650" h="119379">
                <a:moveTo>
                  <a:pt x="114300" y="109728"/>
                </a:moveTo>
                <a:lnTo>
                  <a:pt x="6096" y="109728"/>
                </a:lnTo>
                <a:lnTo>
                  <a:pt x="10668" y="114300"/>
                </a:lnTo>
                <a:lnTo>
                  <a:pt x="10668" y="118872"/>
                </a:lnTo>
                <a:lnTo>
                  <a:pt x="109728" y="118872"/>
                </a:lnTo>
                <a:lnTo>
                  <a:pt x="109728" y="114300"/>
                </a:lnTo>
                <a:lnTo>
                  <a:pt x="114300" y="109728"/>
                </a:lnTo>
                <a:close/>
              </a:path>
              <a:path w="120650" h="119379">
                <a:moveTo>
                  <a:pt x="10668" y="118872"/>
                </a:moveTo>
                <a:lnTo>
                  <a:pt x="10668" y="114300"/>
                </a:lnTo>
                <a:lnTo>
                  <a:pt x="6096" y="109728"/>
                </a:lnTo>
                <a:lnTo>
                  <a:pt x="6096" y="118872"/>
                </a:lnTo>
                <a:lnTo>
                  <a:pt x="10668" y="118872"/>
                </a:lnTo>
                <a:close/>
              </a:path>
              <a:path w="120650" h="119379">
                <a:moveTo>
                  <a:pt x="114300" y="9144"/>
                </a:moveTo>
                <a:lnTo>
                  <a:pt x="109728" y="4572"/>
                </a:lnTo>
                <a:lnTo>
                  <a:pt x="109728" y="9144"/>
                </a:lnTo>
                <a:lnTo>
                  <a:pt x="114300" y="9144"/>
                </a:lnTo>
                <a:close/>
              </a:path>
              <a:path w="120650" h="119379">
                <a:moveTo>
                  <a:pt x="114300" y="109728"/>
                </a:moveTo>
                <a:lnTo>
                  <a:pt x="114300" y="9144"/>
                </a:lnTo>
                <a:lnTo>
                  <a:pt x="109728" y="9144"/>
                </a:lnTo>
                <a:lnTo>
                  <a:pt x="109728" y="109728"/>
                </a:lnTo>
                <a:lnTo>
                  <a:pt x="114300" y="109728"/>
                </a:lnTo>
                <a:close/>
              </a:path>
              <a:path w="120650" h="119379">
                <a:moveTo>
                  <a:pt x="114300" y="118872"/>
                </a:moveTo>
                <a:lnTo>
                  <a:pt x="114300" y="109728"/>
                </a:lnTo>
                <a:lnTo>
                  <a:pt x="109728" y="114300"/>
                </a:lnTo>
                <a:lnTo>
                  <a:pt x="109728" y="118872"/>
                </a:lnTo>
                <a:lnTo>
                  <a:pt x="114300" y="1188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390998" y="4299027"/>
            <a:ext cx="108065" cy="10488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331418" y="4428141"/>
            <a:ext cx="98714" cy="96931"/>
          </a:xfrm>
          <a:custGeom>
            <a:avLst/>
            <a:gdLst/>
            <a:ahLst/>
            <a:cxnLst/>
            <a:rect l="l" t="t" r="r" b="b"/>
            <a:pathLst>
              <a:path w="108584" h="109854">
                <a:moveTo>
                  <a:pt x="0" y="0"/>
                </a:moveTo>
                <a:lnTo>
                  <a:pt x="0" y="109728"/>
                </a:lnTo>
                <a:lnTo>
                  <a:pt x="108204" y="109728"/>
                </a:lnTo>
                <a:lnTo>
                  <a:pt x="10820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327284" y="4424083"/>
            <a:ext cx="106795" cy="105335"/>
          </a:xfrm>
          <a:custGeom>
            <a:avLst/>
            <a:gdLst/>
            <a:ahLst/>
            <a:cxnLst/>
            <a:rect l="l" t="t" r="r" b="b"/>
            <a:pathLst>
              <a:path w="117475" h="119379">
                <a:moveTo>
                  <a:pt x="117354" y="118872"/>
                </a:moveTo>
                <a:lnTo>
                  <a:pt x="117354" y="0"/>
                </a:lnTo>
                <a:lnTo>
                  <a:pt x="0" y="0"/>
                </a:lnTo>
                <a:lnTo>
                  <a:pt x="0" y="118872"/>
                </a:lnTo>
                <a:lnTo>
                  <a:pt x="4572" y="118872"/>
                </a:ln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lnTo>
                  <a:pt x="108210" y="9144"/>
                </a:lnTo>
                <a:lnTo>
                  <a:pt x="108210" y="4572"/>
                </a:lnTo>
                <a:lnTo>
                  <a:pt x="112782" y="9144"/>
                </a:lnTo>
                <a:lnTo>
                  <a:pt x="112782" y="118872"/>
                </a:lnTo>
                <a:lnTo>
                  <a:pt x="117354" y="118872"/>
                </a:lnTo>
                <a:close/>
              </a:path>
              <a:path w="117475" h="119379">
                <a:moveTo>
                  <a:pt x="9144" y="9144"/>
                </a:move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close/>
              </a:path>
              <a:path w="117475" h="119379">
                <a:moveTo>
                  <a:pt x="9144" y="109728"/>
                </a:moveTo>
                <a:lnTo>
                  <a:pt x="9144" y="9144"/>
                </a:lnTo>
                <a:lnTo>
                  <a:pt x="4572" y="9144"/>
                </a:lnTo>
                <a:lnTo>
                  <a:pt x="4572" y="109728"/>
                </a:lnTo>
                <a:lnTo>
                  <a:pt x="9144" y="109728"/>
                </a:lnTo>
                <a:close/>
              </a:path>
              <a:path w="117475" h="119379">
                <a:moveTo>
                  <a:pt x="112782" y="109728"/>
                </a:moveTo>
                <a:lnTo>
                  <a:pt x="4572" y="109728"/>
                </a:lnTo>
                <a:lnTo>
                  <a:pt x="9144" y="114300"/>
                </a:lnTo>
                <a:lnTo>
                  <a:pt x="9144" y="118872"/>
                </a:lnTo>
                <a:lnTo>
                  <a:pt x="108210" y="118872"/>
                </a:lnTo>
                <a:lnTo>
                  <a:pt x="108210" y="114300"/>
                </a:lnTo>
                <a:lnTo>
                  <a:pt x="112782" y="109728"/>
                </a:lnTo>
                <a:close/>
              </a:path>
              <a:path w="117475" h="119379">
                <a:moveTo>
                  <a:pt x="9144" y="118872"/>
                </a:moveTo>
                <a:lnTo>
                  <a:pt x="9144" y="114300"/>
                </a:lnTo>
                <a:lnTo>
                  <a:pt x="4572" y="109728"/>
                </a:lnTo>
                <a:lnTo>
                  <a:pt x="4572" y="118872"/>
                </a:lnTo>
                <a:lnTo>
                  <a:pt x="9144" y="118872"/>
                </a:lnTo>
                <a:close/>
              </a:path>
              <a:path w="117475" h="119379">
                <a:moveTo>
                  <a:pt x="112782" y="9144"/>
                </a:moveTo>
                <a:lnTo>
                  <a:pt x="108210" y="4572"/>
                </a:lnTo>
                <a:lnTo>
                  <a:pt x="108210" y="9144"/>
                </a:lnTo>
                <a:lnTo>
                  <a:pt x="112782" y="9144"/>
                </a:lnTo>
                <a:close/>
              </a:path>
              <a:path w="117475" h="119379">
                <a:moveTo>
                  <a:pt x="112782" y="109728"/>
                </a:moveTo>
                <a:lnTo>
                  <a:pt x="112782" y="9144"/>
                </a:lnTo>
                <a:lnTo>
                  <a:pt x="108210" y="9144"/>
                </a:lnTo>
                <a:lnTo>
                  <a:pt x="108210" y="109728"/>
                </a:lnTo>
                <a:lnTo>
                  <a:pt x="112782" y="109728"/>
                </a:lnTo>
                <a:close/>
              </a:path>
              <a:path w="117475" h="119379">
                <a:moveTo>
                  <a:pt x="112782" y="118872"/>
                </a:moveTo>
                <a:lnTo>
                  <a:pt x="112782" y="109728"/>
                </a:lnTo>
                <a:lnTo>
                  <a:pt x="108210" y="114300"/>
                </a:lnTo>
                <a:lnTo>
                  <a:pt x="108210" y="118872"/>
                </a:lnTo>
                <a:lnTo>
                  <a:pt x="112782" y="1188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228898" y="4722607"/>
            <a:ext cx="108065" cy="10488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034928" y="4785808"/>
            <a:ext cx="108065" cy="10354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131910" y="4925659"/>
            <a:ext cx="108065" cy="10488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762298" y="4456355"/>
            <a:ext cx="108065" cy="10488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021378" y="4565277"/>
            <a:ext cx="108065" cy="10488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762298" y="4659409"/>
            <a:ext cx="108065" cy="10488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389148" y="5239868"/>
            <a:ext cx="999836" cy="226376"/>
          </a:xfrm>
          <a:prstGeom prst="rect">
            <a:avLst/>
          </a:prstGeom>
        </p:spPr>
        <p:txBody>
          <a:bodyPr vert="horz" wrap="square" lIns="0" tIns="10799" rIns="0" bIns="0" rtlCol="0">
            <a:spAutoFit/>
          </a:bodyPr>
          <a:lstStyle/>
          <a:p>
            <a:pPr marL="11366" defTabSz="818279">
              <a:spcBef>
                <a:spcPts val="85"/>
              </a:spcBef>
            </a:pPr>
            <a:r>
              <a:rPr sz="1400" spc="-40" dirty="0">
                <a:solidFill>
                  <a:prstClr val="black"/>
                </a:solidFill>
                <a:latin typeface="Times New Roman"/>
                <a:cs typeface="Times New Roman"/>
              </a:rPr>
              <a:t>Two</a:t>
            </a:r>
            <a:r>
              <a:rPr sz="1400" spc="-4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4" dirty="0">
                <a:solidFill>
                  <a:prstClr val="black"/>
                </a:solidFill>
                <a:latin typeface="Times New Roman"/>
                <a:cs typeface="Times New Roman"/>
              </a:rPr>
              <a:t>Clusters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344294" y="2835988"/>
            <a:ext cx="112222" cy="10757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058891" y="2967789"/>
            <a:ext cx="99868" cy="96931"/>
          </a:xfrm>
          <a:custGeom>
            <a:avLst/>
            <a:gdLst/>
            <a:ahLst/>
            <a:cxnLst/>
            <a:rect l="l" t="t" r="r" b="b"/>
            <a:pathLst>
              <a:path w="109854" h="109854">
                <a:moveTo>
                  <a:pt x="109728" y="54864"/>
                </a:moveTo>
                <a:lnTo>
                  <a:pt x="54864" y="0"/>
                </a:lnTo>
                <a:lnTo>
                  <a:pt x="0" y="54864"/>
                </a:lnTo>
                <a:lnTo>
                  <a:pt x="54864" y="109728"/>
                </a:lnTo>
                <a:lnTo>
                  <a:pt x="109728" y="54864"/>
                </a:lnTo>
                <a:close/>
              </a:path>
            </a:pathLst>
          </a:custGeom>
          <a:solidFill>
            <a:srgbClr val="FF98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053351" y="2961067"/>
            <a:ext cx="112568" cy="109257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123444" y="62484"/>
                </a:moveTo>
                <a:lnTo>
                  <a:pt x="60960" y="0"/>
                </a:lnTo>
                <a:lnTo>
                  <a:pt x="0" y="62484"/>
                </a:lnTo>
                <a:lnTo>
                  <a:pt x="9144" y="71628"/>
                </a:lnTo>
                <a:lnTo>
                  <a:pt x="9144" y="57912"/>
                </a:lnTo>
                <a:lnTo>
                  <a:pt x="12954" y="61722"/>
                </a:lnTo>
                <a:lnTo>
                  <a:pt x="57912" y="16764"/>
                </a:lnTo>
                <a:lnTo>
                  <a:pt x="57912" y="10668"/>
                </a:lnTo>
                <a:lnTo>
                  <a:pt x="64008" y="10668"/>
                </a:lnTo>
                <a:lnTo>
                  <a:pt x="64008" y="16764"/>
                </a:lnTo>
                <a:lnTo>
                  <a:pt x="108966" y="61722"/>
                </a:lnTo>
                <a:lnTo>
                  <a:pt x="112776" y="57912"/>
                </a:lnTo>
                <a:lnTo>
                  <a:pt x="112776" y="72891"/>
                </a:lnTo>
                <a:lnTo>
                  <a:pt x="123444" y="62484"/>
                </a:lnTo>
                <a:close/>
              </a:path>
              <a:path w="123825" h="123825">
                <a:moveTo>
                  <a:pt x="12954" y="61722"/>
                </a:moveTo>
                <a:lnTo>
                  <a:pt x="9144" y="57912"/>
                </a:lnTo>
                <a:lnTo>
                  <a:pt x="9144" y="65532"/>
                </a:lnTo>
                <a:lnTo>
                  <a:pt x="12954" y="61722"/>
                </a:lnTo>
                <a:close/>
              </a:path>
              <a:path w="123825" h="123825">
                <a:moveTo>
                  <a:pt x="60960" y="109728"/>
                </a:moveTo>
                <a:lnTo>
                  <a:pt x="12954" y="61722"/>
                </a:lnTo>
                <a:lnTo>
                  <a:pt x="9144" y="65532"/>
                </a:lnTo>
                <a:lnTo>
                  <a:pt x="9144" y="71628"/>
                </a:lnTo>
                <a:lnTo>
                  <a:pt x="57912" y="120396"/>
                </a:lnTo>
                <a:lnTo>
                  <a:pt x="57912" y="112776"/>
                </a:lnTo>
                <a:lnTo>
                  <a:pt x="60960" y="109728"/>
                </a:lnTo>
                <a:close/>
              </a:path>
              <a:path w="123825" h="123825">
                <a:moveTo>
                  <a:pt x="64008" y="10668"/>
                </a:moveTo>
                <a:lnTo>
                  <a:pt x="57912" y="10668"/>
                </a:lnTo>
                <a:lnTo>
                  <a:pt x="60960" y="13716"/>
                </a:lnTo>
                <a:lnTo>
                  <a:pt x="64008" y="10668"/>
                </a:lnTo>
                <a:close/>
              </a:path>
              <a:path w="123825" h="123825">
                <a:moveTo>
                  <a:pt x="60960" y="13716"/>
                </a:moveTo>
                <a:lnTo>
                  <a:pt x="57912" y="10668"/>
                </a:lnTo>
                <a:lnTo>
                  <a:pt x="57912" y="16764"/>
                </a:lnTo>
                <a:lnTo>
                  <a:pt x="60960" y="13716"/>
                </a:lnTo>
                <a:close/>
              </a:path>
              <a:path w="123825" h="123825">
                <a:moveTo>
                  <a:pt x="64008" y="112776"/>
                </a:moveTo>
                <a:lnTo>
                  <a:pt x="60960" y="109728"/>
                </a:lnTo>
                <a:lnTo>
                  <a:pt x="57912" y="112776"/>
                </a:lnTo>
                <a:lnTo>
                  <a:pt x="64008" y="112776"/>
                </a:lnTo>
                <a:close/>
              </a:path>
              <a:path w="123825" h="123825">
                <a:moveTo>
                  <a:pt x="64008" y="120470"/>
                </a:moveTo>
                <a:lnTo>
                  <a:pt x="64008" y="112776"/>
                </a:lnTo>
                <a:lnTo>
                  <a:pt x="57912" y="112776"/>
                </a:lnTo>
                <a:lnTo>
                  <a:pt x="57912" y="120396"/>
                </a:lnTo>
                <a:lnTo>
                  <a:pt x="60960" y="123444"/>
                </a:lnTo>
                <a:lnTo>
                  <a:pt x="64008" y="120470"/>
                </a:lnTo>
                <a:close/>
              </a:path>
              <a:path w="123825" h="123825">
                <a:moveTo>
                  <a:pt x="64008" y="16764"/>
                </a:moveTo>
                <a:lnTo>
                  <a:pt x="64008" y="10668"/>
                </a:lnTo>
                <a:lnTo>
                  <a:pt x="60960" y="13716"/>
                </a:lnTo>
                <a:lnTo>
                  <a:pt x="64008" y="16764"/>
                </a:lnTo>
                <a:close/>
              </a:path>
              <a:path w="123825" h="123825">
                <a:moveTo>
                  <a:pt x="112776" y="72891"/>
                </a:moveTo>
                <a:lnTo>
                  <a:pt x="112776" y="65532"/>
                </a:lnTo>
                <a:lnTo>
                  <a:pt x="108966" y="61722"/>
                </a:lnTo>
                <a:lnTo>
                  <a:pt x="60960" y="109728"/>
                </a:lnTo>
                <a:lnTo>
                  <a:pt x="64008" y="112776"/>
                </a:lnTo>
                <a:lnTo>
                  <a:pt x="64008" y="120470"/>
                </a:lnTo>
                <a:lnTo>
                  <a:pt x="112776" y="72891"/>
                </a:lnTo>
                <a:close/>
              </a:path>
              <a:path w="123825" h="123825">
                <a:moveTo>
                  <a:pt x="112776" y="65532"/>
                </a:moveTo>
                <a:lnTo>
                  <a:pt x="112776" y="57912"/>
                </a:lnTo>
                <a:lnTo>
                  <a:pt x="108966" y="61722"/>
                </a:lnTo>
                <a:lnTo>
                  <a:pt x="112776" y="655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230687" y="2977179"/>
            <a:ext cx="112222" cy="10757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173884" y="2856180"/>
            <a:ext cx="96982" cy="96931"/>
          </a:xfrm>
          <a:custGeom>
            <a:avLst/>
            <a:gdLst/>
            <a:ahLst/>
            <a:cxnLst/>
            <a:rect l="l" t="t" r="r" b="b"/>
            <a:pathLst>
              <a:path w="106679" h="109854">
                <a:moveTo>
                  <a:pt x="106680" y="54864"/>
                </a:moveTo>
                <a:lnTo>
                  <a:pt x="53340" y="0"/>
                </a:lnTo>
                <a:lnTo>
                  <a:pt x="0" y="54864"/>
                </a:lnTo>
                <a:lnTo>
                  <a:pt x="53340" y="109728"/>
                </a:lnTo>
                <a:lnTo>
                  <a:pt x="106680" y="54864"/>
                </a:lnTo>
                <a:close/>
              </a:path>
            </a:pathLst>
          </a:custGeom>
          <a:solidFill>
            <a:srgbClr val="FF98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166957" y="2850801"/>
            <a:ext cx="110836" cy="109257"/>
          </a:xfrm>
          <a:custGeom>
            <a:avLst/>
            <a:gdLst/>
            <a:ahLst/>
            <a:cxnLst/>
            <a:rect l="l" t="t" r="r" b="b"/>
            <a:pathLst>
              <a:path w="121920" h="123825">
                <a:moveTo>
                  <a:pt x="121920" y="60960"/>
                </a:moveTo>
                <a:lnTo>
                  <a:pt x="60960" y="0"/>
                </a:lnTo>
                <a:lnTo>
                  <a:pt x="0" y="60960"/>
                </a:lnTo>
                <a:lnTo>
                  <a:pt x="10668" y="71894"/>
                </a:lnTo>
                <a:lnTo>
                  <a:pt x="10668" y="57912"/>
                </a:lnTo>
                <a:lnTo>
                  <a:pt x="14372" y="61722"/>
                </a:lnTo>
                <a:lnTo>
                  <a:pt x="57912" y="16938"/>
                </a:lnTo>
                <a:lnTo>
                  <a:pt x="57912" y="10668"/>
                </a:lnTo>
                <a:lnTo>
                  <a:pt x="64008" y="10668"/>
                </a:lnTo>
                <a:lnTo>
                  <a:pt x="64008" y="16938"/>
                </a:lnTo>
                <a:lnTo>
                  <a:pt x="107547" y="61722"/>
                </a:lnTo>
                <a:lnTo>
                  <a:pt x="111252" y="57912"/>
                </a:lnTo>
                <a:lnTo>
                  <a:pt x="111252" y="71894"/>
                </a:lnTo>
                <a:lnTo>
                  <a:pt x="121920" y="60960"/>
                </a:lnTo>
                <a:close/>
              </a:path>
              <a:path w="121920" h="123825">
                <a:moveTo>
                  <a:pt x="14372" y="61722"/>
                </a:moveTo>
                <a:lnTo>
                  <a:pt x="10668" y="57912"/>
                </a:lnTo>
                <a:lnTo>
                  <a:pt x="10668" y="65532"/>
                </a:lnTo>
                <a:lnTo>
                  <a:pt x="14372" y="61722"/>
                </a:lnTo>
                <a:close/>
              </a:path>
              <a:path w="121920" h="123825">
                <a:moveTo>
                  <a:pt x="60960" y="109640"/>
                </a:moveTo>
                <a:lnTo>
                  <a:pt x="14372" y="61722"/>
                </a:lnTo>
                <a:lnTo>
                  <a:pt x="10668" y="65532"/>
                </a:lnTo>
                <a:lnTo>
                  <a:pt x="10668" y="71894"/>
                </a:lnTo>
                <a:lnTo>
                  <a:pt x="57912" y="120319"/>
                </a:lnTo>
                <a:lnTo>
                  <a:pt x="57912" y="112776"/>
                </a:lnTo>
                <a:lnTo>
                  <a:pt x="60960" y="109640"/>
                </a:lnTo>
                <a:close/>
              </a:path>
              <a:path w="121920" h="123825">
                <a:moveTo>
                  <a:pt x="64008" y="10668"/>
                </a:moveTo>
                <a:lnTo>
                  <a:pt x="57912" y="10668"/>
                </a:lnTo>
                <a:lnTo>
                  <a:pt x="60960" y="13803"/>
                </a:lnTo>
                <a:lnTo>
                  <a:pt x="64008" y="10668"/>
                </a:lnTo>
                <a:close/>
              </a:path>
              <a:path w="121920" h="123825">
                <a:moveTo>
                  <a:pt x="60960" y="13803"/>
                </a:moveTo>
                <a:lnTo>
                  <a:pt x="57912" y="10668"/>
                </a:lnTo>
                <a:lnTo>
                  <a:pt x="57912" y="16938"/>
                </a:lnTo>
                <a:lnTo>
                  <a:pt x="60960" y="13803"/>
                </a:lnTo>
                <a:close/>
              </a:path>
              <a:path w="121920" h="123825">
                <a:moveTo>
                  <a:pt x="64008" y="112776"/>
                </a:moveTo>
                <a:lnTo>
                  <a:pt x="60960" y="109640"/>
                </a:lnTo>
                <a:lnTo>
                  <a:pt x="57912" y="112776"/>
                </a:lnTo>
                <a:lnTo>
                  <a:pt x="64008" y="112776"/>
                </a:lnTo>
                <a:close/>
              </a:path>
              <a:path w="121920" h="123825">
                <a:moveTo>
                  <a:pt x="64008" y="120319"/>
                </a:moveTo>
                <a:lnTo>
                  <a:pt x="64008" y="112776"/>
                </a:lnTo>
                <a:lnTo>
                  <a:pt x="57912" y="112776"/>
                </a:lnTo>
                <a:lnTo>
                  <a:pt x="57912" y="120319"/>
                </a:lnTo>
                <a:lnTo>
                  <a:pt x="60960" y="123444"/>
                </a:lnTo>
                <a:lnTo>
                  <a:pt x="64008" y="120319"/>
                </a:lnTo>
                <a:close/>
              </a:path>
              <a:path w="121920" h="123825">
                <a:moveTo>
                  <a:pt x="64008" y="16938"/>
                </a:moveTo>
                <a:lnTo>
                  <a:pt x="64008" y="10668"/>
                </a:lnTo>
                <a:lnTo>
                  <a:pt x="60960" y="13803"/>
                </a:lnTo>
                <a:lnTo>
                  <a:pt x="64008" y="16938"/>
                </a:lnTo>
                <a:close/>
              </a:path>
              <a:path w="121920" h="123825">
                <a:moveTo>
                  <a:pt x="111252" y="71894"/>
                </a:moveTo>
                <a:lnTo>
                  <a:pt x="111252" y="65532"/>
                </a:lnTo>
                <a:lnTo>
                  <a:pt x="107547" y="61722"/>
                </a:lnTo>
                <a:lnTo>
                  <a:pt x="60960" y="109640"/>
                </a:lnTo>
                <a:lnTo>
                  <a:pt x="64008" y="112776"/>
                </a:lnTo>
                <a:lnTo>
                  <a:pt x="64008" y="120319"/>
                </a:lnTo>
                <a:lnTo>
                  <a:pt x="111252" y="71894"/>
                </a:lnTo>
                <a:close/>
              </a:path>
              <a:path w="121920" h="123825">
                <a:moveTo>
                  <a:pt x="111252" y="65532"/>
                </a:moveTo>
                <a:lnTo>
                  <a:pt x="111252" y="57912"/>
                </a:lnTo>
                <a:lnTo>
                  <a:pt x="107547" y="61722"/>
                </a:lnTo>
                <a:lnTo>
                  <a:pt x="111252" y="655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061662" y="2544184"/>
            <a:ext cx="126076" cy="1223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869085" y="2480982"/>
            <a:ext cx="124691" cy="12236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966065" y="2339788"/>
            <a:ext cx="124691" cy="12236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604759" y="2821193"/>
            <a:ext cx="108065" cy="10623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862455" y="2710927"/>
            <a:ext cx="109451" cy="104887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604759" y="2616799"/>
            <a:ext cx="108065" cy="104887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5083232" y="2334411"/>
            <a:ext cx="432262" cy="27700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112327" y="2774128"/>
            <a:ext cx="113607" cy="11026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919749" y="2837329"/>
            <a:ext cx="113607" cy="110266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015347" y="2978523"/>
            <a:ext cx="113607" cy="110266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5649888" y="2506534"/>
            <a:ext cx="108065" cy="104887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907578" y="2616799"/>
            <a:ext cx="108065" cy="10488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5649888" y="2710927"/>
            <a:ext cx="108065" cy="104887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413892" y="3385521"/>
            <a:ext cx="920750" cy="226376"/>
          </a:xfrm>
          <a:prstGeom prst="rect">
            <a:avLst/>
          </a:prstGeom>
        </p:spPr>
        <p:txBody>
          <a:bodyPr vert="horz" wrap="square" lIns="0" tIns="10799" rIns="0" bIns="0" rtlCol="0">
            <a:spAutoFit/>
          </a:bodyPr>
          <a:lstStyle/>
          <a:p>
            <a:pPr marL="11366" defTabSz="818279">
              <a:spcBef>
                <a:spcPts val="85"/>
              </a:spcBef>
            </a:pPr>
            <a:r>
              <a:rPr sz="1400" spc="-4" dirty="0">
                <a:solidFill>
                  <a:prstClr val="black"/>
                </a:solidFill>
                <a:latin typeface="Times New Roman"/>
                <a:cs typeface="Times New Roman"/>
              </a:rPr>
              <a:t>Six</a:t>
            </a:r>
            <a:r>
              <a:rPr sz="1400" spc="-4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4" dirty="0">
                <a:solidFill>
                  <a:prstClr val="black"/>
                </a:solidFill>
                <a:latin typeface="Times New Roman"/>
                <a:cs typeface="Times New Roman"/>
              </a:rPr>
              <a:t>Clusters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93275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96" y="176221"/>
            <a:ext cx="8732837" cy="650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778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Silhouette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772854"/>
            <a:ext cx="8023225" cy="2581275"/>
          </a:xfrm>
        </p:spPr>
        <p:txBody>
          <a:bodyPr>
            <a:noAutofit/>
          </a:bodyPr>
          <a:lstStyle/>
          <a:p>
            <a:pPr algn="just"/>
            <a:r>
              <a:rPr lang="en-AU" altLang="zh-CN" sz="2400" dirty="0"/>
              <a:t>A method of interpretation and validation of clusters of data.</a:t>
            </a:r>
          </a:p>
          <a:p>
            <a:pPr algn="just">
              <a:lnSpc>
                <a:spcPct val="120000"/>
              </a:lnSpc>
            </a:pPr>
            <a:r>
              <a:rPr lang="en-AU" altLang="zh-CN" sz="2400" dirty="0"/>
              <a:t>A succinct graphical representation of how well each data point lies within its cluster compared to other clusters.</a:t>
            </a:r>
          </a:p>
          <a:p>
            <a:pPr algn="just"/>
            <a:r>
              <a:rPr lang="en-AU" altLang="zh-CN" sz="2400" dirty="0"/>
              <a:t>a(</a:t>
            </a:r>
            <a:r>
              <a:rPr lang="en-AU" altLang="zh-CN" sz="2400" i="1" dirty="0" err="1"/>
              <a:t>i</a:t>
            </a:r>
            <a:r>
              <a:rPr lang="en-AU" altLang="zh-CN" sz="2400" dirty="0"/>
              <a:t>): average dissimilarity of </a:t>
            </a:r>
            <a:r>
              <a:rPr lang="en-AU" altLang="zh-CN" sz="2400" i="1" dirty="0" err="1"/>
              <a:t>i</a:t>
            </a:r>
            <a:r>
              <a:rPr lang="en-AU" altLang="zh-CN" sz="2400" dirty="0"/>
              <a:t> with all other points in the same cluster</a:t>
            </a:r>
          </a:p>
          <a:p>
            <a:pPr algn="just"/>
            <a:r>
              <a:rPr lang="en-AU" altLang="zh-CN" sz="2400" dirty="0"/>
              <a:t>b(</a:t>
            </a:r>
            <a:r>
              <a:rPr lang="en-AU" altLang="zh-CN" sz="2400" i="1" dirty="0" err="1"/>
              <a:t>i</a:t>
            </a:r>
            <a:r>
              <a:rPr lang="en-AU" altLang="zh-CN" sz="2400" dirty="0"/>
              <a:t>): the lowest average dissimilarity of </a:t>
            </a:r>
            <a:r>
              <a:rPr lang="en-AU" altLang="zh-CN" sz="2400" i="1" dirty="0" err="1"/>
              <a:t>i</a:t>
            </a:r>
            <a:r>
              <a:rPr lang="en-AU" altLang="zh-CN" sz="2400" dirty="0"/>
              <a:t> to other clusters</a:t>
            </a:r>
            <a:endParaRPr lang="zh-CN" altLang="en-US" sz="24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395102"/>
              </p:ext>
            </p:extLst>
          </p:nvPr>
        </p:nvGraphicFramePr>
        <p:xfrm>
          <a:off x="2987827" y="4941168"/>
          <a:ext cx="3181927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63" name="Equation" r:id="rId3" imgW="1346040" imgH="419040" progId="Equation.KSEE3">
                  <p:embed/>
                </p:oleObj>
              </mc:Choice>
              <mc:Fallback>
                <p:oleObj name="Equation" r:id="rId3" imgW="1346040" imgH="419040" progId="Equation.KSEE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7" y="4941168"/>
                        <a:ext cx="3181927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0934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Silhouette</a:t>
            </a:r>
            <a:endParaRPr lang="zh-CN" altLang="en-US" dirty="0"/>
          </a:p>
        </p:txBody>
      </p:sp>
      <p:pic>
        <p:nvPicPr>
          <p:cNvPr id="249859" name="Picture 3"/>
          <p:cNvPicPr>
            <a:picLocks noChangeAspect="1" noChangeArrowheads="1"/>
          </p:cNvPicPr>
          <p:nvPr/>
        </p:nvPicPr>
        <p:blipFill>
          <a:blip r:embed="rId2"/>
          <a:srcRect l="8333" t="4167" r="6250" b="5556"/>
          <a:stretch>
            <a:fillRect/>
          </a:stretch>
        </p:blipFill>
        <p:spPr bwMode="auto">
          <a:xfrm>
            <a:off x="457200" y="1783267"/>
            <a:ext cx="4191000" cy="332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3"/>
          <a:srcRect l="7979" t="4255" r="7447"/>
          <a:stretch>
            <a:fillRect/>
          </a:stretch>
        </p:blipFill>
        <p:spPr bwMode="auto">
          <a:xfrm>
            <a:off x="4724400" y="1828800"/>
            <a:ext cx="40386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下箭头 2"/>
          <p:cNvSpPr/>
          <p:nvPr/>
        </p:nvSpPr>
        <p:spPr>
          <a:xfrm rot="3428741">
            <a:off x="4317831" y="2333642"/>
            <a:ext cx="266888" cy="1622067"/>
          </a:xfrm>
          <a:prstGeom prst="downArrow">
            <a:avLst/>
          </a:prstGeom>
          <a:solidFill>
            <a:srgbClr val="FF33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35" tIns="45520" rIns="91035" bIns="45520"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2121155">
            <a:off x="2014326" y="2619105"/>
            <a:ext cx="1563969" cy="685800"/>
          </a:xfrm>
          <a:prstGeom prst="ellipse">
            <a:avLst/>
          </a:prstGeom>
          <a:noFill/>
          <a:ln>
            <a:solidFill>
              <a:srgbClr val="FF33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35" tIns="45520" rIns="91035" bIns="4552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989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Comments on K-</a:t>
            </a:r>
            <a:r>
              <a:rPr lang="en-US" altLang="zh-CN" dirty="0" smtClean="0"/>
              <a:t>m</a:t>
            </a:r>
            <a:r>
              <a:rPr lang="en-AU" altLang="zh-CN" dirty="0" err="1" smtClean="0"/>
              <a:t>eans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09587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AU" altLang="zh-CN" dirty="0" smtClean="0"/>
              <a:t>Pros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Simple and works well for regular disjoint clusters.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Converges relatively fast.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Relatively efficient and scalable </a:t>
            </a:r>
            <a:r>
              <a:rPr lang="en-AU" altLang="zh-CN" i="1" dirty="0" smtClean="0"/>
              <a:t>O</a:t>
            </a:r>
            <a:r>
              <a:rPr lang="en-AU" altLang="zh-CN" dirty="0" smtClean="0"/>
              <a:t>(</a:t>
            </a:r>
            <a:r>
              <a:rPr lang="en-AU" altLang="zh-CN" i="1" dirty="0" err="1" smtClean="0"/>
              <a:t>t</a:t>
            </a:r>
            <a:r>
              <a:rPr lang="en-AU" altLang="zh-CN" dirty="0" err="1" smtClean="0">
                <a:latin typeface="Times New Roman"/>
                <a:cs typeface="Times New Roman"/>
              </a:rPr>
              <a:t>·</a:t>
            </a:r>
            <a:r>
              <a:rPr lang="en-AU" altLang="zh-CN" i="1" dirty="0" err="1" smtClean="0"/>
              <a:t>k</a:t>
            </a:r>
            <a:r>
              <a:rPr lang="en-AU" altLang="zh-CN" dirty="0" err="1" smtClean="0">
                <a:latin typeface="Times New Roman"/>
                <a:cs typeface="Times New Roman"/>
              </a:rPr>
              <a:t>·</a:t>
            </a:r>
            <a:r>
              <a:rPr lang="en-AU" altLang="zh-CN" i="1" dirty="0" err="1" smtClean="0"/>
              <a:t>n</a:t>
            </a:r>
            <a:r>
              <a:rPr lang="en-AU" altLang="zh-CN" dirty="0" smtClean="0"/>
              <a:t>)</a:t>
            </a:r>
          </a:p>
          <a:p>
            <a:pPr lvl="2">
              <a:lnSpc>
                <a:spcPct val="120000"/>
              </a:lnSpc>
            </a:pPr>
            <a:r>
              <a:rPr lang="en-AU" altLang="zh-CN" sz="2600" i="1" dirty="0">
                <a:solidFill>
                  <a:srgbClr val="FF0000"/>
                </a:solidFill>
              </a:rPr>
              <a:t>t</a:t>
            </a:r>
            <a:r>
              <a:rPr lang="en-AU" altLang="zh-CN" sz="2600" dirty="0"/>
              <a:t>: iteration; </a:t>
            </a:r>
            <a:r>
              <a:rPr lang="en-AU" altLang="zh-CN" sz="2600" i="1" dirty="0">
                <a:solidFill>
                  <a:srgbClr val="FF0000"/>
                </a:solidFill>
              </a:rPr>
              <a:t>k</a:t>
            </a:r>
            <a:r>
              <a:rPr lang="en-AU" altLang="zh-CN" sz="2600" dirty="0"/>
              <a:t>: number of centroids; </a:t>
            </a:r>
            <a:r>
              <a:rPr lang="en-AU" altLang="zh-CN" sz="2600" i="1" dirty="0">
                <a:solidFill>
                  <a:srgbClr val="FF0000"/>
                </a:solidFill>
              </a:rPr>
              <a:t>n</a:t>
            </a:r>
            <a:r>
              <a:rPr lang="en-AU" altLang="zh-CN" sz="2600" dirty="0"/>
              <a:t>: number of data points</a:t>
            </a:r>
          </a:p>
          <a:p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Cons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Need to specify the value of K in advance.</a:t>
            </a:r>
          </a:p>
          <a:p>
            <a:pPr lvl="2">
              <a:lnSpc>
                <a:spcPct val="120000"/>
              </a:lnSpc>
            </a:pPr>
            <a:r>
              <a:rPr lang="en-AU" altLang="zh-CN" sz="2600" dirty="0"/>
              <a:t>Difficult and domain knowledge may help.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May converge to local optima.</a:t>
            </a:r>
          </a:p>
          <a:p>
            <a:pPr lvl="2">
              <a:lnSpc>
                <a:spcPct val="120000"/>
              </a:lnSpc>
            </a:pPr>
            <a:r>
              <a:rPr lang="en-AU" altLang="zh-CN" sz="2600" dirty="0"/>
              <a:t>In practice, try different initial centroids.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May be sensitive to noisy data and outliers.</a:t>
            </a:r>
          </a:p>
          <a:p>
            <a:pPr lvl="2">
              <a:lnSpc>
                <a:spcPct val="120000"/>
              </a:lnSpc>
            </a:pPr>
            <a:r>
              <a:rPr lang="en-AU" altLang="zh-CN" sz="2600" dirty="0"/>
              <a:t>Mean of data points …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Not suitable for clusters of </a:t>
            </a:r>
          </a:p>
          <a:p>
            <a:pPr lvl="2">
              <a:lnSpc>
                <a:spcPct val="120000"/>
              </a:lnSpc>
            </a:pPr>
            <a:r>
              <a:rPr lang="en-AU" altLang="zh-CN" sz="2600" dirty="0"/>
              <a:t>Non-convex shapes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53</a:t>
            </a:fld>
            <a:endParaRPr lang="en-US" altLang="zh-CN" dirty="0"/>
          </a:p>
        </p:txBody>
      </p:sp>
      <p:pic>
        <p:nvPicPr>
          <p:cNvPr id="2867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1558" y="4191000"/>
            <a:ext cx="2143734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9954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695"/>
            <a:ext cx="8877300" cy="604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0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>
                <a:ea typeface="宋体" pitchFamily="2" charset="-122"/>
              </a:rPr>
              <a:t>Variations of the </a:t>
            </a:r>
            <a:r>
              <a:rPr lang="en-US" altLang="zh-CN" sz="3200" i="1">
                <a:ea typeface="宋体" pitchFamily="2" charset="-122"/>
              </a:rPr>
              <a:t>K-Means</a:t>
            </a:r>
            <a:r>
              <a:rPr lang="en-US" altLang="zh-CN" sz="3200">
                <a:ea typeface="宋体" pitchFamily="2" charset="-122"/>
              </a:rPr>
              <a:t> Method</a:t>
            </a:r>
            <a:endParaRPr lang="en-US" altLang="zh-CN" sz="2400" b="1">
              <a:ea typeface="宋体" pitchFamily="2" charset="-122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371600"/>
            <a:ext cx="8458200" cy="51054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ea typeface="宋体" pitchFamily="2" charset="-122"/>
              </a:rPr>
              <a:t>Most of the variants of the </a:t>
            </a:r>
            <a:r>
              <a:rPr lang="en-US" altLang="zh-CN" sz="2000" i="1" dirty="0">
                <a:ea typeface="宋体" pitchFamily="2" charset="-122"/>
              </a:rPr>
              <a:t>k-means</a:t>
            </a:r>
            <a:r>
              <a:rPr lang="en-US" altLang="zh-CN" sz="2000" dirty="0">
                <a:ea typeface="宋体" pitchFamily="2" charset="-122"/>
              </a:rPr>
              <a:t> which differ in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>
                <a:ea typeface="宋体" pitchFamily="2" charset="-122"/>
              </a:rPr>
              <a:t>Selection of the initial </a:t>
            </a:r>
            <a:r>
              <a:rPr lang="en-US" altLang="zh-CN" sz="2000" i="1" dirty="0">
                <a:ea typeface="宋体" pitchFamily="2" charset="-122"/>
              </a:rPr>
              <a:t>k</a:t>
            </a:r>
            <a:r>
              <a:rPr lang="en-US" altLang="zh-CN" sz="2000" dirty="0">
                <a:ea typeface="宋体" pitchFamily="2" charset="-122"/>
              </a:rPr>
              <a:t> means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>
                <a:ea typeface="宋体" pitchFamily="2" charset="-122"/>
              </a:rPr>
              <a:t>Dissimilarity calculations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>
                <a:ea typeface="宋体" pitchFamily="2" charset="-122"/>
              </a:rPr>
              <a:t>Strategies to calculate cluster means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ea typeface="宋体" pitchFamily="2" charset="-122"/>
              </a:rPr>
              <a:t>Handling categorical data: </a:t>
            </a:r>
            <a:r>
              <a:rPr lang="en-US" altLang="zh-CN" sz="2000" i="1" dirty="0">
                <a:ea typeface="宋体" pitchFamily="2" charset="-122"/>
              </a:rPr>
              <a:t>k-modes</a:t>
            </a:r>
            <a:endParaRPr lang="en-US" altLang="zh-CN" sz="2000" dirty="0">
              <a:ea typeface="宋体" pitchFamily="2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>
                <a:ea typeface="宋体" pitchFamily="2" charset="-122"/>
              </a:rPr>
              <a:t>Replacing means of clusters with </a:t>
            </a:r>
            <a:r>
              <a:rPr lang="en-US" altLang="zh-CN" sz="2000" u="sng" dirty="0">
                <a:ea typeface="宋体" pitchFamily="2" charset="-122"/>
              </a:rPr>
              <a:t>modes</a:t>
            </a:r>
            <a:endParaRPr lang="en-US" altLang="zh-CN" sz="2000" dirty="0">
              <a:ea typeface="宋体" pitchFamily="2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>
                <a:ea typeface="宋体" pitchFamily="2" charset="-122"/>
              </a:rPr>
              <a:t>Using new dissimilarity measures to deal with categorical objects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>
                <a:ea typeface="宋体" pitchFamily="2" charset="-122"/>
              </a:rPr>
              <a:t>Using a </a:t>
            </a:r>
            <a:r>
              <a:rPr lang="en-US" altLang="zh-CN" sz="2000" u="sng" dirty="0">
                <a:ea typeface="宋体" pitchFamily="2" charset="-122"/>
              </a:rPr>
              <a:t>frequency</a:t>
            </a:r>
            <a:r>
              <a:rPr lang="en-US" altLang="zh-CN" sz="2000" dirty="0">
                <a:ea typeface="宋体" pitchFamily="2" charset="-122"/>
              </a:rPr>
              <a:t>-based method to update modes of clusters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>
                <a:ea typeface="宋体" pitchFamily="2" charset="-122"/>
              </a:rPr>
              <a:t>A mixture of categorical and numerical data: </a:t>
            </a:r>
            <a:r>
              <a:rPr lang="en-US" altLang="zh-CN" sz="2000" i="1" dirty="0">
                <a:ea typeface="宋体" pitchFamily="2" charset="-122"/>
              </a:rPr>
              <a:t>k-prototype</a:t>
            </a:r>
            <a:r>
              <a:rPr lang="en-US" altLang="zh-CN" sz="2000" dirty="0">
                <a:ea typeface="宋体" pitchFamily="2" charset="-122"/>
              </a:rPr>
              <a:t> method</a:t>
            </a:r>
          </a:p>
        </p:txBody>
      </p:sp>
      <p:graphicFrame>
        <p:nvGraphicFramePr>
          <p:cNvPr id="21508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6096000" y="1981200"/>
          <a:ext cx="2687638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51" name="SmartDraw" r:id="rId4" imgW="2688336" imgH="1371600" progId="SmartDraw.2">
                  <p:embed/>
                </p:oleObj>
              </mc:Choice>
              <mc:Fallback>
                <p:oleObj name="SmartDraw" r:id="rId4" imgW="2688336" imgH="1371600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981200"/>
                        <a:ext cx="2687638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9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39651" indent="-284479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37934" indent="-227599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593106" indent="-227599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48277" indent="-227599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03453" indent="-227599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58626" indent="-227599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13797" indent="-227599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68968" indent="-227599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BA013A93-A4CE-4686-8452-64EC27978870}" type="slidenum">
              <a:rPr lang="en-US" altLang="zh-CN" sz="1200"/>
              <a:pPr eaLnBrk="1" hangingPunct="1"/>
              <a:t>55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995685269"/>
      </p:ext>
    </p:extLst>
  </p:cSld>
  <p:clrMapOvr>
    <a:masterClrMapping/>
  </p:clrMapOvr>
  <p:transition>
    <p:zo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566150" cy="609600"/>
          </a:xfrm>
        </p:spPr>
        <p:txBody>
          <a:bodyPr/>
          <a:lstStyle/>
          <a:p>
            <a:pPr eaLnBrk="1" hangingPunct="1"/>
            <a:r>
              <a:rPr lang="en-US" altLang="ko-KR" sz="3200" dirty="0">
                <a:ea typeface="Gulim" pitchFamily="34" charset="-127"/>
              </a:rPr>
              <a:t>What is the Problem of the K-Means Method?</a:t>
            </a:r>
            <a:endParaRPr lang="en-US" altLang="zh-CN" sz="3200" dirty="0">
              <a:ea typeface="Gulim" pitchFamily="34" charset="-127"/>
            </a:endParaRPr>
          </a:p>
        </p:txBody>
      </p:sp>
      <p:sp>
        <p:nvSpPr>
          <p:cNvPr id="2253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534400" cy="45720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ko-KR" sz="2000" dirty="0">
                <a:ea typeface="Gulim" pitchFamily="34" charset="-127"/>
              </a:rPr>
              <a:t>The k-means algorithm is sensitive to outliers !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ko-KR" sz="2000" dirty="0">
                <a:ea typeface="Gulim" pitchFamily="34" charset="-127"/>
              </a:rPr>
              <a:t>Since an object with an extremely large value may substantially distort the distribution of the data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2000" dirty="0">
                <a:ea typeface="Gulim" pitchFamily="34" charset="-127"/>
              </a:rPr>
              <a:t>K-</a:t>
            </a:r>
            <a:r>
              <a:rPr lang="en-US" altLang="ko-KR" sz="2000" dirty="0" err="1">
                <a:ea typeface="Gulim" pitchFamily="34" charset="-127"/>
              </a:rPr>
              <a:t>Medoids</a:t>
            </a:r>
            <a:r>
              <a:rPr lang="en-US" altLang="ko-KR" sz="2000" dirty="0">
                <a:ea typeface="Gulim" pitchFamily="34" charset="-127"/>
              </a:rPr>
              <a:t>:  Instead of taking the </a:t>
            </a:r>
            <a:r>
              <a:rPr lang="en-US" altLang="ko-KR" sz="2000" b="1" dirty="0">
                <a:ea typeface="Gulim" pitchFamily="34" charset="-127"/>
              </a:rPr>
              <a:t>mean</a:t>
            </a:r>
            <a:r>
              <a:rPr lang="en-US" altLang="ko-KR" sz="2000" dirty="0">
                <a:ea typeface="Gulim" pitchFamily="34" charset="-127"/>
              </a:rPr>
              <a:t> value of the object in a cluster as a reference point, </a:t>
            </a:r>
            <a:r>
              <a:rPr lang="en-US" altLang="ko-KR" sz="2000" b="1" dirty="0" err="1">
                <a:ea typeface="Gulim" pitchFamily="34" charset="-127"/>
              </a:rPr>
              <a:t>medoids</a:t>
            </a:r>
            <a:r>
              <a:rPr lang="en-US" altLang="ko-KR" sz="2000" dirty="0">
                <a:ea typeface="Gulim" pitchFamily="34" charset="-127"/>
              </a:rPr>
              <a:t> can be used, which is the </a:t>
            </a:r>
            <a:r>
              <a:rPr lang="en-US" altLang="ko-KR" sz="2000" b="1" dirty="0">
                <a:ea typeface="Gulim" pitchFamily="34" charset="-127"/>
              </a:rPr>
              <a:t>most centrally located</a:t>
            </a:r>
            <a:r>
              <a:rPr lang="en-US" altLang="ko-KR" sz="2000" dirty="0">
                <a:ea typeface="Gulim" pitchFamily="34" charset="-127"/>
              </a:rPr>
              <a:t> object in a cluster</a:t>
            </a:r>
          </a:p>
        </p:txBody>
      </p:sp>
      <p:grpSp>
        <p:nvGrpSpPr>
          <p:cNvPr id="2" name="Group 1028"/>
          <p:cNvGrpSpPr>
            <a:grpSpLocks/>
          </p:cNvGrpSpPr>
          <p:nvPr/>
        </p:nvGrpSpPr>
        <p:grpSpPr bwMode="auto">
          <a:xfrm>
            <a:off x="2057400" y="4724400"/>
            <a:ext cx="5257800" cy="1765300"/>
            <a:chOff x="1344" y="3072"/>
            <a:chExt cx="3312" cy="1112"/>
          </a:xfrm>
        </p:grpSpPr>
        <p:grpSp>
          <p:nvGrpSpPr>
            <p:cNvPr id="22534" name="Group 1029"/>
            <p:cNvGrpSpPr>
              <a:grpSpLocks/>
            </p:cNvGrpSpPr>
            <p:nvPr/>
          </p:nvGrpSpPr>
          <p:grpSpPr bwMode="auto">
            <a:xfrm>
              <a:off x="1344" y="3072"/>
              <a:ext cx="1248" cy="1112"/>
              <a:chOff x="1728" y="864"/>
              <a:chExt cx="1396" cy="1208"/>
            </a:xfrm>
          </p:grpSpPr>
          <p:sp>
            <p:nvSpPr>
              <p:cNvPr id="22621" name="Rectangle 1030"/>
              <p:cNvSpPr>
                <a:spLocks noChangeArrowheads="1"/>
              </p:cNvSpPr>
              <p:nvPr/>
            </p:nvSpPr>
            <p:spPr bwMode="auto">
              <a:xfrm>
                <a:off x="1728" y="864"/>
                <a:ext cx="1396" cy="1208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22622" name="Rectangle 1031"/>
              <p:cNvSpPr>
                <a:spLocks noChangeArrowheads="1"/>
              </p:cNvSpPr>
              <p:nvPr/>
            </p:nvSpPr>
            <p:spPr bwMode="auto">
              <a:xfrm>
                <a:off x="1861" y="950"/>
                <a:ext cx="1198" cy="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22623" name="Line 1032"/>
              <p:cNvSpPr>
                <a:spLocks noChangeShapeType="1"/>
              </p:cNvSpPr>
              <p:nvPr/>
            </p:nvSpPr>
            <p:spPr bwMode="auto">
              <a:xfrm>
                <a:off x="1861" y="1828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24" name="Line 1033"/>
              <p:cNvSpPr>
                <a:spLocks noChangeShapeType="1"/>
              </p:cNvSpPr>
              <p:nvPr/>
            </p:nvSpPr>
            <p:spPr bwMode="auto">
              <a:xfrm>
                <a:off x="1861" y="1730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25" name="Line 1034"/>
              <p:cNvSpPr>
                <a:spLocks noChangeShapeType="1"/>
              </p:cNvSpPr>
              <p:nvPr/>
            </p:nvSpPr>
            <p:spPr bwMode="auto">
              <a:xfrm>
                <a:off x="1861" y="1633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26" name="Line 1035"/>
              <p:cNvSpPr>
                <a:spLocks noChangeShapeType="1"/>
              </p:cNvSpPr>
              <p:nvPr/>
            </p:nvSpPr>
            <p:spPr bwMode="auto">
              <a:xfrm>
                <a:off x="1861" y="1535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27" name="Line 1036"/>
              <p:cNvSpPr>
                <a:spLocks noChangeShapeType="1"/>
              </p:cNvSpPr>
              <p:nvPr/>
            </p:nvSpPr>
            <p:spPr bwMode="auto">
              <a:xfrm>
                <a:off x="1861" y="1437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28" name="Line 1037"/>
              <p:cNvSpPr>
                <a:spLocks noChangeShapeType="1"/>
              </p:cNvSpPr>
              <p:nvPr/>
            </p:nvSpPr>
            <p:spPr bwMode="auto">
              <a:xfrm>
                <a:off x="1861" y="1340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29" name="Line 1038"/>
              <p:cNvSpPr>
                <a:spLocks noChangeShapeType="1"/>
              </p:cNvSpPr>
              <p:nvPr/>
            </p:nvSpPr>
            <p:spPr bwMode="auto">
              <a:xfrm>
                <a:off x="1861" y="1242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30" name="Line 1039"/>
              <p:cNvSpPr>
                <a:spLocks noChangeShapeType="1"/>
              </p:cNvSpPr>
              <p:nvPr/>
            </p:nvSpPr>
            <p:spPr bwMode="auto">
              <a:xfrm>
                <a:off x="1861" y="1145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31" name="Line 1040"/>
              <p:cNvSpPr>
                <a:spLocks noChangeShapeType="1"/>
              </p:cNvSpPr>
              <p:nvPr/>
            </p:nvSpPr>
            <p:spPr bwMode="auto">
              <a:xfrm>
                <a:off x="1861" y="1047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32" name="Line 1041"/>
              <p:cNvSpPr>
                <a:spLocks noChangeShapeType="1"/>
              </p:cNvSpPr>
              <p:nvPr/>
            </p:nvSpPr>
            <p:spPr bwMode="auto">
              <a:xfrm>
                <a:off x="1861" y="950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33" name="Line 1042"/>
              <p:cNvSpPr>
                <a:spLocks noChangeShapeType="1"/>
              </p:cNvSpPr>
              <p:nvPr/>
            </p:nvSpPr>
            <p:spPr bwMode="auto">
              <a:xfrm>
                <a:off x="1981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34" name="Line 1043"/>
              <p:cNvSpPr>
                <a:spLocks noChangeShapeType="1"/>
              </p:cNvSpPr>
              <p:nvPr/>
            </p:nvSpPr>
            <p:spPr bwMode="auto">
              <a:xfrm>
                <a:off x="2102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35" name="Line 1044"/>
              <p:cNvSpPr>
                <a:spLocks noChangeShapeType="1"/>
              </p:cNvSpPr>
              <p:nvPr/>
            </p:nvSpPr>
            <p:spPr bwMode="auto">
              <a:xfrm>
                <a:off x="2219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36" name="Line 1045"/>
              <p:cNvSpPr>
                <a:spLocks noChangeShapeType="1"/>
              </p:cNvSpPr>
              <p:nvPr/>
            </p:nvSpPr>
            <p:spPr bwMode="auto">
              <a:xfrm>
                <a:off x="2339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37" name="Line 1046"/>
              <p:cNvSpPr>
                <a:spLocks noChangeShapeType="1"/>
              </p:cNvSpPr>
              <p:nvPr/>
            </p:nvSpPr>
            <p:spPr bwMode="auto">
              <a:xfrm>
                <a:off x="2460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38" name="Line 1047"/>
              <p:cNvSpPr>
                <a:spLocks noChangeShapeType="1"/>
              </p:cNvSpPr>
              <p:nvPr/>
            </p:nvSpPr>
            <p:spPr bwMode="auto">
              <a:xfrm>
                <a:off x="2581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39" name="Line 1048"/>
              <p:cNvSpPr>
                <a:spLocks noChangeShapeType="1"/>
              </p:cNvSpPr>
              <p:nvPr/>
            </p:nvSpPr>
            <p:spPr bwMode="auto">
              <a:xfrm>
                <a:off x="2701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40" name="Line 1049"/>
              <p:cNvSpPr>
                <a:spLocks noChangeShapeType="1"/>
              </p:cNvSpPr>
              <p:nvPr/>
            </p:nvSpPr>
            <p:spPr bwMode="auto">
              <a:xfrm>
                <a:off x="2818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41" name="Line 1050"/>
              <p:cNvSpPr>
                <a:spLocks noChangeShapeType="1"/>
              </p:cNvSpPr>
              <p:nvPr/>
            </p:nvSpPr>
            <p:spPr bwMode="auto">
              <a:xfrm>
                <a:off x="2939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42" name="Line 1051"/>
              <p:cNvSpPr>
                <a:spLocks noChangeShapeType="1"/>
              </p:cNvSpPr>
              <p:nvPr/>
            </p:nvSpPr>
            <p:spPr bwMode="auto">
              <a:xfrm>
                <a:off x="3059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43" name="Rectangle 1052"/>
              <p:cNvSpPr>
                <a:spLocks noChangeArrowheads="1"/>
              </p:cNvSpPr>
              <p:nvPr/>
            </p:nvSpPr>
            <p:spPr bwMode="auto">
              <a:xfrm>
                <a:off x="1861" y="950"/>
                <a:ext cx="1198" cy="975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22644" name="Line 1053"/>
              <p:cNvSpPr>
                <a:spLocks noChangeShapeType="1"/>
              </p:cNvSpPr>
              <p:nvPr/>
            </p:nvSpPr>
            <p:spPr bwMode="auto">
              <a:xfrm>
                <a:off x="1861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45" name="Line 1054"/>
              <p:cNvSpPr>
                <a:spLocks noChangeShapeType="1"/>
              </p:cNvSpPr>
              <p:nvPr/>
            </p:nvSpPr>
            <p:spPr bwMode="auto">
              <a:xfrm>
                <a:off x="1849" y="1925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46" name="Line 1055"/>
              <p:cNvSpPr>
                <a:spLocks noChangeShapeType="1"/>
              </p:cNvSpPr>
              <p:nvPr/>
            </p:nvSpPr>
            <p:spPr bwMode="auto">
              <a:xfrm>
                <a:off x="1849" y="1828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47" name="Line 1056"/>
              <p:cNvSpPr>
                <a:spLocks noChangeShapeType="1"/>
              </p:cNvSpPr>
              <p:nvPr/>
            </p:nvSpPr>
            <p:spPr bwMode="auto">
              <a:xfrm>
                <a:off x="1849" y="1730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48" name="Line 1057"/>
              <p:cNvSpPr>
                <a:spLocks noChangeShapeType="1"/>
              </p:cNvSpPr>
              <p:nvPr/>
            </p:nvSpPr>
            <p:spPr bwMode="auto">
              <a:xfrm>
                <a:off x="1849" y="1633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49" name="Line 1058"/>
              <p:cNvSpPr>
                <a:spLocks noChangeShapeType="1"/>
              </p:cNvSpPr>
              <p:nvPr/>
            </p:nvSpPr>
            <p:spPr bwMode="auto">
              <a:xfrm>
                <a:off x="1849" y="1535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50" name="Line 1059"/>
              <p:cNvSpPr>
                <a:spLocks noChangeShapeType="1"/>
              </p:cNvSpPr>
              <p:nvPr/>
            </p:nvSpPr>
            <p:spPr bwMode="auto">
              <a:xfrm>
                <a:off x="1849" y="1437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51" name="Line 1060"/>
              <p:cNvSpPr>
                <a:spLocks noChangeShapeType="1"/>
              </p:cNvSpPr>
              <p:nvPr/>
            </p:nvSpPr>
            <p:spPr bwMode="auto">
              <a:xfrm>
                <a:off x="1849" y="1340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52" name="Line 1061"/>
              <p:cNvSpPr>
                <a:spLocks noChangeShapeType="1"/>
              </p:cNvSpPr>
              <p:nvPr/>
            </p:nvSpPr>
            <p:spPr bwMode="auto">
              <a:xfrm>
                <a:off x="1849" y="1242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53" name="Line 1062"/>
              <p:cNvSpPr>
                <a:spLocks noChangeShapeType="1"/>
              </p:cNvSpPr>
              <p:nvPr/>
            </p:nvSpPr>
            <p:spPr bwMode="auto">
              <a:xfrm>
                <a:off x="1849" y="1145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54" name="Line 1063"/>
              <p:cNvSpPr>
                <a:spLocks noChangeShapeType="1"/>
              </p:cNvSpPr>
              <p:nvPr/>
            </p:nvSpPr>
            <p:spPr bwMode="auto">
              <a:xfrm>
                <a:off x="1849" y="1047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55" name="Line 1064"/>
              <p:cNvSpPr>
                <a:spLocks noChangeShapeType="1"/>
              </p:cNvSpPr>
              <p:nvPr/>
            </p:nvSpPr>
            <p:spPr bwMode="auto">
              <a:xfrm>
                <a:off x="1849" y="950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56" name="Line 1065"/>
              <p:cNvSpPr>
                <a:spLocks noChangeShapeType="1"/>
              </p:cNvSpPr>
              <p:nvPr/>
            </p:nvSpPr>
            <p:spPr bwMode="auto">
              <a:xfrm>
                <a:off x="1861" y="1925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57" name="Line 1066"/>
              <p:cNvSpPr>
                <a:spLocks noChangeShapeType="1"/>
              </p:cNvSpPr>
              <p:nvPr/>
            </p:nvSpPr>
            <p:spPr bwMode="auto">
              <a:xfrm flipV="1">
                <a:off x="1861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58" name="Line 1067"/>
              <p:cNvSpPr>
                <a:spLocks noChangeShapeType="1"/>
              </p:cNvSpPr>
              <p:nvPr/>
            </p:nvSpPr>
            <p:spPr bwMode="auto">
              <a:xfrm flipV="1">
                <a:off x="1981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59" name="Line 1068"/>
              <p:cNvSpPr>
                <a:spLocks noChangeShapeType="1"/>
              </p:cNvSpPr>
              <p:nvPr/>
            </p:nvSpPr>
            <p:spPr bwMode="auto">
              <a:xfrm flipV="1">
                <a:off x="2102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60" name="Line 1069"/>
              <p:cNvSpPr>
                <a:spLocks noChangeShapeType="1"/>
              </p:cNvSpPr>
              <p:nvPr/>
            </p:nvSpPr>
            <p:spPr bwMode="auto">
              <a:xfrm flipV="1">
                <a:off x="2219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61" name="Line 1070"/>
              <p:cNvSpPr>
                <a:spLocks noChangeShapeType="1"/>
              </p:cNvSpPr>
              <p:nvPr/>
            </p:nvSpPr>
            <p:spPr bwMode="auto">
              <a:xfrm flipV="1">
                <a:off x="2339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62" name="Line 1071"/>
              <p:cNvSpPr>
                <a:spLocks noChangeShapeType="1"/>
              </p:cNvSpPr>
              <p:nvPr/>
            </p:nvSpPr>
            <p:spPr bwMode="auto">
              <a:xfrm flipV="1">
                <a:off x="2460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63" name="Line 1072"/>
              <p:cNvSpPr>
                <a:spLocks noChangeShapeType="1"/>
              </p:cNvSpPr>
              <p:nvPr/>
            </p:nvSpPr>
            <p:spPr bwMode="auto">
              <a:xfrm flipV="1">
                <a:off x="2581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64" name="Line 1073"/>
              <p:cNvSpPr>
                <a:spLocks noChangeShapeType="1"/>
              </p:cNvSpPr>
              <p:nvPr/>
            </p:nvSpPr>
            <p:spPr bwMode="auto">
              <a:xfrm flipV="1">
                <a:off x="2701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65" name="Line 1074"/>
              <p:cNvSpPr>
                <a:spLocks noChangeShapeType="1"/>
              </p:cNvSpPr>
              <p:nvPr/>
            </p:nvSpPr>
            <p:spPr bwMode="auto">
              <a:xfrm flipV="1">
                <a:off x="2818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66" name="Line 1075"/>
              <p:cNvSpPr>
                <a:spLocks noChangeShapeType="1"/>
              </p:cNvSpPr>
              <p:nvPr/>
            </p:nvSpPr>
            <p:spPr bwMode="auto">
              <a:xfrm flipV="1">
                <a:off x="2939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67" name="Line 1076"/>
              <p:cNvSpPr>
                <a:spLocks noChangeShapeType="1"/>
              </p:cNvSpPr>
              <p:nvPr/>
            </p:nvSpPr>
            <p:spPr bwMode="auto">
              <a:xfrm flipV="1">
                <a:off x="3059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68" name="Freeform 1077"/>
              <p:cNvSpPr>
                <a:spLocks/>
              </p:cNvSpPr>
              <p:nvPr/>
            </p:nvSpPr>
            <p:spPr bwMode="auto">
              <a:xfrm>
                <a:off x="2191" y="1507"/>
                <a:ext cx="56" cy="56"/>
              </a:xfrm>
              <a:custGeom>
                <a:avLst/>
                <a:gdLst>
                  <a:gd name="T0" fmla="*/ 28 w 56"/>
                  <a:gd name="T1" fmla="*/ 0 h 56"/>
                  <a:gd name="T2" fmla="*/ 56 w 56"/>
                  <a:gd name="T3" fmla="*/ 28 h 56"/>
                  <a:gd name="T4" fmla="*/ 28 w 56"/>
                  <a:gd name="T5" fmla="*/ 56 h 56"/>
                  <a:gd name="T6" fmla="*/ 0 w 56"/>
                  <a:gd name="T7" fmla="*/ 28 h 56"/>
                  <a:gd name="T8" fmla="*/ 28 w 56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6"/>
                  <a:gd name="T17" fmla="*/ 56 w 56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6">
                    <a:moveTo>
                      <a:pt x="28" y="0"/>
                    </a:moveTo>
                    <a:lnTo>
                      <a:pt x="56" y="28"/>
                    </a:lnTo>
                    <a:lnTo>
                      <a:pt x="28" y="56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69" name="Freeform 1078"/>
              <p:cNvSpPr>
                <a:spLocks/>
              </p:cNvSpPr>
              <p:nvPr/>
            </p:nvSpPr>
            <p:spPr bwMode="auto">
              <a:xfrm>
                <a:off x="2191" y="1311"/>
                <a:ext cx="56" cy="57"/>
              </a:xfrm>
              <a:custGeom>
                <a:avLst/>
                <a:gdLst>
                  <a:gd name="T0" fmla="*/ 28 w 56"/>
                  <a:gd name="T1" fmla="*/ 0 h 57"/>
                  <a:gd name="T2" fmla="*/ 56 w 56"/>
                  <a:gd name="T3" fmla="*/ 29 h 57"/>
                  <a:gd name="T4" fmla="*/ 28 w 56"/>
                  <a:gd name="T5" fmla="*/ 57 h 57"/>
                  <a:gd name="T6" fmla="*/ 0 w 56"/>
                  <a:gd name="T7" fmla="*/ 29 h 57"/>
                  <a:gd name="T8" fmla="*/ 28 w 56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7"/>
                  <a:gd name="T17" fmla="*/ 56 w 56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7">
                    <a:moveTo>
                      <a:pt x="28" y="0"/>
                    </a:moveTo>
                    <a:lnTo>
                      <a:pt x="56" y="29"/>
                    </a:lnTo>
                    <a:lnTo>
                      <a:pt x="28" y="57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70" name="Freeform 1079"/>
              <p:cNvSpPr>
                <a:spLocks/>
              </p:cNvSpPr>
              <p:nvPr/>
            </p:nvSpPr>
            <p:spPr bwMode="auto">
              <a:xfrm>
                <a:off x="2673" y="1604"/>
                <a:ext cx="57" cy="57"/>
              </a:xfrm>
              <a:custGeom>
                <a:avLst/>
                <a:gdLst>
                  <a:gd name="T0" fmla="*/ 28 w 57"/>
                  <a:gd name="T1" fmla="*/ 0 h 57"/>
                  <a:gd name="T2" fmla="*/ 57 w 57"/>
                  <a:gd name="T3" fmla="*/ 29 h 57"/>
                  <a:gd name="T4" fmla="*/ 28 w 57"/>
                  <a:gd name="T5" fmla="*/ 57 h 57"/>
                  <a:gd name="T6" fmla="*/ 0 w 57"/>
                  <a:gd name="T7" fmla="*/ 29 h 57"/>
                  <a:gd name="T8" fmla="*/ 28 w 57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57"/>
                  <a:gd name="T17" fmla="*/ 57 w 57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57">
                    <a:moveTo>
                      <a:pt x="28" y="0"/>
                    </a:moveTo>
                    <a:lnTo>
                      <a:pt x="57" y="29"/>
                    </a:lnTo>
                    <a:lnTo>
                      <a:pt x="28" y="57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80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71" name="Freeform 1080"/>
              <p:cNvSpPr>
                <a:spLocks/>
              </p:cNvSpPr>
              <p:nvPr/>
            </p:nvSpPr>
            <p:spPr bwMode="auto">
              <a:xfrm>
                <a:off x="2311" y="1214"/>
                <a:ext cx="57" cy="57"/>
              </a:xfrm>
              <a:custGeom>
                <a:avLst/>
                <a:gdLst>
                  <a:gd name="T0" fmla="*/ 28 w 57"/>
                  <a:gd name="T1" fmla="*/ 0 h 57"/>
                  <a:gd name="T2" fmla="*/ 57 w 57"/>
                  <a:gd name="T3" fmla="*/ 28 h 57"/>
                  <a:gd name="T4" fmla="*/ 28 w 57"/>
                  <a:gd name="T5" fmla="*/ 57 h 57"/>
                  <a:gd name="T6" fmla="*/ 0 w 57"/>
                  <a:gd name="T7" fmla="*/ 28 h 57"/>
                  <a:gd name="T8" fmla="*/ 28 w 57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57"/>
                  <a:gd name="T17" fmla="*/ 57 w 57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57">
                    <a:moveTo>
                      <a:pt x="28" y="0"/>
                    </a:moveTo>
                    <a:lnTo>
                      <a:pt x="57" y="28"/>
                    </a:lnTo>
                    <a:lnTo>
                      <a:pt x="28" y="57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72" name="Freeform 1081"/>
              <p:cNvSpPr>
                <a:spLocks/>
              </p:cNvSpPr>
              <p:nvPr/>
            </p:nvSpPr>
            <p:spPr bwMode="auto">
              <a:xfrm>
                <a:off x="2191" y="1116"/>
                <a:ext cx="56" cy="57"/>
              </a:xfrm>
              <a:custGeom>
                <a:avLst/>
                <a:gdLst>
                  <a:gd name="T0" fmla="*/ 28 w 56"/>
                  <a:gd name="T1" fmla="*/ 0 h 57"/>
                  <a:gd name="T2" fmla="*/ 56 w 56"/>
                  <a:gd name="T3" fmla="*/ 29 h 57"/>
                  <a:gd name="T4" fmla="*/ 28 w 56"/>
                  <a:gd name="T5" fmla="*/ 57 h 57"/>
                  <a:gd name="T6" fmla="*/ 0 w 56"/>
                  <a:gd name="T7" fmla="*/ 29 h 57"/>
                  <a:gd name="T8" fmla="*/ 28 w 56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7"/>
                  <a:gd name="T17" fmla="*/ 56 w 56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7">
                    <a:moveTo>
                      <a:pt x="28" y="0"/>
                    </a:moveTo>
                    <a:lnTo>
                      <a:pt x="56" y="29"/>
                    </a:lnTo>
                    <a:lnTo>
                      <a:pt x="28" y="57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73" name="Freeform 1082"/>
              <p:cNvSpPr>
                <a:spLocks/>
              </p:cNvSpPr>
              <p:nvPr/>
            </p:nvSpPr>
            <p:spPr bwMode="auto">
              <a:xfrm>
                <a:off x="2790" y="1409"/>
                <a:ext cx="56" cy="57"/>
              </a:xfrm>
              <a:custGeom>
                <a:avLst/>
                <a:gdLst>
                  <a:gd name="T0" fmla="*/ 28 w 56"/>
                  <a:gd name="T1" fmla="*/ 0 h 57"/>
                  <a:gd name="T2" fmla="*/ 56 w 56"/>
                  <a:gd name="T3" fmla="*/ 28 h 57"/>
                  <a:gd name="T4" fmla="*/ 28 w 56"/>
                  <a:gd name="T5" fmla="*/ 57 h 57"/>
                  <a:gd name="T6" fmla="*/ 0 w 56"/>
                  <a:gd name="T7" fmla="*/ 28 h 57"/>
                  <a:gd name="T8" fmla="*/ 28 w 56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7"/>
                  <a:gd name="T17" fmla="*/ 56 w 56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7">
                    <a:moveTo>
                      <a:pt x="28" y="0"/>
                    </a:moveTo>
                    <a:lnTo>
                      <a:pt x="56" y="28"/>
                    </a:lnTo>
                    <a:lnTo>
                      <a:pt x="28" y="57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80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74" name="Freeform 1083"/>
              <p:cNvSpPr>
                <a:spLocks/>
              </p:cNvSpPr>
              <p:nvPr/>
            </p:nvSpPr>
            <p:spPr bwMode="auto">
              <a:xfrm>
                <a:off x="2311" y="1409"/>
                <a:ext cx="57" cy="57"/>
              </a:xfrm>
              <a:custGeom>
                <a:avLst/>
                <a:gdLst>
                  <a:gd name="T0" fmla="*/ 28 w 57"/>
                  <a:gd name="T1" fmla="*/ 0 h 57"/>
                  <a:gd name="T2" fmla="*/ 57 w 57"/>
                  <a:gd name="T3" fmla="*/ 28 h 57"/>
                  <a:gd name="T4" fmla="*/ 28 w 57"/>
                  <a:gd name="T5" fmla="*/ 57 h 57"/>
                  <a:gd name="T6" fmla="*/ 0 w 57"/>
                  <a:gd name="T7" fmla="*/ 28 h 57"/>
                  <a:gd name="T8" fmla="*/ 28 w 57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57"/>
                  <a:gd name="T17" fmla="*/ 57 w 57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57">
                    <a:moveTo>
                      <a:pt x="28" y="0"/>
                    </a:moveTo>
                    <a:lnTo>
                      <a:pt x="57" y="28"/>
                    </a:lnTo>
                    <a:lnTo>
                      <a:pt x="28" y="57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75" name="Freeform 1084"/>
              <p:cNvSpPr>
                <a:spLocks/>
              </p:cNvSpPr>
              <p:nvPr/>
            </p:nvSpPr>
            <p:spPr bwMode="auto">
              <a:xfrm>
                <a:off x="2432" y="1799"/>
                <a:ext cx="56" cy="57"/>
              </a:xfrm>
              <a:custGeom>
                <a:avLst/>
                <a:gdLst>
                  <a:gd name="T0" fmla="*/ 28 w 56"/>
                  <a:gd name="T1" fmla="*/ 0 h 57"/>
                  <a:gd name="T2" fmla="*/ 56 w 56"/>
                  <a:gd name="T3" fmla="*/ 29 h 57"/>
                  <a:gd name="T4" fmla="*/ 28 w 56"/>
                  <a:gd name="T5" fmla="*/ 57 h 57"/>
                  <a:gd name="T6" fmla="*/ 0 w 56"/>
                  <a:gd name="T7" fmla="*/ 29 h 57"/>
                  <a:gd name="T8" fmla="*/ 28 w 56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7"/>
                  <a:gd name="T17" fmla="*/ 56 w 56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7">
                    <a:moveTo>
                      <a:pt x="28" y="0"/>
                    </a:moveTo>
                    <a:lnTo>
                      <a:pt x="56" y="29"/>
                    </a:lnTo>
                    <a:lnTo>
                      <a:pt x="28" y="57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80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76" name="Freeform 1085"/>
              <p:cNvSpPr>
                <a:spLocks/>
              </p:cNvSpPr>
              <p:nvPr/>
            </p:nvSpPr>
            <p:spPr bwMode="auto">
              <a:xfrm>
                <a:off x="2673" y="1507"/>
                <a:ext cx="57" cy="56"/>
              </a:xfrm>
              <a:custGeom>
                <a:avLst/>
                <a:gdLst>
                  <a:gd name="T0" fmla="*/ 28 w 57"/>
                  <a:gd name="T1" fmla="*/ 0 h 56"/>
                  <a:gd name="T2" fmla="*/ 57 w 57"/>
                  <a:gd name="T3" fmla="*/ 28 h 56"/>
                  <a:gd name="T4" fmla="*/ 28 w 57"/>
                  <a:gd name="T5" fmla="*/ 56 h 56"/>
                  <a:gd name="T6" fmla="*/ 0 w 57"/>
                  <a:gd name="T7" fmla="*/ 28 h 56"/>
                  <a:gd name="T8" fmla="*/ 28 w 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56"/>
                  <a:gd name="T17" fmla="*/ 57 w 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56">
                    <a:moveTo>
                      <a:pt x="28" y="0"/>
                    </a:moveTo>
                    <a:lnTo>
                      <a:pt x="57" y="28"/>
                    </a:lnTo>
                    <a:lnTo>
                      <a:pt x="28" y="56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80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77" name="Freeform 1086"/>
              <p:cNvSpPr>
                <a:spLocks/>
              </p:cNvSpPr>
              <p:nvPr/>
            </p:nvSpPr>
            <p:spPr bwMode="auto">
              <a:xfrm>
                <a:off x="2432" y="1409"/>
                <a:ext cx="56" cy="57"/>
              </a:xfrm>
              <a:custGeom>
                <a:avLst/>
                <a:gdLst>
                  <a:gd name="T0" fmla="*/ 28 w 56"/>
                  <a:gd name="T1" fmla="*/ 0 h 57"/>
                  <a:gd name="T2" fmla="*/ 56 w 56"/>
                  <a:gd name="T3" fmla="*/ 28 h 57"/>
                  <a:gd name="T4" fmla="*/ 28 w 56"/>
                  <a:gd name="T5" fmla="*/ 57 h 57"/>
                  <a:gd name="T6" fmla="*/ 0 w 56"/>
                  <a:gd name="T7" fmla="*/ 28 h 57"/>
                  <a:gd name="T8" fmla="*/ 28 w 56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7"/>
                  <a:gd name="T17" fmla="*/ 56 w 56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7">
                    <a:moveTo>
                      <a:pt x="28" y="0"/>
                    </a:moveTo>
                    <a:lnTo>
                      <a:pt x="56" y="28"/>
                    </a:lnTo>
                    <a:lnTo>
                      <a:pt x="28" y="57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78" name="Rectangle 1087"/>
              <p:cNvSpPr>
                <a:spLocks noChangeArrowheads="1"/>
              </p:cNvSpPr>
              <p:nvPr/>
            </p:nvSpPr>
            <p:spPr bwMode="auto">
              <a:xfrm>
                <a:off x="1805" y="1897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0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79" name="Rectangle 1088"/>
              <p:cNvSpPr>
                <a:spLocks noChangeArrowheads="1"/>
              </p:cNvSpPr>
              <p:nvPr/>
            </p:nvSpPr>
            <p:spPr bwMode="auto">
              <a:xfrm>
                <a:off x="1805" y="1799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1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80" name="Rectangle 1089"/>
              <p:cNvSpPr>
                <a:spLocks noChangeArrowheads="1"/>
              </p:cNvSpPr>
              <p:nvPr/>
            </p:nvSpPr>
            <p:spPr bwMode="auto">
              <a:xfrm>
                <a:off x="1805" y="170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2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81" name="Rectangle 1090"/>
              <p:cNvSpPr>
                <a:spLocks noChangeArrowheads="1"/>
              </p:cNvSpPr>
              <p:nvPr/>
            </p:nvSpPr>
            <p:spPr bwMode="auto">
              <a:xfrm>
                <a:off x="1805" y="1604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3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82" name="Rectangle 1091"/>
              <p:cNvSpPr>
                <a:spLocks noChangeArrowheads="1"/>
              </p:cNvSpPr>
              <p:nvPr/>
            </p:nvSpPr>
            <p:spPr bwMode="auto">
              <a:xfrm>
                <a:off x="1805" y="1507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4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83" name="Rectangle 1092"/>
              <p:cNvSpPr>
                <a:spLocks noChangeArrowheads="1"/>
              </p:cNvSpPr>
              <p:nvPr/>
            </p:nvSpPr>
            <p:spPr bwMode="auto">
              <a:xfrm>
                <a:off x="1805" y="1409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5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84" name="Rectangle 1093"/>
              <p:cNvSpPr>
                <a:spLocks noChangeArrowheads="1"/>
              </p:cNvSpPr>
              <p:nvPr/>
            </p:nvSpPr>
            <p:spPr bwMode="auto">
              <a:xfrm>
                <a:off x="1805" y="1310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6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85" name="Rectangle 1094"/>
              <p:cNvSpPr>
                <a:spLocks noChangeArrowheads="1"/>
              </p:cNvSpPr>
              <p:nvPr/>
            </p:nvSpPr>
            <p:spPr bwMode="auto">
              <a:xfrm>
                <a:off x="1805" y="1214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7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86" name="Rectangle 1095"/>
              <p:cNvSpPr>
                <a:spLocks noChangeArrowheads="1"/>
              </p:cNvSpPr>
              <p:nvPr/>
            </p:nvSpPr>
            <p:spPr bwMode="auto">
              <a:xfrm>
                <a:off x="1805" y="1116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8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87" name="Rectangle 1096"/>
              <p:cNvSpPr>
                <a:spLocks noChangeArrowheads="1"/>
              </p:cNvSpPr>
              <p:nvPr/>
            </p:nvSpPr>
            <p:spPr bwMode="auto">
              <a:xfrm>
                <a:off x="1805" y="1019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9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88" name="Rectangle 1097"/>
              <p:cNvSpPr>
                <a:spLocks noChangeArrowheads="1"/>
              </p:cNvSpPr>
              <p:nvPr/>
            </p:nvSpPr>
            <p:spPr bwMode="auto">
              <a:xfrm>
                <a:off x="1779" y="920"/>
                <a:ext cx="6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10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89" name="Rectangle 1098"/>
              <p:cNvSpPr>
                <a:spLocks noChangeArrowheads="1"/>
              </p:cNvSpPr>
              <p:nvPr/>
            </p:nvSpPr>
            <p:spPr bwMode="auto">
              <a:xfrm>
                <a:off x="1849" y="19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0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90" name="Rectangle 1099"/>
              <p:cNvSpPr>
                <a:spLocks noChangeArrowheads="1"/>
              </p:cNvSpPr>
              <p:nvPr/>
            </p:nvSpPr>
            <p:spPr bwMode="auto">
              <a:xfrm>
                <a:off x="1968" y="19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1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91" name="Rectangle 1100"/>
              <p:cNvSpPr>
                <a:spLocks noChangeArrowheads="1"/>
              </p:cNvSpPr>
              <p:nvPr/>
            </p:nvSpPr>
            <p:spPr bwMode="auto">
              <a:xfrm>
                <a:off x="2090" y="19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2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92" name="Rectangle 1101"/>
              <p:cNvSpPr>
                <a:spLocks noChangeArrowheads="1"/>
              </p:cNvSpPr>
              <p:nvPr/>
            </p:nvSpPr>
            <p:spPr bwMode="auto">
              <a:xfrm>
                <a:off x="2207" y="19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3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93" name="Rectangle 1102"/>
              <p:cNvSpPr>
                <a:spLocks noChangeArrowheads="1"/>
              </p:cNvSpPr>
              <p:nvPr/>
            </p:nvSpPr>
            <p:spPr bwMode="auto">
              <a:xfrm>
                <a:off x="2326" y="19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4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94" name="Rectangle 1103"/>
              <p:cNvSpPr>
                <a:spLocks noChangeArrowheads="1"/>
              </p:cNvSpPr>
              <p:nvPr/>
            </p:nvSpPr>
            <p:spPr bwMode="auto">
              <a:xfrm>
                <a:off x="2448" y="19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5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95" name="Rectangle 1104"/>
              <p:cNvSpPr>
                <a:spLocks noChangeArrowheads="1"/>
              </p:cNvSpPr>
              <p:nvPr/>
            </p:nvSpPr>
            <p:spPr bwMode="auto">
              <a:xfrm>
                <a:off x="2569" y="19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6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96" name="Rectangle 1105"/>
              <p:cNvSpPr>
                <a:spLocks noChangeArrowheads="1"/>
              </p:cNvSpPr>
              <p:nvPr/>
            </p:nvSpPr>
            <p:spPr bwMode="auto">
              <a:xfrm>
                <a:off x="2689" y="19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7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97" name="Rectangle 1106"/>
              <p:cNvSpPr>
                <a:spLocks noChangeArrowheads="1"/>
              </p:cNvSpPr>
              <p:nvPr/>
            </p:nvSpPr>
            <p:spPr bwMode="auto">
              <a:xfrm>
                <a:off x="2806" y="19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8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98" name="Rectangle 1107"/>
              <p:cNvSpPr>
                <a:spLocks noChangeArrowheads="1"/>
              </p:cNvSpPr>
              <p:nvPr/>
            </p:nvSpPr>
            <p:spPr bwMode="auto">
              <a:xfrm>
                <a:off x="2927" y="19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9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99" name="Rectangle 1108"/>
              <p:cNvSpPr>
                <a:spLocks noChangeArrowheads="1"/>
              </p:cNvSpPr>
              <p:nvPr/>
            </p:nvSpPr>
            <p:spPr bwMode="auto">
              <a:xfrm>
                <a:off x="3035" y="1962"/>
                <a:ext cx="6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10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700" name="Rectangle 1109"/>
              <p:cNvSpPr>
                <a:spLocks noChangeArrowheads="1"/>
              </p:cNvSpPr>
              <p:nvPr/>
            </p:nvSpPr>
            <p:spPr bwMode="auto">
              <a:xfrm>
                <a:off x="1728" y="864"/>
                <a:ext cx="1396" cy="1208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</p:grpSp>
        <p:grpSp>
          <p:nvGrpSpPr>
            <p:cNvPr id="22535" name="Group 1110"/>
            <p:cNvGrpSpPr>
              <a:grpSpLocks/>
            </p:cNvGrpSpPr>
            <p:nvPr/>
          </p:nvGrpSpPr>
          <p:grpSpPr bwMode="auto">
            <a:xfrm>
              <a:off x="3408" y="3072"/>
              <a:ext cx="1248" cy="1112"/>
              <a:chOff x="3616" y="2464"/>
              <a:chExt cx="1396" cy="1208"/>
            </a:xfrm>
          </p:grpSpPr>
          <p:sp>
            <p:nvSpPr>
              <p:cNvPr id="22537" name="Rectangle 1111"/>
              <p:cNvSpPr>
                <a:spLocks noChangeArrowheads="1"/>
              </p:cNvSpPr>
              <p:nvPr/>
            </p:nvSpPr>
            <p:spPr bwMode="auto">
              <a:xfrm>
                <a:off x="3616" y="2464"/>
                <a:ext cx="1396" cy="1208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22538" name="Rectangle 1112"/>
              <p:cNvSpPr>
                <a:spLocks noChangeArrowheads="1"/>
              </p:cNvSpPr>
              <p:nvPr/>
            </p:nvSpPr>
            <p:spPr bwMode="auto">
              <a:xfrm>
                <a:off x="3749" y="2550"/>
                <a:ext cx="1198" cy="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22539" name="Line 1113"/>
              <p:cNvSpPr>
                <a:spLocks noChangeShapeType="1"/>
              </p:cNvSpPr>
              <p:nvPr/>
            </p:nvSpPr>
            <p:spPr bwMode="auto">
              <a:xfrm>
                <a:off x="3749" y="3428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40" name="Line 1114"/>
              <p:cNvSpPr>
                <a:spLocks noChangeShapeType="1"/>
              </p:cNvSpPr>
              <p:nvPr/>
            </p:nvSpPr>
            <p:spPr bwMode="auto">
              <a:xfrm>
                <a:off x="3749" y="3330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41" name="Line 1115"/>
              <p:cNvSpPr>
                <a:spLocks noChangeShapeType="1"/>
              </p:cNvSpPr>
              <p:nvPr/>
            </p:nvSpPr>
            <p:spPr bwMode="auto">
              <a:xfrm>
                <a:off x="3749" y="3233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42" name="Line 1116"/>
              <p:cNvSpPr>
                <a:spLocks noChangeShapeType="1"/>
              </p:cNvSpPr>
              <p:nvPr/>
            </p:nvSpPr>
            <p:spPr bwMode="auto">
              <a:xfrm>
                <a:off x="3749" y="3135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43" name="Line 1117"/>
              <p:cNvSpPr>
                <a:spLocks noChangeShapeType="1"/>
              </p:cNvSpPr>
              <p:nvPr/>
            </p:nvSpPr>
            <p:spPr bwMode="auto">
              <a:xfrm>
                <a:off x="3749" y="3037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44" name="Line 1118"/>
              <p:cNvSpPr>
                <a:spLocks noChangeShapeType="1"/>
              </p:cNvSpPr>
              <p:nvPr/>
            </p:nvSpPr>
            <p:spPr bwMode="auto">
              <a:xfrm>
                <a:off x="3749" y="2940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45" name="Line 1119"/>
              <p:cNvSpPr>
                <a:spLocks noChangeShapeType="1"/>
              </p:cNvSpPr>
              <p:nvPr/>
            </p:nvSpPr>
            <p:spPr bwMode="auto">
              <a:xfrm>
                <a:off x="3749" y="2842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46" name="Line 1120"/>
              <p:cNvSpPr>
                <a:spLocks noChangeShapeType="1"/>
              </p:cNvSpPr>
              <p:nvPr/>
            </p:nvSpPr>
            <p:spPr bwMode="auto">
              <a:xfrm>
                <a:off x="3749" y="2745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47" name="Line 1121"/>
              <p:cNvSpPr>
                <a:spLocks noChangeShapeType="1"/>
              </p:cNvSpPr>
              <p:nvPr/>
            </p:nvSpPr>
            <p:spPr bwMode="auto">
              <a:xfrm>
                <a:off x="3749" y="2647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48" name="Line 1122"/>
              <p:cNvSpPr>
                <a:spLocks noChangeShapeType="1"/>
              </p:cNvSpPr>
              <p:nvPr/>
            </p:nvSpPr>
            <p:spPr bwMode="auto">
              <a:xfrm>
                <a:off x="3749" y="2550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49" name="Line 1123"/>
              <p:cNvSpPr>
                <a:spLocks noChangeShapeType="1"/>
              </p:cNvSpPr>
              <p:nvPr/>
            </p:nvSpPr>
            <p:spPr bwMode="auto">
              <a:xfrm>
                <a:off x="3869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50" name="Line 1124"/>
              <p:cNvSpPr>
                <a:spLocks noChangeShapeType="1"/>
              </p:cNvSpPr>
              <p:nvPr/>
            </p:nvSpPr>
            <p:spPr bwMode="auto">
              <a:xfrm>
                <a:off x="3990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51" name="Line 1125"/>
              <p:cNvSpPr>
                <a:spLocks noChangeShapeType="1"/>
              </p:cNvSpPr>
              <p:nvPr/>
            </p:nvSpPr>
            <p:spPr bwMode="auto">
              <a:xfrm>
                <a:off x="4107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52" name="Line 1126"/>
              <p:cNvSpPr>
                <a:spLocks noChangeShapeType="1"/>
              </p:cNvSpPr>
              <p:nvPr/>
            </p:nvSpPr>
            <p:spPr bwMode="auto">
              <a:xfrm>
                <a:off x="4227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53" name="Line 1127"/>
              <p:cNvSpPr>
                <a:spLocks noChangeShapeType="1"/>
              </p:cNvSpPr>
              <p:nvPr/>
            </p:nvSpPr>
            <p:spPr bwMode="auto">
              <a:xfrm>
                <a:off x="4348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54" name="Line 1128"/>
              <p:cNvSpPr>
                <a:spLocks noChangeShapeType="1"/>
              </p:cNvSpPr>
              <p:nvPr/>
            </p:nvSpPr>
            <p:spPr bwMode="auto">
              <a:xfrm>
                <a:off x="4469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55" name="Line 1129"/>
              <p:cNvSpPr>
                <a:spLocks noChangeShapeType="1"/>
              </p:cNvSpPr>
              <p:nvPr/>
            </p:nvSpPr>
            <p:spPr bwMode="auto">
              <a:xfrm>
                <a:off x="4589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56" name="Line 1130"/>
              <p:cNvSpPr>
                <a:spLocks noChangeShapeType="1"/>
              </p:cNvSpPr>
              <p:nvPr/>
            </p:nvSpPr>
            <p:spPr bwMode="auto">
              <a:xfrm>
                <a:off x="4706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57" name="Line 1131"/>
              <p:cNvSpPr>
                <a:spLocks noChangeShapeType="1"/>
              </p:cNvSpPr>
              <p:nvPr/>
            </p:nvSpPr>
            <p:spPr bwMode="auto">
              <a:xfrm>
                <a:off x="4827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58" name="Line 1132"/>
              <p:cNvSpPr>
                <a:spLocks noChangeShapeType="1"/>
              </p:cNvSpPr>
              <p:nvPr/>
            </p:nvSpPr>
            <p:spPr bwMode="auto">
              <a:xfrm>
                <a:off x="4947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59" name="Rectangle 1133"/>
              <p:cNvSpPr>
                <a:spLocks noChangeArrowheads="1"/>
              </p:cNvSpPr>
              <p:nvPr/>
            </p:nvSpPr>
            <p:spPr bwMode="auto">
              <a:xfrm>
                <a:off x="3749" y="2550"/>
                <a:ext cx="1198" cy="975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22560" name="Line 1134"/>
              <p:cNvSpPr>
                <a:spLocks noChangeShapeType="1"/>
              </p:cNvSpPr>
              <p:nvPr/>
            </p:nvSpPr>
            <p:spPr bwMode="auto">
              <a:xfrm>
                <a:off x="3749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61" name="Line 1135"/>
              <p:cNvSpPr>
                <a:spLocks noChangeShapeType="1"/>
              </p:cNvSpPr>
              <p:nvPr/>
            </p:nvSpPr>
            <p:spPr bwMode="auto">
              <a:xfrm>
                <a:off x="3737" y="3525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62" name="Line 1136"/>
              <p:cNvSpPr>
                <a:spLocks noChangeShapeType="1"/>
              </p:cNvSpPr>
              <p:nvPr/>
            </p:nvSpPr>
            <p:spPr bwMode="auto">
              <a:xfrm>
                <a:off x="3737" y="3428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63" name="Line 1137"/>
              <p:cNvSpPr>
                <a:spLocks noChangeShapeType="1"/>
              </p:cNvSpPr>
              <p:nvPr/>
            </p:nvSpPr>
            <p:spPr bwMode="auto">
              <a:xfrm>
                <a:off x="3737" y="3330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64" name="Line 1138"/>
              <p:cNvSpPr>
                <a:spLocks noChangeShapeType="1"/>
              </p:cNvSpPr>
              <p:nvPr/>
            </p:nvSpPr>
            <p:spPr bwMode="auto">
              <a:xfrm>
                <a:off x="3737" y="3233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65" name="Line 1139"/>
              <p:cNvSpPr>
                <a:spLocks noChangeShapeType="1"/>
              </p:cNvSpPr>
              <p:nvPr/>
            </p:nvSpPr>
            <p:spPr bwMode="auto">
              <a:xfrm>
                <a:off x="3737" y="3135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66" name="Line 1140"/>
              <p:cNvSpPr>
                <a:spLocks noChangeShapeType="1"/>
              </p:cNvSpPr>
              <p:nvPr/>
            </p:nvSpPr>
            <p:spPr bwMode="auto">
              <a:xfrm>
                <a:off x="3737" y="3037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67" name="Line 1141"/>
              <p:cNvSpPr>
                <a:spLocks noChangeShapeType="1"/>
              </p:cNvSpPr>
              <p:nvPr/>
            </p:nvSpPr>
            <p:spPr bwMode="auto">
              <a:xfrm>
                <a:off x="3737" y="2940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68" name="Line 1142"/>
              <p:cNvSpPr>
                <a:spLocks noChangeShapeType="1"/>
              </p:cNvSpPr>
              <p:nvPr/>
            </p:nvSpPr>
            <p:spPr bwMode="auto">
              <a:xfrm>
                <a:off x="3737" y="2842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69" name="Line 1143"/>
              <p:cNvSpPr>
                <a:spLocks noChangeShapeType="1"/>
              </p:cNvSpPr>
              <p:nvPr/>
            </p:nvSpPr>
            <p:spPr bwMode="auto">
              <a:xfrm>
                <a:off x="3737" y="2745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70" name="Line 1144"/>
              <p:cNvSpPr>
                <a:spLocks noChangeShapeType="1"/>
              </p:cNvSpPr>
              <p:nvPr/>
            </p:nvSpPr>
            <p:spPr bwMode="auto">
              <a:xfrm>
                <a:off x="3737" y="2647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71" name="Line 1145"/>
              <p:cNvSpPr>
                <a:spLocks noChangeShapeType="1"/>
              </p:cNvSpPr>
              <p:nvPr/>
            </p:nvSpPr>
            <p:spPr bwMode="auto">
              <a:xfrm>
                <a:off x="3737" y="2550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72" name="Line 1146"/>
              <p:cNvSpPr>
                <a:spLocks noChangeShapeType="1"/>
              </p:cNvSpPr>
              <p:nvPr/>
            </p:nvSpPr>
            <p:spPr bwMode="auto">
              <a:xfrm>
                <a:off x="3749" y="3525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73" name="Line 1147"/>
              <p:cNvSpPr>
                <a:spLocks noChangeShapeType="1"/>
              </p:cNvSpPr>
              <p:nvPr/>
            </p:nvSpPr>
            <p:spPr bwMode="auto">
              <a:xfrm flipV="1">
                <a:off x="3749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74" name="Line 1148"/>
              <p:cNvSpPr>
                <a:spLocks noChangeShapeType="1"/>
              </p:cNvSpPr>
              <p:nvPr/>
            </p:nvSpPr>
            <p:spPr bwMode="auto">
              <a:xfrm flipV="1">
                <a:off x="3869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75" name="Line 1149"/>
              <p:cNvSpPr>
                <a:spLocks noChangeShapeType="1"/>
              </p:cNvSpPr>
              <p:nvPr/>
            </p:nvSpPr>
            <p:spPr bwMode="auto">
              <a:xfrm flipV="1">
                <a:off x="3990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76" name="Line 1150"/>
              <p:cNvSpPr>
                <a:spLocks noChangeShapeType="1"/>
              </p:cNvSpPr>
              <p:nvPr/>
            </p:nvSpPr>
            <p:spPr bwMode="auto">
              <a:xfrm flipV="1">
                <a:off x="4107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77" name="Line 1151"/>
              <p:cNvSpPr>
                <a:spLocks noChangeShapeType="1"/>
              </p:cNvSpPr>
              <p:nvPr/>
            </p:nvSpPr>
            <p:spPr bwMode="auto">
              <a:xfrm flipV="1">
                <a:off x="4227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78" name="Line 1152"/>
              <p:cNvSpPr>
                <a:spLocks noChangeShapeType="1"/>
              </p:cNvSpPr>
              <p:nvPr/>
            </p:nvSpPr>
            <p:spPr bwMode="auto">
              <a:xfrm flipV="1">
                <a:off x="4348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79" name="Line 1153"/>
              <p:cNvSpPr>
                <a:spLocks noChangeShapeType="1"/>
              </p:cNvSpPr>
              <p:nvPr/>
            </p:nvSpPr>
            <p:spPr bwMode="auto">
              <a:xfrm flipV="1">
                <a:off x="4469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80" name="Line 1154"/>
              <p:cNvSpPr>
                <a:spLocks noChangeShapeType="1"/>
              </p:cNvSpPr>
              <p:nvPr/>
            </p:nvSpPr>
            <p:spPr bwMode="auto">
              <a:xfrm flipV="1">
                <a:off x="4589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81" name="Line 1155"/>
              <p:cNvSpPr>
                <a:spLocks noChangeShapeType="1"/>
              </p:cNvSpPr>
              <p:nvPr/>
            </p:nvSpPr>
            <p:spPr bwMode="auto">
              <a:xfrm flipV="1">
                <a:off x="4706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82" name="Line 1156"/>
              <p:cNvSpPr>
                <a:spLocks noChangeShapeType="1"/>
              </p:cNvSpPr>
              <p:nvPr/>
            </p:nvSpPr>
            <p:spPr bwMode="auto">
              <a:xfrm flipV="1">
                <a:off x="4827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83" name="Line 1157"/>
              <p:cNvSpPr>
                <a:spLocks noChangeShapeType="1"/>
              </p:cNvSpPr>
              <p:nvPr/>
            </p:nvSpPr>
            <p:spPr bwMode="auto">
              <a:xfrm flipV="1">
                <a:off x="4947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84" name="Freeform 1158"/>
              <p:cNvSpPr>
                <a:spLocks/>
              </p:cNvSpPr>
              <p:nvPr/>
            </p:nvSpPr>
            <p:spPr bwMode="auto">
              <a:xfrm>
                <a:off x="4079" y="3107"/>
                <a:ext cx="56" cy="56"/>
              </a:xfrm>
              <a:custGeom>
                <a:avLst/>
                <a:gdLst>
                  <a:gd name="T0" fmla="*/ 28 w 56"/>
                  <a:gd name="T1" fmla="*/ 0 h 56"/>
                  <a:gd name="T2" fmla="*/ 56 w 56"/>
                  <a:gd name="T3" fmla="*/ 28 h 56"/>
                  <a:gd name="T4" fmla="*/ 28 w 56"/>
                  <a:gd name="T5" fmla="*/ 56 h 56"/>
                  <a:gd name="T6" fmla="*/ 0 w 56"/>
                  <a:gd name="T7" fmla="*/ 28 h 56"/>
                  <a:gd name="T8" fmla="*/ 28 w 56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6"/>
                  <a:gd name="T17" fmla="*/ 56 w 56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6">
                    <a:moveTo>
                      <a:pt x="28" y="0"/>
                    </a:moveTo>
                    <a:lnTo>
                      <a:pt x="56" y="28"/>
                    </a:lnTo>
                    <a:lnTo>
                      <a:pt x="28" y="56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85" name="Freeform 1159"/>
              <p:cNvSpPr>
                <a:spLocks/>
              </p:cNvSpPr>
              <p:nvPr/>
            </p:nvSpPr>
            <p:spPr bwMode="auto">
              <a:xfrm>
                <a:off x="4079" y="2911"/>
                <a:ext cx="56" cy="57"/>
              </a:xfrm>
              <a:custGeom>
                <a:avLst/>
                <a:gdLst>
                  <a:gd name="T0" fmla="*/ 28 w 56"/>
                  <a:gd name="T1" fmla="*/ 0 h 57"/>
                  <a:gd name="T2" fmla="*/ 56 w 56"/>
                  <a:gd name="T3" fmla="*/ 29 h 57"/>
                  <a:gd name="T4" fmla="*/ 28 w 56"/>
                  <a:gd name="T5" fmla="*/ 57 h 57"/>
                  <a:gd name="T6" fmla="*/ 0 w 56"/>
                  <a:gd name="T7" fmla="*/ 29 h 57"/>
                  <a:gd name="T8" fmla="*/ 28 w 56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7"/>
                  <a:gd name="T17" fmla="*/ 56 w 56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7">
                    <a:moveTo>
                      <a:pt x="28" y="0"/>
                    </a:moveTo>
                    <a:lnTo>
                      <a:pt x="56" y="29"/>
                    </a:lnTo>
                    <a:lnTo>
                      <a:pt x="28" y="57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86" name="Freeform 1160"/>
              <p:cNvSpPr>
                <a:spLocks/>
              </p:cNvSpPr>
              <p:nvPr/>
            </p:nvSpPr>
            <p:spPr bwMode="auto">
              <a:xfrm>
                <a:off x="4561" y="3204"/>
                <a:ext cx="57" cy="57"/>
              </a:xfrm>
              <a:custGeom>
                <a:avLst/>
                <a:gdLst>
                  <a:gd name="T0" fmla="*/ 28 w 57"/>
                  <a:gd name="T1" fmla="*/ 0 h 57"/>
                  <a:gd name="T2" fmla="*/ 57 w 57"/>
                  <a:gd name="T3" fmla="*/ 29 h 57"/>
                  <a:gd name="T4" fmla="*/ 28 w 57"/>
                  <a:gd name="T5" fmla="*/ 57 h 57"/>
                  <a:gd name="T6" fmla="*/ 0 w 57"/>
                  <a:gd name="T7" fmla="*/ 29 h 57"/>
                  <a:gd name="T8" fmla="*/ 28 w 57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57"/>
                  <a:gd name="T17" fmla="*/ 57 w 57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57">
                    <a:moveTo>
                      <a:pt x="28" y="0"/>
                    </a:moveTo>
                    <a:lnTo>
                      <a:pt x="57" y="29"/>
                    </a:lnTo>
                    <a:lnTo>
                      <a:pt x="28" y="57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80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87" name="Freeform 1161"/>
              <p:cNvSpPr>
                <a:spLocks/>
              </p:cNvSpPr>
              <p:nvPr/>
            </p:nvSpPr>
            <p:spPr bwMode="auto">
              <a:xfrm>
                <a:off x="4199" y="2814"/>
                <a:ext cx="57" cy="57"/>
              </a:xfrm>
              <a:custGeom>
                <a:avLst/>
                <a:gdLst>
                  <a:gd name="T0" fmla="*/ 28 w 57"/>
                  <a:gd name="T1" fmla="*/ 0 h 57"/>
                  <a:gd name="T2" fmla="*/ 57 w 57"/>
                  <a:gd name="T3" fmla="*/ 28 h 57"/>
                  <a:gd name="T4" fmla="*/ 28 w 57"/>
                  <a:gd name="T5" fmla="*/ 57 h 57"/>
                  <a:gd name="T6" fmla="*/ 0 w 57"/>
                  <a:gd name="T7" fmla="*/ 28 h 57"/>
                  <a:gd name="T8" fmla="*/ 28 w 57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57"/>
                  <a:gd name="T17" fmla="*/ 57 w 57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57">
                    <a:moveTo>
                      <a:pt x="28" y="0"/>
                    </a:moveTo>
                    <a:lnTo>
                      <a:pt x="57" y="28"/>
                    </a:lnTo>
                    <a:lnTo>
                      <a:pt x="28" y="57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88" name="Freeform 1162"/>
              <p:cNvSpPr>
                <a:spLocks/>
              </p:cNvSpPr>
              <p:nvPr/>
            </p:nvSpPr>
            <p:spPr bwMode="auto">
              <a:xfrm>
                <a:off x="4079" y="2716"/>
                <a:ext cx="56" cy="57"/>
              </a:xfrm>
              <a:custGeom>
                <a:avLst/>
                <a:gdLst>
                  <a:gd name="T0" fmla="*/ 28 w 56"/>
                  <a:gd name="T1" fmla="*/ 0 h 57"/>
                  <a:gd name="T2" fmla="*/ 56 w 56"/>
                  <a:gd name="T3" fmla="*/ 29 h 57"/>
                  <a:gd name="T4" fmla="*/ 28 w 56"/>
                  <a:gd name="T5" fmla="*/ 57 h 57"/>
                  <a:gd name="T6" fmla="*/ 0 w 56"/>
                  <a:gd name="T7" fmla="*/ 29 h 57"/>
                  <a:gd name="T8" fmla="*/ 28 w 56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7"/>
                  <a:gd name="T17" fmla="*/ 56 w 56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7">
                    <a:moveTo>
                      <a:pt x="28" y="0"/>
                    </a:moveTo>
                    <a:lnTo>
                      <a:pt x="56" y="29"/>
                    </a:lnTo>
                    <a:lnTo>
                      <a:pt x="28" y="57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89" name="Freeform 1163"/>
              <p:cNvSpPr>
                <a:spLocks/>
              </p:cNvSpPr>
              <p:nvPr/>
            </p:nvSpPr>
            <p:spPr bwMode="auto">
              <a:xfrm>
                <a:off x="4678" y="3009"/>
                <a:ext cx="56" cy="57"/>
              </a:xfrm>
              <a:custGeom>
                <a:avLst/>
                <a:gdLst>
                  <a:gd name="T0" fmla="*/ 28 w 56"/>
                  <a:gd name="T1" fmla="*/ 0 h 57"/>
                  <a:gd name="T2" fmla="*/ 56 w 56"/>
                  <a:gd name="T3" fmla="*/ 28 h 57"/>
                  <a:gd name="T4" fmla="*/ 28 w 56"/>
                  <a:gd name="T5" fmla="*/ 57 h 57"/>
                  <a:gd name="T6" fmla="*/ 0 w 56"/>
                  <a:gd name="T7" fmla="*/ 28 h 57"/>
                  <a:gd name="T8" fmla="*/ 28 w 56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7"/>
                  <a:gd name="T17" fmla="*/ 56 w 56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7">
                    <a:moveTo>
                      <a:pt x="28" y="0"/>
                    </a:moveTo>
                    <a:lnTo>
                      <a:pt x="56" y="28"/>
                    </a:lnTo>
                    <a:lnTo>
                      <a:pt x="28" y="57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80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0" name="Freeform 1164"/>
              <p:cNvSpPr>
                <a:spLocks/>
              </p:cNvSpPr>
              <p:nvPr/>
            </p:nvSpPr>
            <p:spPr bwMode="auto">
              <a:xfrm>
                <a:off x="4199" y="3009"/>
                <a:ext cx="57" cy="57"/>
              </a:xfrm>
              <a:custGeom>
                <a:avLst/>
                <a:gdLst>
                  <a:gd name="T0" fmla="*/ 28 w 57"/>
                  <a:gd name="T1" fmla="*/ 0 h 57"/>
                  <a:gd name="T2" fmla="*/ 57 w 57"/>
                  <a:gd name="T3" fmla="*/ 28 h 57"/>
                  <a:gd name="T4" fmla="*/ 28 w 57"/>
                  <a:gd name="T5" fmla="*/ 57 h 57"/>
                  <a:gd name="T6" fmla="*/ 0 w 57"/>
                  <a:gd name="T7" fmla="*/ 28 h 57"/>
                  <a:gd name="T8" fmla="*/ 28 w 57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57"/>
                  <a:gd name="T17" fmla="*/ 57 w 57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57">
                    <a:moveTo>
                      <a:pt x="28" y="0"/>
                    </a:moveTo>
                    <a:lnTo>
                      <a:pt x="57" y="28"/>
                    </a:lnTo>
                    <a:lnTo>
                      <a:pt x="28" y="57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1" name="Freeform 1165"/>
              <p:cNvSpPr>
                <a:spLocks/>
              </p:cNvSpPr>
              <p:nvPr/>
            </p:nvSpPr>
            <p:spPr bwMode="auto">
              <a:xfrm>
                <a:off x="4320" y="3399"/>
                <a:ext cx="56" cy="57"/>
              </a:xfrm>
              <a:custGeom>
                <a:avLst/>
                <a:gdLst>
                  <a:gd name="T0" fmla="*/ 28 w 56"/>
                  <a:gd name="T1" fmla="*/ 0 h 57"/>
                  <a:gd name="T2" fmla="*/ 56 w 56"/>
                  <a:gd name="T3" fmla="*/ 29 h 57"/>
                  <a:gd name="T4" fmla="*/ 28 w 56"/>
                  <a:gd name="T5" fmla="*/ 57 h 57"/>
                  <a:gd name="T6" fmla="*/ 0 w 56"/>
                  <a:gd name="T7" fmla="*/ 29 h 57"/>
                  <a:gd name="T8" fmla="*/ 28 w 56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7"/>
                  <a:gd name="T17" fmla="*/ 56 w 56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7">
                    <a:moveTo>
                      <a:pt x="28" y="0"/>
                    </a:moveTo>
                    <a:lnTo>
                      <a:pt x="56" y="29"/>
                    </a:lnTo>
                    <a:lnTo>
                      <a:pt x="28" y="57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80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2" name="Freeform 1166"/>
              <p:cNvSpPr>
                <a:spLocks/>
              </p:cNvSpPr>
              <p:nvPr/>
            </p:nvSpPr>
            <p:spPr bwMode="auto">
              <a:xfrm>
                <a:off x="4561" y="3107"/>
                <a:ext cx="57" cy="56"/>
              </a:xfrm>
              <a:custGeom>
                <a:avLst/>
                <a:gdLst>
                  <a:gd name="T0" fmla="*/ 28 w 57"/>
                  <a:gd name="T1" fmla="*/ 0 h 56"/>
                  <a:gd name="T2" fmla="*/ 57 w 57"/>
                  <a:gd name="T3" fmla="*/ 28 h 56"/>
                  <a:gd name="T4" fmla="*/ 28 w 57"/>
                  <a:gd name="T5" fmla="*/ 56 h 56"/>
                  <a:gd name="T6" fmla="*/ 0 w 57"/>
                  <a:gd name="T7" fmla="*/ 28 h 56"/>
                  <a:gd name="T8" fmla="*/ 28 w 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56"/>
                  <a:gd name="T17" fmla="*/ 57 w 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56">
                    <a:moveTo>
                      <a:pt x="28" y="0"/>
                    </a:moveTo>
                    <a:lnTo>
                      <a:pt x="57" y="28"/>
                    </a:lnTo>
                    <a:lnTo>
                      <a:pt x="28" y="56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80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3" name="Freeform 1167"/>
              <p:cNvSpPr>
                <a:spLocks/>
              </p:cNvSpPr>
              <p:nvPr/>
            </p:nvSpPr>
            <p:spPr bwMode="auto">
              <a:xfrm>
                <a:off x="4320" y="3009"/>
                <a:ext cx="56" cy="57"/>
              </a:xfrm>
              <a:custGeom>
                <a:avLst/>
                <a:gdLst>
                  <a:gd name="T0" fmla="*/ 28 w 56"/>
                  <a:gd name="T1" fmla="*/ 0 h 57"/>
                  <a:gd name="T2" fmla="*/ 56 w 56"/>
                  <a:gd name="T3" fmla="*/ 28 h 57"/>
                  <a:gd name="T4" fmla="*/ 28 w 56"/>
                  <a:gd name="T5" fmla="*/ 57 h 57"/>
                  <a:gd name="T6" fmla="*/ 0 w 56"/>
                  <a:gd name="T7" fmla="*/ 28 h 57"/>
                  <a:gd name="T8" fmla="*/ 28 w 56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7"/>
                  <a:gd name="T17" fmla="*/ 56 w 56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7">
                    <a:moveTo>
                      <a:pt x="28" y="0"/>
                    </a:moveTo>
                    <a:lnTo>
                      <a:pt x="56" y="28"/>
                    </a:lnTo>
                    <a:lnTo>
                      <a:pt x="28" y="57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4" name="Rectangle 1168"/>
              <p:cNvSpPr>
                <a:spLocks noChangeArrowheads="1"/>
              </p:cNvSpPr>
              <p:nvPr/>
            </p:nvSpPr>
            <p:spPr bwMode="auto">
              <a:xfrm>
                <a:off x="3693" y="3497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0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595" name="Rectangle 1169"/>
              <p:cNvSpPr>
                <a:spLocks noChangeArrowheads="1"/>
              </p:cNvSpPr>
              <p:nvPr/>
            </p:nvSpPr>
            <p:spPr bwMode="auto">
              <a:xfrm>
                <a:off x="3693" y="3399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1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596" name="Rectangle 1170"/>
              <p:cNvSpPr>
                <a:spLocks noChangeArrowheads="1"/>
              </p:cNvSpPr>
              <p:nvPr/>
            </p:nvSpPr>
            <p:spPr bwMode="auto">
              <a:xfrm>
                <a:off x="3693" y="330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2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597" name="Rectangle 1171"/>
              <p:cNvSpPr>
                <a:spLocks noChangeArrowheads="1"/>
              </p:cNvSpPr>
              <p:nvPr/>
            </p:nvSpPr>
            <p:spPr bwMode="auto">
              <a:xfrm>
                <a:off x="3693" y="3204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3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598" name="Rectangle 1172"/>
              <p:cNvSpPr>
                <a:spLocks noChangeArrowheads="1"/>
              </p:cNvSpPr>
              <p:nvPr/>
            </p:nvSpPr>
            <p:spPr bwMode="auto">
              <a:xfrm>
                <a:off x="3693" y="3107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4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599" name="Rectangle 1173"/>
              <p:cNvSpPr>
                <a:spLocks noChangeArrowheads="1"/>
              </p:cNvSpPr>
              <p:nvPr/>
            </p:nvSpPr>
            <p:spPr bwMode="auto">
              <a:xfrm>
                <a:off x="3693" y="3009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5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00" name="Rectangle 1174"/>
              <p:cNvSpPr>
                <a:spLocks noChangeArrowheads="1"/>
              </p:cNvSpPr>
              <p:nvPr/>
            </p:nvSpPr>
            <p:spPr bwMode="auto">
              <a:xfrm>
                <a:off x="3693" y="2910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6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01" name="Rectangle 1175"/>
              <p:cNvSpPr>
                <a:spLocks noChangeArrowheads="1"/>
              </p:cNvSpPr>
              <p:nvPr/>
            </p:nvSpPr>
            <p:spPr bwMode="auto">
              <a:xfrm>
                <a:off x="3693" y="2814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7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02" name="Rectangle 1176"/>
              <p:cNvSpPr>
                <a:spLocks noChangeArrowheads="1"/>
              </p:cNvSpPr>
              <p:nvPr/>
            </p:nvSpPr>
            <p:spPr bwMode="auto">
              <a:xfrm>
                <a:off x="3693" y="2716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8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03" name="Rectangle 1177"/>
              <p:cNvSpPr>
                <a:spLocks noChangeArrowheads="1"/>
              </p:cNvSpPr>
              <p:nvPr/>
            </p:nvSpPr>
            <p:spPr bwMode="auto">
              <a:xfrm>
                <a:off x="3693" y="2619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9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04" name="Rectangle 1178"/>
              <p:cNvSpPr>
                <a:spLocks noChangeArrowheads="1"/>
              </p:cNvSpPr>
              <p:nvPr/>
            </p:nvSpPr>
            <p:spPr bwMode="auto">
              <a:xfrm>
                <a:off x="3667" y="2520"/>
                <a:ext cx="6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10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05" name="Rectangle 1179"/>
              <p:cNvSpPr>
                <a:spLocks noChangeArrowheads="1"/>
              </p:cNvSpPr>
              <p:nvPr/>
            </p:nvSpPr>
            <p:spPr bwMode="auto">
              <a:xfrm>
                <a:off x="3737" y="35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0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06" name="Rectangle 1180"/>
              <p:cNvSpPr>
                <a:spLocks noChangeArrowheads="1"/>
              </p:cNvSpPr>
              <p:nvPr/>
            </p:nvSpPr>
            <p:spPr bwMode="auto">
              <a:xfrm>
                <a:off x="3856" y="35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1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07" name="Rectangle 1181"/>
              <p:cNvSpPr>
                <a:spLocks noChangeArrowheads="1"/>
              </p:cNvSpPr>
              <p:nvPr/>
            </p:nvSpPr>
            <p:spPr bwMode="auto">
              <a:xfrm>
                <a:off x="3978" y="35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2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08" name="Rectangle 1182"/>
              <p:cNvSpPr>
                <a:spLocks noChangeArrowheads="1"/>
              </p:cNvSpPr>
              <p:nvPr/>
            </p:nvSpPr>
            <p:spPr bwMode="auto">
              <a:xfrm>
                <a:off x="4095" y="35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3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09" name="Rectangle 1183"/>
              <p:cNvSpPr>
                <a:spLocks noChangeArrowheads="1"/>
              </p:cNvSpPr>
              <p:nvPr/>
            </p:nvSpPr>
            <p:spPr bwMode="auto">
              <a:xfrm>
                <a:off x="4214" y="35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4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10" name="Rectangle 1184"/>
              <p:cNvSpPr>
                <a:spLocks noChangeArrowheads="1"/>
              </p:cNvSpPr>
              <p:nvPr/>
            </p:nvSpPr>
            <p:spPr bwMode="auto">
              <a:xfrm>
                <a:off x="4336" y="35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5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11" name="Rectangle 1185"/>
              <p:cNvSpPr>
                <a:spLocks noChangeArrowheads="1"/>
              </p:cNvSpPr>
              <p:nvPr/>
            </p:nvSpPr>
            <p:spPr bwMode="auto">
              <a:xfrm>
                <a:off x="4457" y="35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6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12" name="Rectangle 1186"/>
              <p:cNvSpPr>
                <a:spLocks noChangeArrowheads="1"/>
              </p:cNvSpPr>
              <p:nvPr/>
            </p:nvSpPr>
            <p:spPr bwMode="auto">
              <a:xfrm>
                <a:off x="4577" y="35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7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13" name="Rectangle 1187"/>
              <p:cNvSpPr>
                <a:spLocks noChangeArrowheads="1"/>
              </p:cNvSpPr>
              <p:nvPr/>
            </p:nvSpPr>
            <p:spPr bwMode="auto">
              <a:xfrm>
                <a:off x="4694" y="35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8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14" name="Rectangle 1188"/>
              <p:cNvSpPr>
                <a:spLocks noChangeArrowheads="1"/>
              </p:cNvSpPr>
              <p:nvPr/>
            </p:nvSpPr>
            <p:spPr bwMode="auto">
              <a:xfrm>
                <a:off x="4815" y="35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9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15" name="Rectangle 1189"/>
              <p:cNvSpPr>
                <a:spLocks noChangeArrowheads="1"/>
              </p:cNvSpPr>
              <p:nvPr/>
            </p:nvSpPr>
            <p:spPr bwMode="auto">
              <a:xfrm>
                <a:off x="4923" y="3562"/>
                <a:ext cx="6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itchFamily="34" charset="0"/>
                    <a:ea typeface="Gulim" pitchFamily="34" charset="-127"/>
                  </a:rPr>
                  <a:t>10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16" name="Rectangle 1190"/>
              <p:cNvSpPr>
                <a:spLocks noChangeArrowheads="1"/>
              </p:cNvSpPr>
              <p:nvPr/>
            </p:nvSpPr>
            <p:spPr bwMode="auto">
              <a:xfrm>
                <a:off x="3616" y="2464"/>
                <a:ext cx="1396" cy="1208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22617" name="Freeform 1191"/>
              <p:cNvSpPr>
                <a:spLocks/>
              </p:cNvSpPr>
              <p:nvPr/>
            </p:nvSpPr>
            <p:spPr bwMode="auto">
              <a:xfrm>
                <a:off x="3955" y="2868"/>
                <a:ext cx="130" cy="253"/>
              </a:xfrm>
              <a:custGeom>
                <a:avLst/>
                <a:gdLst>
                  <a:gd name="T0" fmla="*/ 2 w 728"/>
                  <a:gd name="T1" fmla="*/ 1 h 896"/>
                  <a:gd name="T2" fmla="*/ 1 w 728"/>
                  <a:gd name="T3" fmla="*/ 1 h 896"/>
                  <a:gd name="T4" fmla="*/ 1 w 728"/>
                  <a:gd name="T5" fmla="*/ 1 h 896"/>
                  <a:gd name="T6" fmla="*/ 1 w 728"/>
                  <a:gd name="T7" fmla="*/ 2 h 896"/>
                  <a:gd name="T8" fmla="*/ 1 w 728"/>
                  <a:gd name="T9" fmla="*/ 3 h 896"/>
                  <a:gd name="T10" fmla="*/ 1 w 728"/>
                  <a:gd name="T11" fmla="*/ 8 h 896"/>
                  <a:gd name="T12" fmla="*/ 1 w 728"/>
                  <a:gd name="T13" fmla="*/ 9 h 896"/>
                  <a:gd name="T14" fmla="*/ 4 w 728"/>
                  <a:gd name="T15" fmla="*/ 10 h 896"/>
                  <a:gd name="T16" fmla="*/ 6 w 728"/>
                  <a:gd name="T17" fmla="*/ 10 h 896"/>
                  <a:gd name="T18" fmla="*/ 7 w 728"/>
                  <a:gd name="T19" fmla="*/ 9 h 896"/>
                  <a:gd name="T20" fmla="*/ 9 w 728"/>
                  <a:gd name="T21" fmla="*/ 7 h 896"/>
                  <a:gd name="T22" fmla="*/ 9 w 728"/>
                  <a:gd name="T23" fmla="*/ 7 h 896"/>
                  <a:gd name="T24" fmla="*/ 9 w 728"/>
                  <a:gd name="T25" fmla="*/ 6 h 896"/>
                  <a:gd name="T26" fmla="*/ 9 w 728"/>
                  <a:gd name="T27" fmla="*/ 3 h 896"/>
                  <a:gd name="T28" fmla="*/ 7 w 728"/>
                  <a:gd name="T29" fmla="*/ 1 h 896"/>
                  <a:gd name="T30" fmla="*/ 6 w 728"/>
                  <a:gd name="T31" fmla="*/ 1 h 896"/>
                  <a:gd name="T32" fmla="*/ 6 w 728"/>
                  <a:gd name="T33" fmla="*/ 1 h 896"/>
                  <a:gd name="T34" fmla="*/ 3 w 728"/>
                  <a:gd name="T35" fmla="*/ 0 h 896"/>
                  <a:gd name="T36" fmla="*/ 3 w 728"/>
                  <a:gd name="T37" fmla="*/ 1 h 896"/>
                  <a:gd name="T38" fmla="*/ 2 w 728"/>
                  <a:gd name="T39" fmla="*/ 1 h 896"/>
                  <a:gd name="T40" fmla="*/ 2 w 728"/>
                  <a:gd name="T41" fmla="*/ 1 h 89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728"/>
                  <a:gd name="T64" fmla="*/ 0 h 896"/>
                  <a:gd name="T65" fmla="*/ 728 w 728"/>
                  <a:gd name="T66" fmla="*/ 896 h 89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728" h="896">
                    <a:moveTo>
                      <a:pt x="199" y="7"/>
                    </a:moveTo>
                    <a:cubicBezTo>
                      <a:pt x="148" y="19"/>
                      <a:pt x="135" y="54"/>
                      <a:pt x="110" y="96"/>
                    </a:cubicBezTo>
                    <a:cubicBezTo>
                      <a:pt x="101" y="111"/>
                      <a:pt x="90" y="125"/>
                      <a:pt x="80" y="140"/>
                    </a:cubicBezTo>
                    <a:cubicBezTo>
                      <a:pt x="75" y="147"/>
                      <a:pt x="65" y="162"/>
                      <a:pt x="65" y="162"/>
                    </a:cubicBezTo>
                    <a:cubicBezTo>
                      <a:pt x="50" y="210"/>
                      <a:pt x="33" y="254"/>
                      <a:pt x="21" y="303"/>
                    </a:cubicBezTo>
                    <a:cubicBezTo>
                      <a:pt x="4" y="446"/>
                      <a:pt x="0" y="574"/>
                      <a:pt x="65" y="703"/>
                    </a:cubicBezTo>
                    <a:cubicBezTo>
                      <a:pt x="79" y="731"/>
                      <a:pt x="83" y="744"/>
                      <a:pt x="110" y="763"/>
                    </a:cubicBezTo>
                    <a:cubicBezTo>
                      <a:pt x="159" y="835"/>
                      <a:pt x="250" y="874"/>
                      <a:pt x="332" y="896"/>
                    </a:cubicBezTo>
                    <a:cubicBezTo>
                      <a:pt x="394" y="889"/>
                      <a:pt x="441" y="878"/>
                      <a:pt x="495" y="851"/>
                    </a:cubicBezTo>
                    <a:cubicBezTo>
                      <a:pt x="537" y="789"/>
                      <a:pt x="571" y="751"/>
                      <a:pt x="636" y="711"/>
                    </a:cubicBezTo>
                    <a:cubicBezTo>
                      <a:pt x="660" y="674"/>
                      <a:pt x="672" y="647"/>
                      <a:pt x="688" y="607"/>
                    </a:cubicBezTo>
                    <a:cubicBezTo>
                      <a:pt x="694" y="593"/>
                      <a:pt x="697" y="578"/>
                      <a:pt x="702" y="563"/>
                    </a:cubicBezTo>
                    <a:cubicBezTo>
                      <a:pt x="705" y="555"/>
                      <a:pt x="710" y="540"/>
                      <a:pt x="710" y="540"/>
                    </a:cubicBezTo>
                    <a:cubicBezTo>
                      <a:pt x="720" y="459"/>
                      <a:pt x="728" y="366"/>
                      <a:pt x="680" y="296"/>
                    </a:cubicBezTo>
                    <a:cubicBezTo>
                      <a:pt x="659" y="231"/>
                      <a:pt x="621" y="176"/>
                      <a:pt x="569" y="133"/>
                    </a:cubicBezTo>
                    <a:cubicBezTo>
                      <a:pt x="550" y="117"/>
                      <a:pt x="530" y="103"/>
                      <a:pt x="510" y="88"/>
                    </a:cubicBezTo>
                    <a:cubicBezTo>
                      <a:pt x="496" y="77"/>
                      <a:pt x="465" y="59"/>
                      <a:pt x="465" y="59"/>
                    </a:cubicBezTo>
                    <a:cubicBezTo>
                      <a:pt x="428" y="0"/>
                      <a:pt x="358" y="5"/>
                      <a:pt x="295" y="0"/>
                    </a:cubicBezTo>
                    <a:cubicBezTo>
                      <a:pt x="265" y="2"/>
                      <a:pt x="236" y="3"/>
                      <a:pt x="206" y="7"/>
                    </a:cubicBezTo>
                    <a:cubicBezTo>
                      <a:pt x="198" y="8"/>
                      <a:pt x="192" y="14"/>
                      <a:pt x="184" y="14"/>
                    </a:cubicBezTo>
                    <a:cubicBezTo>
                      <a:pt x="178" y="14"/>
                      <a:pt x="194" y="9"/>
                      <a:pt x="199" y="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2618" name="Freeform 1192"/>
              <p:cNvSpPr>
                <a:spLocks/>
              </p:cNvSpPr>
              <p:nvPr/>
            </p:nvSpPr>
            <p:spPr bwMode="auto">
              <a:xfrm>
                <a:off x="4258" y="3108"/>
                <a:ext cx="130" cy="253"/>
              </a:xfrm>
              <a:custGeom>
                <a:avLst/>
                <a:gdLst>
                  <a:gd name="T0" fmla="*/ 6 w 802"/>
                  <a:gd name="T1" fmla="*/ 1 h 889"/>
                  <a:gd name="T2" fmla="*/ 5 w 802"/>
                  <a:gd name="T3" fmla="*/ 2 h 889"/>
                  <a:gd name="T4" fmla="*/ 3 w 802"/>
                  <a:gd name="T5" fmla="*/ 3 h 889"/>
                  <a:gd name="T6" fmla="*/ 3 w 802"/>
                  <a:gd name="T7" fmla="*/ 4 h 889"/>
                  <a:gd name="T8" fmla="*/ 2 w 802"/>
                  <a:gd name="T9" fmla="*/ 4 h 889"/>
                  <a:gd name="T10" fmla="*/ 2 w 802"/>
                  <a:gd name="T11" fmla="*/ 4 h 889"/>
                  <a:gd name="T12" fmla="*/ 2 w 802"/>
                  <a:gd name="T13" fmla="*/ 5 h 889"/>
                  <a:gd name="T14" fmla="*/ 1 w 802"/>
                  <a:gd name="T15" fmla="*/ 6 h 889"/>
                  <a:gd name="T16" fmla="*/ 1 w 802"/>
                  <a:gd name="T17" fmla="*/ 6 h 889"/>
                  <a:gd name="T18" fmla="*/ 1 w 802"/>
                  <a:gd name="T19" fmla="*/ 7 h 889"/>
                  <a:gd name="T20" fmla="*/ 1 w 802"/>
                  <a:gd name="T21" fmla="*/ 7 h 889"/>
                  <a:gd name="T22" fmla="*/ 1 w 802"/>
                  <a:gd name="T23" fmla="*/ 8 h 889"/>
                  <a:gd name="T24" fmla="*/ 1 w 802"/>
                  <a:gd name="T25" fmla="*/ 10 h 889"/>
                  <a:gd name="T26" fmla="*/ 1 w 802"/>
                  <a:gd name="T27" fmla="*/ 10 h 889"/>
                  <a:gd name="T28" fmla="*/ 1 w 802"/>
                  <a:gd name="T29" fmla="*/ 10 h 889"/>
                  <a:gd name="T30" fmla="*/ 4 w 802"/>
                  <a:gd name="T31" fmla="*/ 10 h 889"/>
                  <a:gd name="T32" fmla="*/ 6 w 802"/>
                  <a:gd name="T33" fmla="*/ 10 h 889"/>
                  <a:gd name="T34" fmla="*/ 7 w 802"/>
                  <a:gd name="T35" fmla="*/ 9 h 889"/>
                  <a:gd name="T36" fmla="*/ 9 w 802"/>
                  <a:gd name="T37" fmla="*/ 7 h 889"/>
                  <a:gd name="T38" fmla="*/ 9 w 802"/>
                  <a:gd name="T39" fmla="*/ 7 h 889"/>
                  <a:gd name="T40" fmla="*/ 9 w 802"/>
                  <a:gd name="T41" fmla="*/ 6 h 889"/>
                  <a:gd name="T42" fmla="*/ 9 w 802"/>
                  <a:gd name="T43" fmla="*/ 5 h 889"/>
                  <a:gd name="T44" fmla="*/ 10 w 802"/>
                  <a:gd name="T45" fmla="*/ 5 h 889"/>
                  <a:gd name="T46" fmla="*/ 8 w 802"/>
                  <a:gd name="T47" fmla="*/ 0 h 889"/>
                  <a:gd name="T48" fmla="*/ 6 w 802"/>
                  <a:gd name="T49" fmla="*/ 1 h 889"/>
                  <a:gd name="T50" fmla="*/ 6 w 802"/>
                  <a:gd name="T51" fmla="*/ 1 h 88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02"/>
                  <a:gd name="T79" fmla="*/ 0 h 889"/>
                  <a:gd name="T80" fmla="*/ 802 w 802"/>
                  <a:gd name="T81" fmla="*/ 889 h 88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02" h="889">
                    <a:moveTo>
                      <a:pt x="510" y="44"/>
                    </a:moveTo>
                    <a:cubicBezTo>
                      <a:pt x="455" y="80"/>
                      <a:pt x="422" y="133"/>
                      <a:pt x="376" y="177"/>
                    </a:cubicBezTo>
                    <a:cubicBezTo>
                      <a:pt x="346" y="236"/>
                      <a:pt x="298" y="273"/>
                      <a:pt x="236" y="296"/>
                    </a:cubicBezTo>
                    <a:cubicBezTo>
                      <a:pt x="231" y="303"/>
                      <a:pt x="227" y="312"/>
                      <a:pt x="221" y="318"/>
                    </a:cubicBezTo>
                    <a:cubicBezTo>
                      <a:pt x="215" y="324"/>
                      <a:pt x="205" y="326"/>
                      <a:pt x="199" y="333"/>
                    </a:cubicBezTo>
                    <a:cubicBezTo>
                      <a:pt x="194" y="339"/>
                      <a:pt x="195" y="348"/>
                      <a:pt x="191" y="355"/>
                    </a:cubicBezTo>
                    <a:cubicBezTo>
                      <a:pt x="185" y="366"/>
                      <a:pt x="176" y="375"/>
                      <a:pt x="169" y="385"/>
                    </a:cubicBezTo>
                    <a:cubicBezTo>
                      <a:pt x="156" y="422"/>
                      <a:pt x="155" y="463"/>
                      <a:pt x="132" y="496"/>
                    </a:cubicBezTo>
                    <a:cubicBezTo>
                      <a:pt x="126" y="504"/>
                      <a:pt x="116" y="510"/>
                      <a:pt x="110" y="518"/>
                    </a:cubicBezTo>
                    <a:cubicBezTo>
                      <a:pt x="99" y="532"/>
                      <a:pt x="80" y="562"/>
                      <a:pt x="80" y="562"/>
                    </a:cubicBezTo>
                    <a:cubicBezTo>
                      <a:pt x="68" y="602"/>
                      <a:pt x="78" y="578"/>
                      <a:pt x="43" y="629"/>
                    </a:cubicBezTo>
                    <a:cubicBezTo>
                      <a:pt x="28" y="651"/>
                      <a:pt x="22" y="678"/>
                      <a:pt x="13" y="703"/>
                    </a:cubicBezTo>
                    <a:cubicBezTo>
                      <a:pt x="15" y="727"/>
                      <a:pt x="0" y="812"/>
                      <a:pt x="36" y="844"/>
                    </a:cubicBezTo>
                    <a:cubicBezTo>
                      <a:pt x="49" y="856"/>
                      <a:pt x="65" y="864"/>
                      <a:pt x="80" y="874"/>
                    </a:cubicBezTo>
                    <a:cubicBezTo>
                      <a:pt x="93" y="883"/>
                      <a:pt x="124" y="888"/>
                      <a:pt x="124" y="888"/>
                    </a:cubicBezTo>
                    <a:cubicBezTo>
                      <a:pt x="167" y="886"/>
                      <a:pt x="287" y="889"/>
                      <a:pt x="354" y="874"/>
                    </a:cubicBezTo>
                    <a:cubicBezTo>
                      <a:pt x="410" y="861"/>
                      <a:pt x="461" y="835"/>
                      <a:pt x="517" y="822"/>
                    </a:cubicBezTo>
                    <a:cubicBezTo>
                      <a:pt x="534" y="811"/>
                      <a:pt x="553" y="804"/>
                      <a:pt x="569" y="792"/>
                    </a:cubicBezTo>
                    <a:cubicBezTo>
                      <a:pt x="613" y="757"/>
                      <a:pt x="651" y="702"/>
                      <a:pt x="673" y="651"/>
                    </a:cubicBezTo>
                    <a:cubicBezTo>
                      <a:pt x="680" y="634"/>
                      <a:pt x="685" y="615"/>
                      <a:pt x="695" y="600"/>
                    </a:cubicBezTo>
                    <a:cubicBezTo>
                      <a:pt x="711" y="577"/>
                      <a:pt x="747" y="533"/>
                      <a:pt x="747" y="533"/>
                    </a:cubicBezTo>
                    <a:cubicBezTo>
                      <a:pt x="756" y="504"/>
                      <a:pt x="784" y="451"/>
                      <a:pt x="784" y="451"/>
                    </a:cubicBezTo>
                    <a:cubicBezTo>
                      <a:pt x="787" y="439"/>
                      <a:pt x="798" y="395"/>
                      <a:pt x="798" y="385"/>
                    </a:cubicBezTo>
                    <a:cubicBezTo>
                      <a:pt x="798" y="264"/>
                      <a:pt x="802" y="46"/>
                      <a:pt x="650" y="0"/>
                    </a:cubicBezTo>
                    <a:cubicBezTo>
                      <a:pt x="598" y="5"/>
                      <a:pt x="575" y="6"/>
                      <a:pt x="532" y="22"/>
                    </a:cubicBezTo>
                    <a:cubicBezTo>
                      <a:pt x="516" y="46"/>
                      <a:pt x="526" y="44"/>
                      <a:pt x="510" y="44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2619" name="AutoShape 1193"/>
              <p:cNvSpPr>
                <a:spLocks noChangeArrowheads="1"/>
              </p:cNvSpPr>
              <p:nvPr/>
            </p:nvSpPr>
            <p:spPr bwMode="auto">
              <a:xfrm>
                <a:off x="4080" y="2880"/>
                <a:ext cx="48" cy="96"/>
              </a:xfrm>
              <a:prstGeom prst="plus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22620" name="AutoShape 1194"/>
              <p:cNvSpPr>
                <a:spLocks noChangeArrowheads="1"/>
              </p:cNvSpPr>
              <p:nvPr/>
            </p:nvSpPr>
            <p:spPr bwMode="auto">
              <a:xfrm>
                <a:off x="4560" y="3168"/>
                <a:ext cx="48" cy="96"/>
              </a:xfrm>
              <a:prstGeom prst="plus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</p:grpSp>
        <p:sp>
          <p:nvSpPr>
            <p:cNvPr id="22536" name="Line 1195"/>
            <p:cNvSpPr>
              <a:spLocks noChangeShapeType="1"/>
            </p:cNvSpPr>
            <p:nvPr/>
          </p:nvSpPr>
          <p:spPr bwMode="auto">
            <a:xfrm>
              <a:off x="2784" y="364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2533" name="Slide Number Placeholder 17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39651" indent="-284479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37934" indent="-227599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593106" indent="-227599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48277" indent="-227599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03453" indent="-227599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58626" indent="-227599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13797" indent="-227599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68968" indent="-227599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03C1EBE9-98B3-4D24-9C5C-05DE973CA342}" type="slidenum">
              <a:rPr lang="en-US" altLang="zh-CN" sz="1200"/>
              <a:pPr eaLnBrk="1" hangingPunct="1"/>
              <a:t>56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07722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35" tIns="45520" rIns="91035" bIns="45520" anchor="b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 eaLnBrk="1" hangingPunct="1"/>
            <a:fld id="{91C11AC0-35BD-4C0F-A927-C2959F09F659}" type="slidenum">
              <a:rPr lang="en-US" altLang="zh-CN" sz="1200">
                <a:ea typeface="宋体" pitchFamily="2" charset="-122"/>
              </a:rPr>
              <a:pPr algn="r" eaLnBrk="1" hangingPunct="1"/>
              <a:t>57</a:t>
            </a:fld>
            <a:endParaRPr lang="en-US" altLang="zh-CN" sz="1200">
              <a:ea typeface="宋体" pitchFamily="2" charset="-122"/>
            </a:endParaRPr>
          </a:p>
        </p:txBody>
      </p:sp>
      <p:sp>
        <p:nvSpPr>
          <p:cNvPr id="23555" name="Rectangle 2050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81000"/>
            <a:ext cx="9144000" cy="609600"/>
          </a:xfrm>
        </p:spPr>
        <p:txBody>
          <a:bodyPr/>
          <a:lstStyle/>
          <a:p>
            <a:pPr eaLnBrk="1" hangingPunct="1"/>
            <a:r>
              <a:rPr lang="en-US" altLang="ko-KR" sz="3200">
                <a:ea typeface="Gulim" pitchFamily="34" charset="-127"/>
              </a:rPr>
              <a:t>PAM: A Typical K-Medoids Algorithm</a:t>
            </a:r>
          </a:p>
        </p:txBody>
      </p:sp>
      <p:grpSp>
        <p:nvGrpSpPr>
          <p:cNvPr id="23556" name="Group 2051"/>
          <p:cNvGrpSpPr>
            <a:grpSpLocks/>
          </p:cNvGrpSpPr>
          <p:nvPr/>
        </p:nvGrpSpPr>
        <p:grpSpPr bwMode="auto">
          <a:xfrm>
            <a:off x="6705600" y="1676400"/>
            <a:ext cx="2514600" cy="2362200"/>
            <a:chOff x="912" y="864"/>
            <a:chExt cx="1584" cy="1488"/>
          </a:xfrm>
        </p:grpSpPr>
        <p:graphicFrame>
          <p:nvGraphicFramePr>
            <p:cNvPr id="23817" name="Object 2052"/>
            <p:cNvGraphicFramePr>
              <a:graphicFrameLocks noChangeAspect="1"/>
            </p:cNvGraphicFramePr>
            <p:nvPr/>
          </p:nvGraphicFramePr>
          <p:xfrm>
            <a:off x="912" y="864"/>
            <a:ext cx="1584" cy="1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076" name="Worksheet" r:id="rId4" imgW="2200656" imgH="2076907" progId="Excel.Sheet.8">
                    <p:embed/>
                  </p:oleObj>
                </mc:Choice>
                <mc:Fallback>
                  <p:oleObj name="Worksheet" r:id="rId4" imgW="2200656" imgH="2076907" progId="Excel.Shee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864"/>
                          <a:ext cx="1584" cy="14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818" name="Line 2053"/>
            <p:cNvSpPr>
              <a:spLocks noChangeShapeType="1"/>
            </p:cNvSpPr>
            <p:nvPr/>
          </p:nvSpPr>
          <p:spPr bwMode="auto">
            <a:xfrm>
              <a:off x="1982" y="1502"/>
              <a:ext cx="0" cy="1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3819" name="Oval 2054"/>
            <p:cNvSpPr>
              <a:spLocks noChangeArrowheads="1"/>
            </p:cNvSpPr>
            <p:nvPr/>
          </p:nvSpPr>
          <p:spPr bwMode="auto">
            <a:xfrm>
              <a:off x="1212" y="1212"/>
              <a:ext cx="164" cy="40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23820" name="Oval 2055"/>
            <p:cNvSpPr>
              <a:spLocks noChangeArrowheads="1"/>
            </p:cNvSpPr>
            <p:nvPr/>
          </p:nvSpPr>
          <p:spPr bwMode="auto">
            <a:xfrm>
              <a:off x="1725" y="1489"/>
              <a:ext cx="514" cy="40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sp>
        <p:nvSpPr>
          <p:cNvPr id="23557" name="Text Box 2056"/>
          <p:cNvSpPr txBox="1">
            <a:spLocks noChangeArrowheads="1"/>
          </p:cNvSpPr>
          <p:nvPr/>
        </p:nvSpPr>
        <p:spPr bwMode="auto">
          <a:xfrm>
            <a:off x="7735888" y="1371600"/>
            <a:ext cx="1456220" cy="30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35" tIns="45520" rIns="91035" bIns="4552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hangingPunct="1"/>
            <a:r>
              <a:rPr lang="en-US" altLang="ko-KR" sz="1400">
                <a:ea typeface="Gulim" pitchFamily="34" charset="-127"/>
              </a:rPr>
              <a:t>Total Cost = 20</a:t>
            </a:r>
          </a:p>
        </p:txBody>
      </p:sp>
      <p:sp>
        <p:nvSpPr>
          <p:cNvPr id="23558" name="Rectangle 2057"/>
          <p:cNvSpPr>
            <a:spLocks noChangeArrowheads="1"/>
          </p:cNvSpPr>
          <p:nvPr/>
        </p:nvSpPr>
        <p:spPr bwMode="auto">
          <a:xfrm>
            <a:off x="119101" y="1719264"/>
            <a:ext cx="2395537" cy="225425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 lIns="91035" tIns="45520" rIns="91035" bIns="45520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23559" name="Rectangle 2058"/>
          <p:cNvSpPr>
            <a:spLocks noChangeArrowheads="1"/>
          </p:cNvSpPr>
          <p:nvPr/>
        </p:nvSpPr>
        <p:spPr bwMode="auto">
          <a:xfrm>
            <a:off x="369901" y="1903413"/>
            <a:ext cx="2014537" cy="17891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35" tIns="45520" rIns="91035" bIns="45520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23560" name="Line 2059"/>
          <p:cNvSpPr>
            <a:spLocks noChangeShapeType="1"/>
          </p:cNvSpPr>
          <p:nvPr/>
        </p:nvSpPr>
        <p:spPr bwMode="auto">
          <a:xfrm>
            <a:off x="369901" y="3517900"/>
            <a:ext cx="20145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61" name="Line 2060"/>
          <p:cNvSpPr>
            <a:spLocks noChangeShapeType="1"/>
          </p:cNvSpPr>
          <p:nvPr/>
        </p:nvSpPr>
        <p:spPr bwMode="auto">
          <a:xfrm>
            <a:off x="369901" y="3333750"/>
            <a:ext cx="20145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62" name="Line 2061"/>
          <p:cNvSpPr>
            <a:spLocks noChangeShapeType="1"/>
          </p:cNvSpPr>
          <p:nvPr/>
        </p:nvSpPr>
        <p:spPr bwMode="auto">
          <a:xfrm>
            <a:off x="369901" y="3160751"/>
            <a:ext cx="20145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63" name="Line 2062"/>
          <p:cNvSpPr>
            <a:spLocks noChangeShapeType="1"/>
          </p:cNvSpPr>
          <p:nvPr/>
        </p:nvSpPr>
        <p:spPr bwMode="auto">
          <a:xfrm>
            <a:off x="369901" y="2976601"/>
            <a:ext cx="20145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64" name="Line 2063"/>
          <p:cNvSpPr>
            <a:spLocks noChangeShapeType="1"/>
          </p:cNvSpPr>
          <p:nvPr/>
        </p:nvSpPr>
        <p:spPr bwMode="auto">
          <a:xfrm>
            <a:off x="369901" y="2803525"/>
            <a:ext cx="20145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65" name="Line 2064"/>
          <p:cNvSpPr>
            <a:spLocks noChangeShapeType="1"/>
          </p:cNvSpPr>
          <p:nvPr/>
        </p:nvSpPr>
        <p:spPr bwMode="auto">
          <a:xfrm>
            <a:off x="369901" y="2619375"/>
            <a:ext cx="20145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66" name="Line 2065"/>
          <p:cNvSpPr>
            <a:spLocks noChangeShapeType="1"/>
          </p:cNvSpPr>
          <p:nvPr/>
        </p:nvSpPr>
        <p:spPr bwMode="auto">
          <a:xfrm>
            <a:off x="369901" y="2446376"/>
            <a:ext cx="20145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67" name="Line 2066"/>
          <p:cNvSpPr>
            <a:spLocks noChangeShapeType="1"/>
          </p:cNvSpPr>
          <p:nvPr/>
        </p:nvSpPr>
        <p:spPr bwMode="auto">
          <a:xfrm>
            <a:off x="369901" y="2262226"/>
            <a:ext cx="20145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68" name="Line 2067"/>
          <p:cNvSpPr>
            <a:spLocks noChangeShapeType="1"/>
          </p:cNvSpPr>
          <p:nvPr/>
        </p:nvSpPr>
        <p:spPr bwMode="auto">
          <a:xfrm>
            <a:off x="369901" y="2087601"/>
            <a:ext cx="20145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69" name="Line 2068"/>
          <p:cNvSpPr>
            <a:spLocks noChangeShapeType="1"/>
          </p:cNvSpPr>
          <p:nvPr/>
        </p:nvSpPr>
        <p:spPr bwMode="auto">
          <a:xfrm>
            <a:off x="369901" y="1903451"/>
            <a:ext cx="20145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70" name="Line 2069"/>
          <p:cNvSpPr>
            <a:spLocks noChangeShapeType="1"/>
          </p:cNvSpPr>
          <p:nvPr/>
        </p:nvSpPr>
        <p:spPr bwMode="auto">
          <a:xfrm>
            <a:off x="576267" y="1903413"/>
            <a:ext cx="1587" cy="17891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71" name="Line 2070"/>
          <p:cNvSpPr>
            <a:spLocks noChangeShapeType="1"/>
          </p:cNvSpPr>
          <p:nvPr/>
        </p:nvSpPr>
        <p:spPr bwMode="auto">
          <a:xfrm>
            <a:off x="773117" y="1903413"/>
            <a:ext cx="1587" cy="17891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72" name="Line 2071"/>
          <p:cNvSpPr>
            <a:spLocks noChangeShapeType="1"/>
          </p:cNvSpPr>
          <p:nvPr/>
        </p:nvSpPr>
        <p:spPr bwMode="auto">
          <a:xfrm>
            <a:off x="979488" y="1903413"/>
            <a:ext cx="1587" cy="17891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73" name="Line 2072"/>
          <p:cNvSpPr>
            <a:spLocks noChangeShapeType="1"/>
          </p:cNvSpPr>
          <p:nvPr/>
        </p:nvSpPr>
        <p:spPr bwMode="auto">
          <a:xfrm>
            <a:off x="1176338" y="1903413"/>
            <a:ext cx="1587" cy="17891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74" name="Line 2073"/>
          <p:cNvSpPr>
            <a:spLocks noChangeShapeType="1"/>
          </p:cNvSpPr>
          <p:nvPr/>
        </p:nvSpPr>
        <p:spPr bwMode="auto">
          <a:xfrm>
            <a:off x="1382717" y="1903413"/>
            <a:ext cx="1587" cy="17891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75" name="Line 2074"/>
          <p:cNvSpPr>
            <a:spLocks noChangeShapeType="1"/>
          </p:cNvSpPr>
          <p:nvPr/>
        </p:nvSpPr>
        <p:spPr bwMode="auto">
          <a:xfrm>
            <a:off x="1577975" y="1903413"/>
            <a:ext cx="1588" cy="17891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76" name="Line 2075"/>
          <p:cNvSpPr>
            <a:spLocks noChangeShapeType="1"/>
          </p:cNvSpPr>
          <p:nvPr/>
        </p:nvSpPr>
        <p:spPr bwMode="auto">
          <a:xfrm>
            <a:off x="1785938" y="1903413"/>
            <a:ext cx="1587" cy="17891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77" name="Line 2076"/>
          <p:cNvSpPr>
            <a:spLocks noChangeShapeType="1"/>
          </p:cNvSpPr>
          <p:nvPr/>
        </p:nvSpPr>
        <p:spPr bwMode="auto">
          <a:xfrm>
            <a:off x="1981201" y="1903413"/>
            <a:ext cx="1588" cy="17891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78" name="Line 2077"/>
          <p:cNvSpPr>
            <a:spLocks noChangeShapeType="1"/>
          </p:cNvSpPr>
          <p:nvPr/>
        </p:nvSpPr>
        <p:spPr bwMode="auto">
          <a:xfrm>
            <a:off x="2187575" y="1903413"/>
            <a:ext cx="1588" cy="17891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79" name="Line 2078"/>
          <p:cNvSpPr>
            <a:spLocks noChangeShapeType="1"/>
          </p:cNvSpPr>
          <p:nvPr/>
        </p:nvSpPr>
        <p:spPr bwMode="auto">
          <a:xfrm>
            <a:off x="2384425" y="1903413"/>
            <a:ext cx="1588" cy="17891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80" name="Rectangle 2079"/>
          <p:cNvSpPr>
            <a:spLocks noChangeArrowheads="1"/>
          </p:cNvSpPr>
          <p:nvPr/>
        </p:nvSpPr>
        <p:spPr bwMode="auto">
          <a:xfrm>
            <a:off x="369901" y="1903413"/>
            <a:ext cx="2014537" cy="1789112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035" tIns="45520" rIns="91035" bIns="45520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23581" name="Line 2080"/>
          <p:cNvSpPr>
            <a:spLocks noChangeShapeType="1"/>
          </p:cNvSpPr>
          <p:nvPr/>
        </p:nvSpPr>
        <p:spPr bwMode="auto">
          <a:xfrm>
            <a:off x="369888" y="1903413"/>
            <a:ext cx="1587" cy="17891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82" name="Line 2081"/>
          <p:cNvSpPr>
            <a:spLocks noChangeShapeType="1"/>
          </p:cNvSpPr>
          <p:nvPr/>
        </p:nvSpPr>
        <p:spPr bwMode="auto">
          <a:xfrm>
            <a:off x="347668" y="3692525"/>
            <a:ext cx="222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83" name="Line 2082"/>
          <p:cNvSpPr>
            <a:spLocks noChangeShapeType="1"/>
          </p:cNvSpPr>
          <p:nvPr/>
        </p:nvSpPr>
        <p:spPr bwMode="auto">
          <a:xfrm>
            <a:off x="347668" y="3517900"/>
            <a:ext cx="222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84" name="Line 2083"/>
          <p:cNvSpPr>
            <a:spLocks noChangeShapeType="1"/>
          </p:cNvSpPr>
          <p:nvPr/>
        </p:nvSpPr>
        <p:spPr bwMode="auto">
          <a:xfrm>
            <a:off x="347668" y="3333750"/>
            <a:ext cx="222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85" name="Line 2084"/>
          <p:cNvSpPr>
            <a:spLocks noChangeShapeType="1"/>
          </p:cNvSpPr>
          <p:nvPr/>
        </p:nvSpPr>
        <p:spPr bwMode="auto">
          <a:xfrm>
            <a:off x="347668" y="3160751"/>
            <a:ext cx="222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86" name="Line 2085"/>
          <p:cNvSpPr>
            <a:spLocks noChangeShapeType="1"/>
          </p:cNvSpPr>
          <p:nvPr/>
        </p:nvSpPr>
        <p:spPr bwMode="auto">
          <a:xfrm>
            <a:off x="347668" y="2976601"/>
            <a:ext cx="222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87" name="Line 2086"/>
          <p:cNvSpPr>
            <a:spLocks noChangeShapeType="1"/>
          </p:cNvSpPr>
          <p:nvPr/>
        </p:nvSpPr>
        <p:spPr bwMode="auto">
          <a:xfrm>
            <a:off x="347668" y="2803525"/>
            <a:ext cx="222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88" name="Line 2087"/>
          <p:cNvSpPr>
            <a:spLocks noChangeShapeType="1"/>
          </p:cNvSpPr>
          <p:nvPr/>
        </p:nvSpPr>
        <p:spPr bwMode="auto">
          <a:xfrm>
            <a:off x="347668" y="2619375"/>
            <a:ext cx="222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89" name="Line 2088"/>
          <p:cNvSpPr>
            <a:spLocks noChangeShapeType="1"/>
          </p:cNvSpPr>
          <p:nvPr/>
        </p:nvSpPr>
        <p:spPr bwMode="auto">
          <a:xfrm>
            <a:off x="347668" y="2446376"/>
            <a:ext cx="222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90" name="Line 2089"/>
          <p:cNvSpPr>
            <a:spLocks noChangeShapeType="1"/>
          </p:cNvSpPr>
          <p:nvPr/>
        </p:nvSpPr>
        <p:spPr bwMode="auto">
          <a:xfrm>
            <a:off x="347668" y="2262226"/>
            <a:ext cx="222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91" name="Line 2090"/>
          <p:cNvSpPr>
            <a:spLocks noChangeShapeType="1"/>
          </p:cNvSpPr>
          <p:nvPr/>
        </p:nvSpPr>
        <p:spPr bwMode="auto">
          <a:xfrm>
            <a:off x="347668" y="2087601"/>
            <a:ext cx="222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92" name="Line 2091"/>
          <p:cNvSpPr>
            <a:spLocks noChangeShapeType="1"/>
          </p:cNvSpPr>
          <p:nvPr/>
        </p:nvSpPr>
        <p:spPr bwMode="auto">
          <a:xfrm>
            <a:off x="347668" y="1903451"/>
            <a:ext cx="222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93" name="Line 2092"/>
          <p:cNvSpPr>
            <a:spLocks noChangeShapeType="1"/>
          </p:cNvSpPr>
          <p:nvPr/>
        </p:nvSpPr>
        <p:spPr bwMode="auto">
          <a:xfrm>
            <a:off x="369901" y="3692525"/>
            <a:ext cx="20145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94" name="Line 2093"/>
          <p:cNvSpPr>
            <a:spLocks noChangeShapeType="1"/>
          </p:cNvSpPr>
          <p:nvPr/>
        </p:nvSpPr>
        <p:spPr bwMode="auto">
          <a:xfrm flipV="1">
            <a:off x="369888" y="3692525"/>
            <a:ext cx="1587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95" name="Line 2094"/>
          <p:cNvSpPr>
            <a:spLocks noChangeShapeType="1"/>
          </p:cNvSpPr>
          <p:nvPr/>
        </p:nvSpPr>
        <p:spPr bwMode="auto">
          <a:xfrm flipV="1">
            <a:off x="576267" y="3692525"/>
            <a:ext cx="1587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96" name="Line 2095"/>
          <p:cNvSpPr>
            <a:spLocks noChangeShapeType="1"/>
          </p:cNvSpPr>
          <p:nvPr/>
        </p:nvSpPr>
        <p:spPr bwMode="auto">
          <a:xfrm flipV="1">
            <a:off x="773117" y="3692525"/>
            <a:ext cx="1587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97" name="Line 2096"/>
          <p:cNvSpPr>
            <a:spLocks noChangeShapeType="1"/>
          </p:cNvSpPr>
          <p:nvPr/>
        </p:nvSpPr>
        <p:spPr bwMode="auto">
          <a:xfrm flipV="1">
            <a:off x="979488" y="3692525"/>
            <a:ext cx="1587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98" name="Line 2097"/>
          <p:cNvSpPr>
            <a:spLocks noChangeShapeType="1"/>
          </p:cNvSpPr>
          <p:nvPr/>
        </p:nvSpPr>
        <p:spPr bwMode="auto">
          <a:xfrm flipV="1">
            <a:off x="1176338" y="3692525"/>
            <a:ext cx="1587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599" name="Line 2098"/>
          <p:cNvSpPr>
            <a:spLocks noChangeShapeType="1"/>
          </p:cNvSpPr>
          <p:nvPr/>
        </p:nvSpPr>
        <p:spPr bwMode="auto">
          <a:xfrm flipV="1">
            <a:off x="1382717" y="3692525"/>
            <a:ext cx="1587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600" name="Line 2099"/>
          <p:cNvSpPr>
            <a:spLocks noChangeShapeType="1"/>
          </p:cNvSpPr>
          <p:nvPr/>
        </p:nvSpPr>
        <p:spPr bwMode="auto">
          <a:xfrm flipV="1">
            <a:off x="1577975" y="36925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601" name="Line 2100"/>
          <p:cNvSpPr>
            <a:spLocks noChangeShapeType="1"/>
          </p:cNvSpPr>
          <p:nvPr/>
        </p:nvSpPr>
        <p:spPr bwMode="auto">
          <a:xfrm flipV="1">
            <a:off x="1785938" y="3692525"/>
            <a:ext cx="1587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602" name="Line 2101"/>
          <p:cNvSpPr>
            <a:spLocks noChangeShapeType="1"/>
          </p:cNvSpPr>
          <p:nvPr/>
        </p:nvSpPr>
        <p:spPr bwMode="auto">
          <a:xfrm flipV="1">
            <a:off x="1981201" y="36925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603" name="Line 2102"/>
          <p:cNvSpPr>
            <a:spLocks noChangeShapeType="1"/>
          </p:cNvSpPr>
          <p:nvPr/>
        </p:nvSpPr>
        <p:spPr bwMode="auto">
          <a:xfrm flipV="1">
            <a:off x="2187575" y="36925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604" name="Line 2103"/>
          <p:cNvSpPr>
            <a:spLocks noChangeShapeType="1"/>
          </p:cNvSpPr>
          <p:nvPr/>
        </p:nvSpPr>
        <p:spPr bwMode="auto">
          <a:xfrm flipV="1">
            <a:off x="2384425" y="36925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605" name="Freeform 2104"/>
          <p:cNvSpPr>
            <a:spLocks/>
          </p:cNvSpPr>
          <p:nvPr/>
        </p:nvSpPr>
        <p:spPr bwMode="auto">
          <a:xfrm>
            <a:off x="903288" y="2900363"/>
            <a:ext cx="152400" cy="152400"/>
          </a:xfrm>
          <a:custGeom>
            <a:avLst/>
            <a:gdLst>
              <a:gd name="T0" fmla="*/ 2147483647 w 96"/>
              <a:gd name="T1" fmla="*/ 0 h 96"/>
              <a:gd name="T2" fmla="*/ 2147483647 w 96"/>
              <a:gd name="T3" fmla="*/ 2147483647 h 96"/>
              <a:gd name="T4" fmla="*/ 2147483647 w 96"/>
              <a:gd name="T5" fmla="*/ 2147483647 h 96"/>
              <a:gd name="T6" fmla="*/ 0 w 96"/>
              <a:gd name="T7" fmla="*/ 2147483647 h 96"/>
              <a:gd name="T8" fmla="*/ 2147483647 w 96"/>
              <a:gd name="T9" fmla="*/ 0 h 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6"/>
              <a:gd name="T16" fmla="*/ 0 h 96"/>
              <a:gd name="T17" fmla="*/ 96 w 96"/>
              <a:gd name="T18" fmla="*/ 96 h 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6" h="96">
                <a:moveTo>
                  <a:pt x="48" y="0"/>
                </a:moveTo>
                <a:lnTo>
                  <a:pt x="96" y="48"/>
                </a:lnTo>
                <a:lnTo>
                  <a:pt x="48" y="96"/>
                </a:lnTo>
                <a:lnTo>
                  <a:pt x="0" y="48"/>
                </a:lnTo>
                <a:lnTo>
                  <a:pt x="48" y="0"/>
                </a:lnTo>
                <a:close/>
              </a:path>
            </a:pathLst>
          </a:custGeom>
          <a:solidFill>
            <a:srgbClr val="00FFFF"/>
          </a:solidFill>
          <a:ln w="11113">
            <a:solidFill>
              <a:srgbClr val="000080"/>
            </a:solidFill>
            <a:round/>
            <a:headEnd/>
            <a:tailEnd/>
          </a:ln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606" name="Freeform 2105"/>
          <p:cNvSpPr>
            <a:spLocks/>
          </p:cNvSpPr>
          <p:nvPr/>
        </p:nvSpPr>
        <p:spPr bwMode="auto">
          <a:xfrm>
            <a:off x="696913" y="2543175"/>
            <a:ext cx="152400" cy="152400"/>
          </a:xfrm>
          <a:custGeom>
            <a:avLst/>
            <a:gdLst>
              <a:gd name="T0" fmla="*/ 2147483647 w 96"/>
              <a:gd name="T1" fmla="*/ 0 h 96"/>
              <a:gd name="T2" fmla="*/ 2147483647 w 96"/>
              <a:gd name="T3" fmla="*/ 2147483647 h 96"/>
              <a:gd name="T4" fmla="*/ 2147483647 w 96"/>
              <a:gd name="T5" fmla="*/ 2147483647 h 96"/>
              <a:gd name="T6" fmla="*/ 0 w 96"/>
              <a:gd name="T7" fmla="*/ 2147483647 h 96"/>
              <a:gd name="T8" fmla="*/ 2147483647 w 96"/>
              <a:gd name="T9" fmla="*/ 0 h 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6"/>
              <a:gd name="T16" fmla="*/ 0 h 96"/>
              <a:gd name="T17" fmla="*/ 96 w 96"/>
              <a:gd name="T18" fmla="*/ 96 h 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6" h="96">
                <a:moveTo>
                  <a:pt x="48" y="0"/>
                </a:moveTo>
                <a:lnTo>
                  <a:pt x="96" y="48"/>
                </a:lnTo>
                <a:lnTo>
                  <a:pt x="48" y="96"/>
                </a:lnTo>
                <a:lnTo>
                  <a:pt x="0" y="48"/>
                </a:lnTo>
                <a:lnTo>
                  <a:pt x="48" y="0"/>
                </a:lnTo>
                <a:close/>
              </a:path>
            </a:pathLst>
          </a:custGeom>
          <a:solidFill>
            <a:srgbClr val="00FFFF"/>
          </a:solidFill>
          <a:ln w="11113">
            <a:solidFill>
              <a:srgbClr val="000080"/>
            </a:solidFill>
            <a:round/>
            <a:headEnd/>
            <a:tailEnd/>
          </a:ln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607" name="Freeform 2106"/>
          <p:cNvSpPr>
            <a:spLocks/>
          </p:cNvSpPr>
          <p:nvPr/>
        </p:nvSpPr>
        <p:spPr bwMode="auto">
          <a:xfrm>
            <a:off x="1709738" y="3084513"/>
            <a:ext cx="152400" cy="152400"/>
          </a:xfrm>
          <a:custGeom>
            <a:avLst/>
            <a:gdLst>
              <a:gd name="T0" fmla="*/ 2147483647 w 96"/>
              <a:gd name="T1" fmla="*/ 0 h 96"/>
              <a:gd name="T2" fmla="*/ 2147483647 w 96"/>
              <a:gd name="T3" fmla="*/ 2147483647 h 96"/>
              <a:gd name="T4" fmla="*/ 2147483647 w 96"/>
              <a:gd name="T5" fmla="*/ 2147483647 h 96"/>
              <a:gd name="T6" fmla="*/ 0 w 96"/>
              <a:gd name="T7" fmla="*/ 2147483647 h 96"/>
              <a:gd name="T8" fmla="*/ 2147483647 w 96"/>
              <a:gd name="T9" fmla="*/ 0 h 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6"/>
              <a:gd name="T16" fmla="*/ 0 h 96"/>
              <a:gd name="T17" fmla="*/ 96 w 96"/>
              <a:gd name="T18" fmla="*/ 96 h 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6" h="96">
                <a:moveTo>
                  <a:pt x="48" y="0"/>
                </a:moveTo>
                <a:lnTo>
                  <a:pt x="96" y="48"/>
                </a:lnTo>
                <a:lnTo>
                  <a:pt x="48" y="96"/>
                </a:lnTo>
                <a:lnTo>
                  <a:pt x="0" y="48"/>
                </a:lnTo>
                <a:lnTo>
                  <a:pt x="48" y="0"/>
                </a:lnTo>
                <a:close/>
              </a:path>
            </a:pathLst>
          </a:custGeom>
          <a:solidFill>
            <a:srgbClr val="00FFFF"/>
          </a:solidFill>
          <a:ln w="11113">
            <a:solidFill>
              <a:srgbClr val="000080"/>
            </a:solidFill>
            <a:round/>
            <a:headEnd/>
            <a:tailEnd/>
          </a:ln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608" name="Freeform 2107"/>
          <p:cNvSpPr>
            <a:spLocks/>
          </p:cNvSpPr>
          <p:nvPr/>
        </p:nvSpPr>
        <p:spPr bwMode="auto">
          <a:xfrm>
            <a:off x="1100138" y="2370138"/>
            <a:ext cx="152400" cy="150812"/>
          </a:xfrm>
          <a:custGeom>
            <a:avLst/>
            <a:gdLst>
              <a:gd name="T0" fmla="*/ 2147483647 w 96"/>
              <a:gd name="T1" fmla="*/ 0 h 95"/>
              <a:gd name="T2" fmla="*/ 2147483647 w 96"/>
              <a:gd name="T3" fmla="*/ 2147483647 h 95"/>
              <a:gd name="T4" fmla="*/ 2147483647 w 96"/>
              <a:gd name="T5" fmla="*/ 2147483647 h 95"/>
              <a:gd name="T6" fmla="*/ 0 w 96"/>
              <a:gd name="T7" fmla="*/ 2147483647 h 95"/>
              <a:gd name="T8" fmla="*/ 2147483647 w 96"/>
              <a:gd name="T9" fmla="*/ 0 h 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6"/>
              <a:gd name="T16" fmla="*/ 0 h 95"/>
              <a:gd name="T17" fmla="*/ 96 w 96"/>
              <a:gd name="T18" fmla="*/ 95 h 9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6" h="95">
                <a:moveTo>
                  <a:pt x="48" y="0"/>
                </a:moveTo>
                <a:lnTo>
                  <a:pt x="96" y="48"/>
                </a:lnTo>
                <a:lnTo>
                  <a:pt x="48" y="95"/>
                </a:lnTo>
                <a:lnTo>
                  <a:pt x="0" y="48"/>
                </a:lnTo>
                <a:lnTo>
                  <a:pt x="48" y="0"/>
                </a:lnTo>
                <a:close/>
              </a:path>
            </a:pathLst>
          </a:custGeom>
          <a:solidFill>
            <a:srgbClr val="00FFFF"/>
          </a:solidFill>
          <a:ln w="11113">
            <a:solidFill>
              <a:srgbClr val="000080"/>
            </a:solidFill>
            <a:round/>
            <a:headEnd/>
            <a:tailEnd/>
          </a:ln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609" name="Freeform 2108"/>
          <p:cNvSpPr>
            <a:spLocks/>
          </p:cNvSpPr>
          <p:nvPr/>
        </p:nvSpPr>
        <p:spPr bwMode="auto">
          <a:xfrm>
            <a:off x="1905000" y="2727325"/>
            <a:ext cx="152400" cy="152400"/>
          </a:xfrm>
          <a:custGeom>
            <a:avLst/>
            <a:gdLst>
              <a:gd name="T0" fmla="*/ 2147483647 w 96"/>
              <a:gd name="T1" fmla="*/ 0 h 96"/>
              <a:gd name="T2" fmla="*/ 2147483647 w 96"/>
              <a:gd name="T3" fmla="*/ 2147483647 h 96"/>
              <a:gd name="T4" fmla="*/ 2147483647 w 96"/>
              <a:gd name="T5" fmla="*/ 2147483647 h 96"/>
              <a:gd name="T6" fmla="*/ 0 w 96"/>
              <a:gd name="T7" fmla="*/ 2147483647 h 96"/>
              <a:gd name="T8" fmla="*/ 2147483647 w 96"/>
              <a:gd name="T9" fmla="*/ 0 h 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6"/>
              <a:gd name="T16" fmla="*/ 0 h 96"/>
              <a:gd name="T17" fmla="*/ 96 w 96"/>
              <a:gd name="T18" fmla="*/ 96 h 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6" h="96">
                <a:moveTo>
                  <a:pt x="48" y="0"/>
                </a:moveTo>
                <a:lnTo>
                  <a:pt x="96" y="48"/>
                </a:lnTo>
                <a:lnTo>
                  <a:pt x="48" y="96"/>
                </a:lnTo>
                <a:lnTo>
                  <a:pt x="0" y="48"/>
                </a:lnTo>
                <a:lnTo>
                  <a:pt x="48" y="0"/>
                </a:lnTo>
                <a:close/>
              </a:path>
            </a:pathLst>
          </a:custGeom>
          <a:solidFill>
            <a:srgbClr val="00FFFF"/>
          </a:solidFill>
          <a:ln w="11113">
            <a:solidFill>
              <a:srgbClr val="000080"/>
            </a:solidFill>
            <a:round/>
            <a:headEnd/>
            <a:tailEnd/>
          </a:ln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610" name="Freeform 2109"/>
          <p:cNvSpPr>
            <a:spLocks/>
          </p:cNvSpPr>
          <p:nvPr/>
        </p:nvSpPr>
        <p:spPr bwMode="auto">
          <a:xfrm>
            <a:off x="1501775" y="3259138"/>
            <a:ext cx="152400" cy="150812"/>
          </a:xfrm>
          <a:custGeom>
            <a:avLst/>
            <a:gdLst>
              <a:gd name="T0" fmla="*/ 2147483647 w 96"/>
              <a:gd name="T1" fmla="*/ 0 h 95"/>
              <a:gd name="T2" fmla="*/ 2147483647 w 96"/>
              <a:gd name="T3" fmla="*/ 2147483647 h 95"/>
              <a:gd name="T4" fmla="*/ 2147483647 w 96"/>
              <a:gd name="T5" fmla="*/ 2147483647 h 95"/>
              <a:gd name="T6" fmla="*/ 0 w 96"/>
              <a:gd name="T7" fmla="*/ 2147483647 h 95"/>
              <a:gd name="T8" fmla="*/ 2147483647 w 96"/>
              <a:gd name="T9" fmla="*/ 0 h 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6"/>
              <a:gd name="T16" fmla="*/ 0 h 95"/>
              <a:gd name="T17" fmla="*/ 96 w 96"/>
              <a:gd name="T18" fmla="*/ 95 h 9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6" h="95">
                <a:moveTo>
                  <a:pt x="48" y="0"/>
                </a:moveTo>
                <a:lnTo>
                  <a:pt x="96" y="47"/>
                </a:lnTo>
                <a:lnTo>
                  <a:pt x="48" y="95"/>
                </a:lnTo>
                <a:lnTo>
                  <a:pt x="0" y="47"/>
                </a:lnTo>
                <a:lnTo>
                  <a:pt x="48" y="0"/>
                </a:lnTo>
                <a:close/>
              </a:path>
            </a:pathLst>
          </a:custGeom>
          <a:solidFill>
            <a:srgbClr val="00FFFF"/>
          </a:solidFill>
          <a:ln w="11113">
            <a:solidFill>
              <a:srgbClr val="000080"/>
            </a:solidFill>
            <a:round/>
            <a:headEnd/>
            <a:tailEnd/>
          </a:ln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611" name="Freeform 2110"/>
          <p:cNvSpPr>
            <a:spLocks/>
          </p:cNvSpPr>
          <p:nvPr/>
        </p:nvSpPr>
        <p:spPr bwMode="auto">
          <a:xfrm>
            <a:off x="1709738" y="2900363"/>
            <a:ext cx="152400" cy="152400"/>
          </a:xfrm>
          <a:custGeom>
            <a:avLst/>
            <a:gdLst>
              <a:gd name="T0" fmla="*/ 2147483647 w 96"/>
              <a:gd name="T1" fmla="*/ 0 h 96"/>
              <a:gd name="T2" fmla="*/ 2147483647 w 96"/>
              <a:gd name="T3" fmla="*/ 2147483647 h 96"/>
              <a:gd name="T4" fmla="*/ 2147483647 w 96"/>
              <a:gd name="T5" fmla="*/ 2147483647 h 96"/>
              <a:gd name="T6" fmla="*/ 0 w 96"/>
              <a:gd name="T7" fmla="*/ 2147483647 h 96"/>
              <a:gd name="T8" fmla="*/ 2147483647 w 96"/>
              <a:gd name="T9" fmla="*/ 0 h 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6"/>
              <a:gd name="T16" fmla="*/ 0 h 96"/>
              <a:gd name="T17" fmla="*/ 96 w 96"/>
              <a:gd name="T18" fmla="*/ 96 h 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6" h="96">
                <a:moveTo>
                  <a:pt x="48" y="0"/>
                </a:moveTo>
                <a:lnTo>
                  <a:pt x="96" y="48"/>
                </a:lnTo>
                <a:lnTo>
                  <a:pt x="48" y="96"/>
                </a:lnTo>
                <a:lnTo>
                  <a:pt x="0" y="48"/>
                </a:lnTo>
                <a:lnTo>
                  <a:pt x="48" y="0"/>
                </a:lnTo>
                <a:close/>
              </a:path>
            </a:pathLst>
          </a:custGeom>
          <a:solidFill>
            <a:srgbClr val="00FFFF"/>
          </a:solidFill>
          <a:ln w="11113">
            <a:solidFill>
              <a:srgbClr val="000080"/>
            </a:solidFill>
            <a:round/>
            <a:headEnd/>
            <a:tailEnd/>
          </a:ln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612" name="Freeform 2111"/>
          <p:cNvSpPr>
            <a:spLocks/>
          </p:cNvSpPr>
          <p:nvPr/>
        </p:nvSpPr>
        <p:spPr bwMode="auto">
          <a:xfrm>
            <a:off x="1709738" y="2543175"/>
            <a:ext cx="152400" cy="152400"/>
          </a:xfrm>
          <a:custGeom>
            <a:avLst/>
            <a:gdLst>
              <a:gd name="T0" fmla="*/ 2147483647 w 96"/>
              <a:gd name="T1" fmla="*/ 0 h 96"/>
              <a:gd name="T2" fmla="*/ 2147483647 w 96"/>
              <a:gd name="T3" fmla="*/ 2147483647 h 96"/>
              <a:gd name="T4" fmla="*/ 2147483647 w 96"/>
              <a:gd name="T5" fmla="*/ 2147483647 h 96"/>
              <a:gd name="T6" fmla="*/ 0 w 96"/>
              <a:gd name="T7" fmla="*/ 2147483647 h 96"/>
              <a:gd name="T8" fmla="*/ 2147483647 w 96"/>
              <a:gd name="T9" fmla="*/ 0 h 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6"/>
              <a:gd name="T16" fmla="*/ 0 h 96"/>
              <a:gd name="T17" fmla="*/ 96 w 96"/>
              <a:gd name="T18" fmla="*/ 96 h 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6" h="96">
                <a:moveTo>
                  <a:pt x="48" y="0"/>
                </a:moveTo>
                <a:lnTo>
                  <a:pt x="96" y="48"/>
                </a:lnTo>
                <a:lnTo>
                  <a:pt x="48" y="96"/>
                </a:lnTo>
                <a:lnTo>
                  <a:pt x="0" y="48"/>
                </a:lnTo>
                <a:lnTo>
                  <a:pt x="48" y="0"/>
                </a:lnTo>
                <a:close/>
              </a:path>
            </a:pathLst>
          </a:custGeom>
          <a:solidFill>
            <a:srgbClr val="00FFFF"/>
          </a:solidFill>
          <a:ln w="11113">
            <a:solidFill>
              <a:srgbClr val="000080"/>
            </a:solidFill>
            <a:round/>
            <a:headEnd/>
            <a:tailEnd/>
          </a:ln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613" name="Rectangle 2112"/>
          <p:cNvSpPr>
            <a:spLocks noChangeArrowheads="1"/>
          </p:cNvSpPr>
          <p:nvPr/>
        </p:nvSpPr>
        <p:spPr bwMode="auto">
          <a:xfrm>
            <a:off x="282576" y="3659191"/>
            <a:ext cx="35266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hangingPunct="1"/>
            <a:r>
              <a:rPr lang="ko-KR" altLang="en-US" sz="500">
                <a:solidFill>
                  <a:srgbClr val="000000"/>
                </a:solidFill>
                <a:latin typeface="Small Fonts" charset="0"/>
                <a:ea typeface="Gulim" pitchFamily="34" charset="-127"/>
              </a:rPr>
              <a:t>0</a:t>
            </a:r>
            <a:endParaRPr lang="ko-KR" altLang="en-US">
              <a:ea typeface="Gulim" pitchFamily="34" charset="-127"/>
            </a:endParaRPr>
          </a:p>
        </p:txBody>
      </p:sp>
      <p:sp>
        <p:nvSpPr>
          <p:cNvPr id="23614" name="Rectangle 2113"/>
          <p:cNvSpPr>
            <a:spLocks noChangeArrowheads="1"/>
          </p:cNvSpPr>
          <p:nvPr/>
        </p:nvSpPr>
        <p:spPr bwMode="auto">
          <a:xfrm>
            <a:off x="282576" y="3486151"/>
            <a:ext cx="35266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hangingPunct="1"/>
            <a:r>
              <a:rPr lang="ko-KR" altLang="en-US" sz="500">
                <a:solidFill>
                  <a:srgbClr val="000000"/>
                </a:solidFill>
                <a:latin typeface="Small Fonts" charset="0"/>
                <a:ea typeface="Gulim" pitchFamily="34" charset="-127"/>
              </a:rPr>
              <a:t>1</a:t>
            </a:r>
            <a:endParaRPr lang="ko-KR" altLang="en-US">
              <a:ea typeface="Gulim" pitchFamily="34" charset="-127"/>
            </a:endParaRPr>
          </a:p>
        </p:txBody>
      </p:sp>
      <p:sp>
        <p:nvSpPr>
          <p:cNvPr id="23615" name="Rectangle 2114"/>
          <p:cNvSpPr>
            <a:spLocks noChangeArrowheads="1"/>
          </p:cNvSpPr>
          <p:nvPr/>
        </p:nvSpPr>
        <p:spPr bwMode="auto">
          <a:xfrm>
            <a:off x="282576" y="3302004"/>
            <a:ext cx="35266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hangingPunct="1"/>
            <a:r>
              <a:rPr lang="ko-KR" altLang="en-US" sz="500">
                <a:solidFill>
                  <a:srgbClr val="000000"/>
                </a:solidFill>
                <a:latin typeface="Small Fonts" charset="0"/>
                <a:ea typeface="Gulim" pitchFamily="34" charset="-127"/>
              </a:rPr>
              <a:t>2</a:t>
            </a:r>
            <a:endParaRPr lang="ko-KR" altLang="en-US">
              <a:ea typeface="Gulim" pitchFamily="34" charset="-127"/>
            </a:endParaRPr>
          </a:p>
        </p:txBody>
      </p:sp>
      <p:sp>
        <p:nvSpPr>
          <p:cNvPr id="23616" name="Rectangle 2115"/>
          <p:cNvSpPr>
            <a:spLocks noChangeArrowheads="1"/>
          </p:cNvSpPr>
          <p:nvPr/>
        </p:nvSpPr>
        <p:spPr bwMode="auto">
          <a:xfrm>
            <a:off x="282576" y="3128964"/>
            <a:ext cx="35266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hangingPunct="1"/>
            <a:r>
              <a:rPr lang="ko-KR" altLang="en-US" sz="500">
                <a:solidFill>
                  <a:srgbClr val="000000"/>
                </a:solidFill>
                <a:latin typeface="Small Fonts" charset="0"/>
                <a:ea typeface="Gulim" pitchFamily="34" charset="-127"/>
              </a:rPr>
              <a:t>3</a:t>
            </a:r>
            <a:endParaRPr lang="ko-KR" altLang="en-US">
              <a:ea typeface="Gulim" pitchFamily="34" charset="-127"/>
            </a:endParaRPr>
          </a:p>
        </p:txBody>
      </p:sp>
      <p:sp>
        <p:nvSpPr>
          <p:cNvPr id="23617" name="Rectangle 2116"/>
          <p:cNvSpPr>
            <a:spLocks noChangeArrowheads="1"/>
          </p:cNvSpPr>
          <p:nvPr/>
        </p:nvSpPr>
        <p:spPr bwMode="auto">
          <a:xfrm>
            <a:off x="282576" y="2944816"/>
            <a:ext cx="35266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hangingPunct="1"/>
            <a:r>
              <a:rPr lang="ko-KR" altLang="en-US" sz="500">
                <a:solidFill>
                  <a:srgbClr val="000000"/>
                </a:solidFill>
                <a:latin typeface="Small Fonts" charset="0"/>
                <a:ea typeface="Gulim" pitchFamily="34" charset="-127"/>
              </a:rPr>
              <a:t>4</a:t>
            </a:r>
            <a:endParaRPr lang="ko-KR" altLang="en-US">
              <a:ea typeface="Gulim" pitchFamily="34" charset="-127"/>
            </a:endParaRPr>
          </a:p>
        </p:txBody>
      </p:sp>
      <p:sp>
        <p:nvSpPr>
          <p:cNvPr id="23618" name="Rectangle 2117"/>
          <p:cNvSpPr>
            <a:spLocks noChangeArrowheads="1"/>
          </p:cNvSpPr>
          <p:nvPr/>
        </p:nvSpPr>
        <p:spPr bwMode="auto">
          <a:xfrm>
            <a:off x="282576" y="2770194"/>
            <a:ext cx="35266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hangingPunct="1"/>
            <a:r>
              <a:rPr lang="ko-KR" altLang="en-US" sz="500">
                <a:solidFill>
                  <a:srgbClr val="000000"/>
                </a:solidFill>
                <a:latin typeface="Small Fonts" charset="0"/>
                <a:ea typeface="Gulim" pitchFamily="34" charset="-127"/>
              </a:rPr>
              <a:t>5</a:t>
            </a:r>
            <a:endParaRPr lang="ko-KR" altLang="en-US">
              <a:ea typeface="Gulim" pitchFamily="34" charset="-127"/>
            </a:endParaRPr>
          </a:p>
        </p:txBody>
      </p:sp>
      <p:sp>
        <p:nvSpPr>
          <p:cNvPr id="23619" name="Rectangle 2118"/>
          <p:cNvSpPr>
            <a:spLocks noChangeArrowheads="1"/>
          </p:cNvSpPr>
          <p:nvPr/>
        </p:nvSpPr>
        <p:spPr bwMode="auto">
          <a:xfrm>
            <a:off x="282576" y="2586039"/>
            <a:ext cx="35266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hangingPunct="1"/>
            <a:r>
              <a:rPr lang="ko-KR" altLang="en-US" sz="500">
                <a:solidFill>
                  <a:srgbClr val="000000"/>
                </a:solidFill>
                <a:latin typeface="Small Fonts" charset="0"/>
                <a:ea typeface="Gulim" pitchFamily="34" charset="-127"/>
              </a:rPr>
              <a:t>6</a:t>
            </a:r>
            <a:endParaRPr lang="ko-KR" altLang="en-US">
              <a:ea typeface="Gulim" pitchFamily="34" charset="-127"/>
            </a:endParaRPr>
          </a:p>
        </p:txBody>
      </p:sp>
      <p:sp>
        <p:nvSpPr>
          <p:cNvPr id="23620" name="Rectangle 2119"/>
          <p:cNvSpPr>
            <a:spLocks noChangeArrowheads="1"/>
          </p:cNvSpPr>
          <p:nvPr/>
        </p:nvSpPr>
        <p:spPr bwMode="auto">
          <a:xfrm>
            <a:off x="282576" y="2413006"/>
            <a:ext cx="35266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hangingPunct="1"/>
            <a:r>
              <a:rPr lang="ko-KR" altLang="en-US" sz="500">
                <a:solidFill>
                  <a:srgbClr val="000000"/>
                </a:solidFill>
                <a:latin typeface="Small Fonts" charset="0"/>
                <a:ea typeface="Gulim" pitchFamily="34" charset="-127"/>
              </a:rPr>
              <a:t>7</a:t>
            </a:r>
            <a:endParaRPr lang="ko-KR" altLang="en-US">
              <a:ea typeface="Gulim" pitchFamily="34" charset="-127"/>
            </a:endParaRPr>
          </a:p>
        </p:txBody>
      </p:sp>
      <p:sp>
        <p:nvSpPr>
          <p:cNvPr id="23621" name="Rectangle 2120"/>
          <p:cNvSpPr>
            <a:spLocks noChangeArrowheads="1"/>
          </p:cNvSpPr>
          <p:nvPr/>
        </p:nvSpPr>
        <p:spPr bwMode="auto">
          <a:xfrm>
            <a:off x="282576" y="2228851"/>
            <a:ext cx="35266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hangingPunct="1"/>
            <a:r>
              <a:rPr lang="ko-KR" altLang="en-US" sz="500">
                <a:solidFill>
                  <a:srgbClr val="000000"/>
                </a:solidFill>
                <a:latin typeface="Small Fonts" charset="0"/>
                <a:ea typeface="Gulim" pitchFamily="34" charset="-127"/>
              </a:rPr>
              <a:t>8</a:t>
            </a:r>
            <a:endParaRPr lang="ko-KR" altLang="en-US">
              <a:ea typeface="Gulim" pitchFamily="34" charset="-127"/>
            </a:endParaRPr>
          </a:p>
        </p:txBody>
      </p:sp>
      <p:sp>
        <p:nvSpPr>
          <p:cNvPr id="23622" name="Rectangle 2121"/>
          <p:cNvSpPr>
            <a:spLocks noChangeArrowheads="1"/>
          </p:cNvSpPr>
          <p:nvPr/>
        </p:nvSpPr>
        <p:spPr bwMode="auto">
          <a:xfrm>
            <a:off x="282576" y="2055819"/>
            <a:ext cx="35266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hangingPunct="1"/>
            <a:r>
              <a:rPr lang="ko-KR" altLang="en-US" sz="500">
                <a:solidFill>
                  <a:srgbClr val="000000"/>
                </a:solidFill>
                <a:latin typeface="Small Fonts" charset="0"/>
                <a:ea typeface="Gulim" pitchFamily="34" charset="-127"/>
              </a:rPr>
              <a:t>9</a:t>
            </a:r>
            <a:endParaRPr lang="ko-KR" altLang="en-US">
              <a:ea typeface="Gulim" pitchFamily="34" charset="-127"/>
            </a:endParaRPr>
          </a:p>
        </p:txBody>
      </p:sp>
      <p:sp>
        <p:nvSpPr>
          <p:cNvPr id="23623" name="Rectangle 2122"/>
          <p:cNvSpPr>
            <a:spLocks noChangeArrowheads="1"/>
          </p:cNvSpPr>
          <p:nvPr/>
        </p:nvSpPr>
        <p:spPr bwMode="auto">
          <a:xfrm>
            <a:off x="250824" y="1871664"/>
            <a:ext cx="70532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hangingPunct="1"/>
            <a:r>
              <a:rPr lang="ko-KR" altLang="en-US" sz="500">
                <a:solidFill>
                  <a:srgbClr val="000000"/>
                </a:solidFill>
                <a:latin typeface="Small Fonts" charset="0"/>
                <a:ea typeface="Gulim" pitchFamily="34" charset="-127"/>
              </a:rPr>
              <a:t>10</a:t>
            </a:r>
            <a:endParaRPr lang="ko-KR" altLang="en-US">
              <a:ea typeface="Gulim" pitchFamily="34" charset="-127"/>
            </a:endParaRPr>
          </a:p>
        </p:txBody>
      </p:sp>
      <p:sp>
        <p:nvSpPr>
          <p:cNvPr id="23624" name="Rectangle 2123"/>
          <p:cNvSpPr>
            <a:spLocks noChangeArrowheads="1"/>
          </p:cNvSpPr>
          <p:nvPr/>
        </p:nvSpPr>
        <p:spPr bwMode="auto">
          <a:xfrm>
            <a:off x="358776" y="3767139"/>
            <a:ext cx="35266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hangingPunct="1"/>
            <a:r>
              <a:rPr lang="ko-KR" altLang="en-US" sz="500">
                <a:solidFill>
                  <a:srgbClr val="000000"/>
                </a:solidFill>
                <a:latin typeface="Small Fonts" charset="0"/>
                <a:ea typeface="Gulim" pitchFamily="34" charset="-127"/>
              </a:rPr>
              <a:t>0</a:t>
            </a:r>
            <a:endParaRPr lang="ko-KR" altLang="en-US">
              <a:ea typeface="Gulim" pitchFamily="34" charset="-127"/>
            </a:endParaRPr>
          </a:p>
        </p:txBody>
      </p:sp>
      <p:sp>
        <p:nvSpPr>
          <p:cNvPr id="23625" name="Rectangle 2124"/>
          <p:cNvSpPr>
            <a:spLocks noChangeArrowheads="1"/>
          </p:cNvSpPr>
          <p:nvPr/>
        </p:nvSpPr>
        <p:spPr bwMode="auto">
          <a:xfrm>
            <a:off x="566738" y="3767139"/>
            <a:ext cx="35266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hangingPunct="1"/>
            <a:r>
              <a:rPr lang="ko-KR" altLang="en-US" sz="500">
                <a:solidFill>
                  <a:srgbClr val="000000"/>
                </a:solidFill>
                <a:latin typeface="Small Fonts" charset="0"/>
                <a:ea typeface="Gulim" pitchFamily="34" charset="-127"/>
              </a:rPr>
              <a:t>1</a:t>
            </a:r>
            <a:endParaRPr lang="ko-KR" altLang="en-US">
              <a:ea typeface="Gulim" pitchFamily="34" charset="-127"/>
            </a:endParaRPr>
          </a:p>
        </p:txBody>
      </p:sp>
      <p:sp>
        <p:nvSpPr>
          <p:cNvPr id="23626" name="Rectangle 2125"/>
          <p:cNvSpPr>
            <a:spLocks noChangeArrowheads="1"/>
          </p:cNvSpPr>
          <p:nvPr/>
        </p:nvSpPr>
        <p:spPr bwMode="auto">
          <a:xfrm>
            <a:off x="762000" y="3767139"/>
            <a:ext cx="35266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hangingPunct="1"/>
            <a:r>
              <a:rPr lang="ko-KR" altLang="en-US" sz="500">
                <a:solidFill>
                  <a:srgbClr val="000000"/>
                </a:solidFill>
                <a:latin typeface="Small Fonts" charset="0"/>
                <a:ea typeface="Gulim" pitchFamily="34" charset="-127"/>
              </a:rPr>
              <a:t>2</a:t>
            </a:r>
            <a:endParaRPr lang="ko-KR" altLang="en-US">
              <a:ea typeface="Gulim" pitchFamily="34" charset="-127"/>
            </a:endParaRPr>
          </a:p>
        </p:txBody>
      </p:sp>
      <p:sp>
        <p:nvSpPr>
          <p:cNvPr id="23627" name="Rectangle 2126"/>
          <p:cNvSpPr>
            <a:spLocks noChangeArrowheads="1"/>
          </p:cNvSpPr>
          <p:nvPr/>
        </p:nvSpPr>
        <p:spPr bwMode="auto">
          <a:xfrm>
            <a:off x="968376" y="3767139"/>
            <a:ext cx="35266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hangingPunct="1"/>
            <a:r>
              <a:rPr lang="ko-KR" altLang="en-US" sz="500">
                <a:solidFill>
                  <a:srgbClr val="000000"/>
                </a:solidFill>
                <a:latin typeface="Small Fonts" charset="0"/>
                <a:ea typeface="Gulim" pitchFamily="34" charset="-127"/>
              </a:rPr>
              <a:t>3</a:t>
            </a:r>
            <a:endParaRPr lang="ko-KR" altLang="en-US">
              <a:ea typeface="Gulim" pitchFamily="34" charset="-127"/>
            </a:endParaRPr>
          </a:p>
        </p:txBody>
      </p:sp>
      <p:sp>
        <p:nvSpPr>
          <p:cNvPr id="23628" name="Rectangle 2127"/>
          <p:cNvSpPr>
            <a:spLocks noChangeArrowheads="1"/>
          </p:cNvSpPr>
          <p:nvPr/>
        </p:nvSpPr>
        <p:spPr bwMode="auto">
          <a:xfrm>
            <a:off x="1165226" y="3767139"/>
            <a:ext cx="35266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hangingPunct="1"/>
            <a:r>
              <a:rPr lang="ko-KR" altLang="en-US" sz="500">
                <a:solidFill>
                  <a:srgbClr val="000000"/>
                </a:solidFill>
                <a:latin typeface="Small Fonts" charset="0"/>
                <a:ea typeface="Gulim" pitchFamily="34" charset="-127"/>
              </a:rPr>
              <a:t>4</a:t>
            </a:r>
            <a:endParaRPr lang="ko-KR" altLang="en-US">
              <a:ea typeface="Gulim" pitchFamily="34" charset="-127"/>
            </a:endParaRPr>
          </a:p>
        </p:txBody>
      </p:sp>
      <p:sp>
        <p:nvSpPr>
          <p:cNvPr id="23629" name="Rectangle 2128"/>
          <p:cNvSpPr>
            <a:spLocks noChangeArrowheads="1"/>
          </p:cNvSpPr>
          <p:nvPr/>
        </p:nvSpPr>
        <p:spPr bwMode="auto">
          <a:xfrm>
            <a:off x="1371600" y="3767139"/>
            <a:ext cx="35266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hangingPunct="1"/>
            <a:r>
              <a:rPr lang="ko-KR" altLang="en-US" sz="500">
                <a:solidFill>
                  <a:srgbClr val="000000"/>
                </a:solidFill>
                <a:latin typeface="Small Fonts" charset="0"/>
                <a:ea typeface="Gulim" pitchFamily="34" charset="-127"/>
              </a:rPr>
              <a:t>5</a:t>
            </a:r>
            <a:endParaRPr lang="ko-KR" altLang="en-US">
              <a:ea typeface="Gulim" pitchFamily="34" charset="-127"/>
            </a:endParaRPr>
          </a:p>
        </p:txBody>
      </p:sp>
      <p:sp>
        <p:nvSpPr>
          <p:cNvPr id="23630" name="Rectangle 2129"/>
          <p:cNvSpPr>
            <a:spLocks noChangeArrowheads="1"/>
          </p:cNvSpPr>
          <p:nvPr/>
        </p:nvSpPr>
        <p:spPr bwMode="auto">
          <a:xfrm>
            <a:off x="1566864" y="3767139"/>
            <a:ext cx="35266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hangingPunct="1"/>
            <a:r>
              <a:rPr lang="ko-KR" altLang="en-US" sz="500">
                <a:solidFill>
                  <a:srgbClr val="000000"/>
                </a:solidFill>
                <a:latin typeface="Small Fonts" charset="0"/>
                <a:ea typeface="Gulim" pitchFamily="34" charset="-127"/>
              </a:rPr>
              <a:t>6</a:t>
            </a:r>
            <a:endParaRPr lang="ko-KR" altLang="en-US">
              <a:ea typeface="Gulim" pitchFamily="34" charset="-127"/>
            </a:endParaRPr>
          </a:p>
        </p:txBody>
      </p:sp>
      <p:sp>
        <p:nvSpPr>
          <p:cNvPr id="23631" name="Rectangle 2130"/>
          <p:cNvSpPr>
            <a:spLocks noChangeArrowheads="1"/>
          </p:cNvSpPr>
          <p:nvPr/>
        </p:nvSpPr>
        <p:spPr bwMode="auto">
          <a:xfrm>
            <a:off x="1774826" y="3767139"/>
            <a:ext cx="35266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hangingPunct="1"/>
            <a:r>
              <a:rPr lang="ko-KR" altLang="en-US" sz="500">
                <a:solidFill>
                  <a:srgbClr val="000000"/>
                </a:solidFill>
                <a:latin typeface="Small Fonts" charset="0"/>
                <a:ea typeface="Gulim" pitchFamily="34" charset="-127"/>
              </a:rPr>
              <a:t>7</a:t>
            </a:r>
            <a:endParaRPr lang="ko-KR" altLang="en-US">
              <a:ea typeface="Gulim" pitchFamily="34" charset="-127"/>
            </a:endParaRPr>
          </a:p>
        </p:txBody>
      </p:sp>
      <p:sp>
        <p:nvSpPr>
          <p:cNvPr id="23632" name="Rectangle 2131"/>
          <p:cNvSpPr>
            <a:spLocks noChangeArrowheads="1"/>
          </p:cNvSpPr>
          <p:nvPr/>
        </p:nvSpPr>
        <p:spPr bwMode="auto">
          <a:xfrm>
            <a:off x="1970088" y="3767139"/>
            <a:ext cx="35266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hangingPunct="1"/>
            <a:r>
              <a:rPr lang="ko-KR" altLang="en-US" sz="500">
                <a:solidFill>
                  <a:srgbClr val="000000"/>
                </a:solidFill>
                <a:latin typeface="Small Fonts" charset="0"/>
                <a:ea typeface="Gulim" pitchFamily="34" charset="-127"/>
              </a:rPr>
              <a:t>8</a:t>
            </a:r>
            <a:endParaRPr lang="ko-KR" altLang="en-US">
              <a:ea typeface="Gulim" pitchFamily="34" charset="-127"/>
            </a:endParaRPr>
          </a:p>
        </p:txBody>
      </p:sp>
      <p:sp>
        <p:nvSpPr>
          <p:cNvPr id="23633" name="Rectangle 2132"/>
          <p:cNvSpPr>
            <a:spLocks noChangeArrowheads="1"/>
          </p:cNvSpPr>
          <p:nvPr/>
        </p:nvSpPr>
        <p:spPr bwMode="auto">
          <a:xfrm>
            <a:off x="2176464" y="3767139"/>
            <a:ext cx="35266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hangingPunct="1"/>
            <a:r>
              <a:rPr lang="ko-KR" altLang="en-US" sz="500">
                <a:solidFill>
                  <a:srgbClr val="000000"/>
                </a:solidFill>
                <a:latin typeface="Small Fonts" charset="0"/>
                <a:ea typeface="Gulim" pitchFamily="34" charset="-127"/>
              </a:rPr>
              <a:t>9</a:t>
            </a:r>
            <a:endParaRPr lang="ko-KR" altLang="en-US">
              <a:ea typeface="Gulim" pitchFamily="34" charset="-127"/>
            </a:endParaRPr>
          </a:p>
        </p:txBody>
      </p:sp>
      <p:sp>
        <p:nvSpPr>
          <p:cNvPr id="23634" name="Rectangle 2133"/>
          <p:cNvSpPr>
            <a:spLocks noChangeArrowheads="1"/>
          </p:cNvSpPr>
          <p:nvPr/>
        </p:nvSpPr>
        <p:spPr bwMode="auto">
          <a:xfrm>
            <a:off x="2351088" y="3767139"/>
            <a:ext cx="70532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hangingPunct="1"/>
            <a:r>
              <a:rPr lang="ko-KR" altLang="en-US" sz="500">
                <a:solidFill>
                  <a:srgbClr val="000000"/>
                </a:solidFill>
                <a:latin typeface="Small Fonts" charset="0"/>
                <a:ea typeface="Gulim" pitchFamily="34" charset="-127"/>
              </a:rPr>
              <a:t>10</a:t>
            </a:r>
            <a:endParaRPr lang="ko-KR" altLang="en-US">
              <a:ea typeface="Gulim" pitchFamily="34" charset="-127"/>
            </a:endParaRPr>
          </a:p>
        </p:txBody>
      </p:sp>
      <p:sp>
        <p:nvSpPr>
          <p:cNvPr id="23635" name="Rectangle 2134"/>
          <p:cNvSpPr>
            <a:spLocks noChangeArrowheads="1"/>
          </p:cNvSpPr>
          <p:nvPr/>
        </p:nvSpPr>
        <p:spPr bwMode="auto">
          <a:xfrm>
            <a:off x="119101" y="1719264"/>
            <a:ext cx="2395537" cy="2254250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035" tIns="45520" rIns="91035" bIns="45520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23636" name="Freeform 2135"/>
          <p:cNvSpPr>
            <a:spLocks/>
          </p:cNvSpPr>
          <p:nvPr/>
        </p:nvSpPr>
        <p:spPr bwMode="auto">
          <a:xfrm>
            <a:off x="914400" y="2211388"/>
            <a:ext cx="152400" cy="150812"/>
          </a:xfrm>
          <a:custGeom>
            <a:avLst/>
            <a:gdLst>
              <a:gd name="T0" fmla="*/ 2147483647 w 96"/>
              <a:gd name="T1" fmla="*/ 0 h 95"/>
              <a:gd name="T2" fmla="*/ 2147483647 w 96"/>
              <a:gd name="T3" fmla="*/ 2147483647 h 95"/>
              <a:gd name="T4" fmla="*/ 2147483647 w 96"/>
              <a:gd name="T5" fmla="*/ 2147483647 h 95"/>
              <a:gd name="T6" fmla="*/ 0 w 96"/>
              <a:gd name="T7" fmla="*/ 2147483647 h 95"/>
              <a:gd name="T8" fmla="*/ 2147483647 w 96"/>
              <a:gd name="T9" fmla="*/ 0 h 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6"/>
              <a:gd name="T16" fmla="*/ 0 h 95"/>
              <a:gd name="T17" fmla="*/ 96 w 96"/>
              <a:gd name="T18" fmla="*/ 95 h 9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6" h="95">
                <a:moveTo>
                  <a:pt x="48" y="0"/>
                </a:moveTo>
                <a:lnTo>
                  <a:pt x="96" y="48"/>
                </a:lnTo>
                <a:lnTo>
                  <a:pt x="48" y="95"/>
                </a:lnTo>
                <a:lnTo>
                  <a:pt x="0" y="48"/>
                </a:lnTo>
                <a:lnTo>
                  <a:pt x="48" y="0"/>
                </a:lnTo>
                <a:close/>
              </a:path>
            </a:pathLst>
          </a:custGeom>
          <a:solidFill>
            <a:srgbClr val="00FFFF"/>
          </a:solidFill>
          <a:ln w="11113">
            <a:solidFill>
              <a:srgbClr val="000080"/>
            </a:solidFill>
            <a:round/>
            <a:headEnd/>
            <a:tailEnd/>
          </a:ln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637" name="Freeform 2136"/>
          <p:cNvSpPr>
            <a:spLocks/>
          </p:cNvSpPr>
          <p:nvPr/>
        </p:nvSpPr>
        <p:spPr bwMode="auto">
          <a:xfrm>
            <a:off x="1524000" y="3048000"/>
            <a:ext cx="152400" cy="152400"/>
          </a:xfrm>
          <a:custGeom>
            <a:avLst/>
            <a:gdLst>
              <a:gd name="T0" fmla="*/ 2147483647 w 96"/>
              <a:gd name="T1" fmla="*/ 0 h 96"/>
              <a:gd name="T2" fmla="*/ 2147483647 w 96"/>
              <a:gd name="T3" fmla="*/ 2147483647 h 96"/>
              <a:gd name="T4" fmla="*/ 2147483647 w 96"/>
              <a:gd name="T5" fmla="*/ 2147483647 h 96"/>
              <a:gd name="T6" fmla="*/ 0 w 96"/>
              <a:gd name="T7" fmla="*/ 2147483647 h 96"/>
              <a:gd name="T8" fmla="*/ 2147483647 w 96"/>
              <a:gd name="T9" fmla="*/ 0 h 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6"/>
              <a:gd name="T16" fmla="*/ 0 h 96"/>
              <a:gd name="T17" fmla="*/ 96 w 96"/>
              <a:gd name="T18" fmla="*/ 96 h 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6" h="96">
                <a:moveTo>
                  <a:pt x="48" y="0"/>
                </a:moveTo>
                <a:lnTo>
                  <a:pt x="96" y="48"/>
                </a:lnTo>
                <a:lnTo>
                  <a:pt x="48" y="96"/>
                </a:lnTo>
                <a:lnTo>
                  <a:pt x="0" y="48"/>
                </a:lnTo>
                <a:lnTo>
                  <a:pt x="48" y="0"/>
                </a:lnTo>
                <a:close/>
              </a:path>
            </a:pathLst>
          </a:custGeom>
          <a:solidFill>
            <a:srgbClr val="00FFFF"/>
          </a:solidFill>
          <a:ln w="11113">
            <a:solidFill>
              <a:srgbClr val="000080"/>
            </a:solidFill>
            <a:round/>
            <a:headEnd/>
            <a:tailEnd/>
          </a:ln>
        </p:spPr>
        <p:txBody>
          <a:bodyPr lIns="91035" tIns="45520" rIns="91035" bIns="45520"/>
          <a:lstStyle/>
          <a:p>
            <a:endParaRPr lang="zh-CN" altLang="en-US"/>
          </a:p>
        </p:txBody>
      </p:sp>
      <p:sp>
        <p:nvSpPr>
          <p:cNvPr id="23638" name="Text Box 2137"/>
          <p:cNvSpPr txBox="1">
            <a:spLocks noChangeArrowheads="1"/>
          </p:cNvSpPr>
          <p:nvPr/>
        </p:nvSpPr>
        <p:spPr bwMode="auto">
          <a:xfrm>
            <a:off x="136550" y="3886221"/>
            <a:ext cx="757723" cy="46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35" tIns="45520" rIns="91035" bIns="4552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hangingPunct="1"/>
            <a:r>
              <a:rPr lang="en-US" altLang="ko-KR">
                <a:ea typeface="Gulim" pitchFamily="34" charset="-127"/>
              </a:rPr>
              <a:t>K=2</a:t>
            </a:r>
          </a:p>
        </p:txBody>
      </p:sp>
      <p:sp>
        <p:nvSpPr>
          <p:cNvPr id="23639" name="Line 2138"/>
          <p:cNvSpPr>
            <a:spLocks noChangeShapeType="1"/>
          </p:cNvSpPr>
          <p:nvPr/>
        </p:nvSpPr>
        <p:spPr bwMode="auto">
          <a:xfrm>
            <a:off x="2590800" y="20574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035" tIns="45520" rIns="91035" bIns="45520"/>
          <a:lstStyle/>
          <a:p>
            <a:endParaRPr lang="zh-CN" altLang="en-US"/>
          </a:p>
        </p:txBody>
      </p:sp>
      <p:sp>
        <p:nvSpPr>
          <p:cNvPr id="23640" name="Text Box 2139"/>
          <p:cNvSpPr txBox="1">
            <a:spLocks noChangeArrowheads="1"/>
          </p:cNvSpPr>
          <p:nvPr/>
        </p:nvSpPr>
        <p:spPr bwMode="auto">
          <a:xfrm>
            <a:off x="2590800" y="2362200"/>
            <a:ext cx="914400" cy="1177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35" tIns="45520" rIns="91035" bIns="4552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1400">
                <a:ea typeface="Gulim" pitchFamily="34" charset="-127"/>
              </a:rPr>
              <a:t>Arbitrary choose k object as initial medoids</a:t>
            </a:r>
          </a:p>
        </p:txBody>
      </p:sp>
      <p:graphicFrame>
        <p:nvGraphicFramePr>
          <p:cNvPr id="23641" name="Object 21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406787"/>
              </p:ext>
            </p:extLst>
          </p:nvPr>
        </p:nvGraphicFramePr>
        <p:xfrm>
          <a:off x="3429000" y="1676438"/>
          <a:ext cx="2445314" cy="229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77" name="Worksheet" r:id="rId6" imgW="2200656" imgH="2076907" progId="Excel.Sheet.8">
                  <p:embed/>
                </p:oleObj>
              </mc:Choice>
              <mc:Fallback>
                <p:oleObj name="Worksheet" r:id="rId6" imgW="2200656" imgH="207690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676438"/>
                        <a:ext cx="2445314" cy="2297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42" name="Line 2141"/>
          <p:cNvSpPr>
            <a:spLocks noChangeShapeType="1"/>
          </p:cNvSpPr>
          <p:nvPr/>
        </p:nvSpPr>
        <p:spPr bwMode="auto">
          <a:xfrm>
            <a:off x="5127625" y="2689263"/>
            <a:ext cx="0" cy="201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035" tIns="45520" rIns="91035" bIns="45520" anchor="ctr">
            <a:spAutoFit/>
          </a:bodyPr>
          <a:lstStyle/>
          <a:p>
            <a:endParaRPr lang="zh-CN" altLang="en-US"/>
          </a:p>
        </p:txBody>
      </p:sp>
      <p:sp>
        <p:nvSpPr>
          <p:cNvPr id="23643" name="Line 2142"/>
          <p:cNvSpPr>
            <a:spLocks noChangeShapeType="1"/>
          </p:cNvSpPr>
          <p:nvPr/>
        </p:nvSpPr>
        <p:spPr bwMode="auto">
          <a:xfrm>
            <a:off x="5943600" y="2133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035" tIns="45520" rIns="91035" bIns="45520"/>
          <a:lstStyle/>
          <a:p>
            <a:endParaRPr lang="zh-CN" altLang="en-US"/>
          </a:p>
        </p:txBody>
      </p:sp>
      <p:sp>
        <p:nvSpPr>
          <p:cNvPr id="23644" name="Text Box 2143"/>
          <p:cNvSpPr txBox="1">
            <a:spLocks noChangeArrowheads="1"/>
          </p:cNvSpPr>
          <p:nvPr/>
        </p:nvSpPr>
        <p:spPr bwMode="auto">
          <a:xfrm>
            <a:off x="5721350" y="2362238"/>
            <a:ext cx="106045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035" tIns="45520" rIns="91035" bIns="4552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1400" dirty="0">
                <a:ea typeface="Gulim" pitchFamily="34" charset="-127"/>
              </a:rPr>
              <a:t>Assign each remaining object to nearest </a:t>
            </a:r>
            <a:r>
              <a:rPr lang="en-US" altLang="ko-KR" sz="1400" dirty="0" err="1">
                <a:ea typeface="Gulim" pitchFamily="34" charset="-127"/>
              </a:rPr>
              <a:t>medoids</a:t>
            </a:r>
            <a:endParaRPr lang="en-US" altLang="ko-KR" sz="1400" dirty="0">
              <a:ea typeface="Gulim" pitchFamily="34" charset="-127"/>
            </a:endParaRPr>
          </a:p>
        </p:txBody>
      </p:sp>
      <p:sp>
        <p:nvSpPr>
          <p:cNvPr id="23645" name="Line 2144"/>
          <p:cNvSpPr>
            <a:spLocks noChangeShapeType="1"/>
          </p:cNvSpPr>
          <p:nvPr/>
        </p:nvSpPr>
        <p:spPr bwMode="auto">
          <a:xfrm>
            <a:off x="6781800" y="40386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035" tIns="45520" rIns="91035" bIns="45520"/>
          <a:lstStyle/>
          <a:p>
            <a:endParaRPr lang="zh-CN" altLang="en-US"/>
          </a:p>
        </p:txBody>
      </p:sp>
      <p:sp>
        <p:nvSpPr>
          <p:cNvPr id="23646" name="Text Box 2145"/>
          <p:cNvSpPr txBox="1">
            <a:spLocks noChangeArrowheads="1"/>
          </p:cNvSpPr>
          <p:nvPr/>
        </p:nvSpPr>
        <p:spPr bwMode="auto">
          <a:xfrm>
            <a:off x="6934200" y="4038623"/>
            <a:ext cx="2209800" cy="52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35" tIns="45520" rIns="91035" bIns="4552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1400">
                <a:ea typeface="Gulim" pitchFamily="34" charset="-127"/>
              </a:rPr>
              <a:t>Randomly select a nonmedoid object,O</a:t>
            </a:r>
            <a:r>
              <a:rPr lang="en-US" altLang="ko-KR" sz="1400" baseline="-25000">
                <a:ea typeface="Gulim" pitchFamily="34" charset="-127"/>
              </a:rPr>
              <a:t>ramdom</a:t>
            </a:r>
          </a:p>
        </p:txBody>
      </p:sp>
      <p:sp>
        <p:nvSpPr>
          <p:cNvPr id="23647" name="Line 2146"/>
          <p:cNvSpPr>
            <a:spLocks noChangeShapeType="1"/>
          </p:cNvSpPr>
          <p:nvPr/>
        </p:nvSpPr>
        <p:spPr bwMode="auto">
          <a:xfrm flipH="1">
            <a:off x="6019800" y="4724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035" tIns="45520" rIns="91035" bIns="45520"/>
          <a:lstStyle/>
          <a:p>
            <a:endParaRPr lang="zh-CN" altLang="en-US"/>
          </a:p>
        </p:txBody>
      </p:sp>
      <p:sp>
        <p:nvSpPr>
          <p:cNvPr id="23648" name="Text Box 2147"/>
          <p:cNvSpPr txBox="1">
            <a:spLocks noChangeArrowheads="1"/>
          </p:cNvSpPr>
          <p:nvPr/>
        </p:nvSpPr>
        <p:spPr bwMode="auto">
          <a:xfrm>
            <a:off x="5715000" y="4876820"/>
            <a:ext cx="1143000" cy="738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35" tIns="45520" rIns="91035" bIns="4552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1400">
                <a:ea typeface="Gulim" pitchFamily="34" charset="-127"/>
              </a:rPr>
              <a:t>Compute total cost of swapping</a:t>
            </a:r>
          </a:p>
        </p:txBody>
      </p:sp>
      <p:grpSp>
        <p:nvGrpSpPr>
          <p:cNvPr id="23649" name="Group 2148"/>
          <p:cNvGrpSpPr>
            <a:grpSpLocks/>
          </p:cNvGrpSpPr>
          <p:nvPr/>
        </p:nvGrpSpPr>
        <p:grpSpPr bwMode="auto">
          <a:xfrm>
            <a:off x="3544888" y="4611688"/>
            <a:ext cx="2176462" cy="2035175"/>
            <a:chOff x="2233" y="2905"/>
            <a:chExt cx="1371" cy="1282"/>
          </a:xfrm>
        </p:grpSpPr>
        <p:sp>
          <p:nvSpPr>
            <p:cNvPr id="23736" name="Rectangle 2149"/>
            <p:cNvSpPr>
              <a:spLocks noChangeArrowheads="1"/>
            </p:cNvSpPr>
            <p:nvPr/>
          </p:nvSpPr>
          <p:spPr bwMode="auto">
            <a:xfrm>
              <a:off x="2233" y="2905"/>
              <a:ext cx="1371" cy="1282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23737" name="Rectangle 2150"/>
            <p:cNvSpPr>
              <a:spLocks noChangeArrowheads="1"/>
            </p:cNvSpPr>
            <p:nvPr/>
          </p:nvSpPr>
          <p:spPr bwMode="auto">
            <a:xfrm>
              <a:off x="2376" y="3009"/>
              <a:ext cx="1154" cy="10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23738" name="Line 2151"/>
            <p:cNvSpPr>
              <a:spLocks noChangeShapeType="1"/>
            </p:cNvSpPr>
            <p:nvPr/>
          </p:nvSpPr>
          <p:spPr bwMode="auto">
            <a:xfrm>
              <a:off x="2376" y="3928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39" name="Line 2152"/>
            <p:cNvSpPr>
              <a:spLocks noChangeShapeType="1"/>
            </p:cNvSpPr>
            <p:nvPr/>
          </p:nvSpPr>
          <p:spPr bwMode="auto">
            <a:xfrm>
              <a:off x="2376" y="3823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40" name="Line 2153"/>
            <p:cNvSpPr>
              <a:spLocks noChangeShapeType="1"/>
            </p:cNvSpPr>
            <p:nvPr/>
          </p:nvSpPr>
          <p:spPr bwMode="auto">
            <a:xfrm>
              <a:off x="2376" y="3725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41" name="Line 2154"/>
            <p:cNvSpPr>
              <a:spLocks noChangeShapeType="1"/>
            </p:cNvSpPr>
            <p:nvPr/>
          </p:nvSpPr>
          <p:spPr bwMode="auto">
            <a:xfrm>
              <a:off x="2376" y="3620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42" name="Line 2155"/>
            <p:cNvSpPr>
              <a:spLocks noChangeShapeType="1"/>
            </p:cNvSpPr>
            <p:nvPr/>
          </p:nvSpPr>
          <p:spPr bwMode="auto">
            <a:xfrm>
              <a:off x="2376" y="3521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43" name="Line 2156"/>
            <p:cNvSpPr>
              <a:spLocks noChangeShapeType="1"/>
            </p:cNvSpPr>
            <p:nvPr/>
          </p:nvSpPr>
          <p:spPr bwMode="auto">
            <a:xfrm>
              <a:off x="2376" y="3416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44" name="Line 2157"/>
            <p:cNvSpPr>
              <a:spLocks noChangeShapeType="1"/>
            </p:cNvSpPr>
            <p:nvPr/>
          </p:nvSpPr>
          <p:spPr bwMode="auto">
            <a:xfrm>
              <a:off x="2376" y="3318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45" name="Line 2158"/>
            <p:cNvSpPr>
              <a:spLocks noChangeShapeType="1"/>
            </p:cNvSpPr>
            <p:nvPr/>
          </p:nvSpPr>
          <p:spPr bwMode="auto">
            <a:xfrm>
              <a:off x="2376" y="3213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46" name="Line 2159"/>
            <p:cNvSpPr>
              <a:spLocks noChangeShapeType="1"/>
            </p:cNvSpPr>
            <p:nvPr/>
          </p:nvSpPr>
          <p:spPr bwMode="auto">
            <a:xfrm>
              <a:off x="2376" y="3114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47" name="Line 2160"/>
            <p:cNvSpPr>
              <a:spLocks noChangeShapeType="1"/>
            </p:cNvSpPr>
            <p:nvPr/>
          </p:nvSpPr>
          <p:spPr bwMode="auto">
            <a:xfrm>
              <a:off x="2376" y="3009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48" name="Line 2161"/>
            <p:cNvSpPr>
              <a:spLocks noChangeShapeType="1"/>
            </p:cNvSpPr>
            <p:nvPr/>
          </p:nvSpPr>
          <p:spPr bwMode="auto">
            <a:xfrm>
              <a:off x="2495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49" name="Line 2162"/>
            <p:cNvSpPr>
              <a:spLocks noChangeShapeType="1"/>
            </p:cNvSpPr>
            <p:nvPr/>
          </p:nvSpPr>
          <p:spPr bwMode="auto">
            <a:xfrm>
              <a:off x="2607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50" name="Line 2163"/>
            <p:cNvSpPr>
              <a:spLocks noChangeShapeType="1"/>
            </p:cNvSpPr>
            <p:nvPr/>
          </p:nvSpPr>
          <p:spPr bwMode="auto">
            <a:xfrm>
              <a:off x="2725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51" name="Line 2164"/>
            <p:cNvSpPr>
              <a:spLocks noChangeShapeType="1"/>
            </p:cNvSpPr>
            <p:nvPr/>
          </p:nvSpPr>
          <p:spPr bwMode="auto">
            <a:xfrm>
              <a:off x="2838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52" name="Line 2165"/>
            <p:cNvSpPr>
              <a:spLocks noChangeShapeType="1"/>
            </p:cNvSpPr>
            <p:nvPr/>
          </p:nvSpPr>
          <p:spPr bwMode="auto">
            <a:xfrm>
              <a:off x="2956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53" name="Line 2166"/>
            <p:cNvSpPr>
              <a:spLocks noChangeShapeType="1"/>
            </p:cNvSpPr>
            <p:nvPr/>
          </p:nvSpPr>
          <p:spPr bwMode="auto">
            <a:xfrm>
              <a:off x="3068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54" name="Line 2167"/>
            <p:cNvSpPr>
              <a:spLocks noChangeShapeType="1"/>
            </p:cNvSpPr>
            <p:nvPr/>
          </p:nvSpPr>
          <p:spPr bwMode="auto">
            <a:xfrm>
              <a:off x="3187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55" name="Line 2168"/>
            <p:cNvSpPr>
              <a:spLocks noChangeShapeType="1"/>
            </p:cNvSpPr>
            <p:nvPr/>
          </p:nvSpPr>
          <p:spPr bwMode="auto">
            <a:xfrm>
              <a:off x="3299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56" name="Line 2169"/>
            <p:cNvSpPr>
              <a:spLocks noChangeShapeType="1"/>
            </p:cNvSpPr>
            <p:nvPr/>
          </p:nvSpPr>
          <p:spPr bwMode="auto">
            <a:xfrm>
              <a:off x="3417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57" name="Line 2170"/>
            <p:cNvSpPr>
              <a:spLocks noChangeShapeType="1"/>
            </p:cNvSpPr>
            <p:nvPr/>
          </p:nvSpPr>
          <p:spPr bwMode="auto">
            <a:xfrm>
              <a:off x="3530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58" name="Rectangle 2171"/>
            <p:cNvSpPr>
              <a:spLocks noChangeArrowheads="1"/>
            </p:cNvSpPr>
            <p:nvPr/>
          </p:nvSpPr>
          <p:spPr bwMode="auto">
            <a:xfrm>
              <a:off x="2376" y="3009"/>
              <a:ext cx="1154" cy="101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23759" name="Line 2172"/>
            <p:cNvSpPr>
              <a:spLocks noChangeShapeType="1"/>
            </p:cNvSpPr>
            <p:nvPr/>
          </p:nvSpPr>
          <p:spPr bwMode="auto">
            <a:xfrm>
              <a:off x="2376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60" name="Line 2173"/>
            <p:cNvSpPr>
              <a:spLocks noChangeShapeType="1"/>
            </p:cNvSpPr>
            <p:nvPr/>
          </p:nvSpPr>
          <p:spPr bwMode="auto">
            <a:xfrm>
              <a:off x="2364" y="4027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61" name="Line 2174"/>
            <p:cNvSpPr>
              <a:spLocks noChangeShapeType="1"/>
            </p:cNvSpPr>
            <p:nvPr/>
          </p:nvSpPr>
          <p:spPr bwMode="auto">
            <a:xfrm>
              <a:off x="2364" y="392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62" name="Line 2175"/>
            <p:cNvSpPr>
              <a:spLocks noChangeShapeType="1"/>
            </p:cNvSpPr>
            <p:nvPr/>
          </p:nvSpPr>
          <p:spPr bwMode="auto">
            <a:xfrm>
              <a:off x="2364" y="382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63" name="Line 2176"/>
            <p:cNvSpPr>
              <a:spLocks noChangeShapeType="1"/>
            </p:cNvSpPr>
            <p:nvPr/>
          </p:nvSpPr>
          <p:spPr bwMode="auto">
            <a:xfrm>
              <a:off x="2364" y="3725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64" name="Line 2177"/>
            <p:cNvSpPr>
              <a:spLocks noChangeShapeType="1"/>
            </p:cNvSpPr>
            <p:nvPr/>
          </p:nvSpPr>
          <p:spPr bwMode="auto">
            <a:xfrm>
              <a:off x="2364" y="362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65" name="Line 2178"/>
            <p:cNvSpPr>
              <a:spLocks noChangeShapeType="1"/>
            </p:cNvSpPr>
            <p:nvPr/>
          </p:nvSpPr>
          <p:spPr bwMode="auto">
            <a:xfrm>
              <a:off x="2364" y="3521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66" name="Line 2179"/>
            <p:cNvSpPr>
              <a:spLocks noChangeShapeType="1"/>
            </p:cNvSpPr>
            <p:nvPr/>
          </p:nvSpPr>
          <p:spPr bwMode="auto">
            <a:xfrm>
              <a:off x="2364" y="3416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67" name="Line 2180"/>
            <p:cNvSpPr>
              <a:spLocks noChangeShapeType="1"/>
            </p:cNvSpPr>
            <p:nvPr/>
          </p:nvSpPr>
          <p:spPr bwMode="auto">
            <a:xfrm>
              <a:off x="2364" y="331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68" name="Line 2181"/>
            <p:cNvSpPr>
              <a:spLocks noChangeShapeType="1"/>
            </p:cNvSpPr>
            <p:nvPr/>
          </p:nvSpPr>
          <p:spPr bwMode="auto">
            <a:xfrm>
              <a:off x="2364" y="321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69" name="Line 2182"/>
            <p:cNvSpPr>
              <a:spLocks noChangeShapeType="1"/>
            </p:cNvSpPr>
            <p:nvPr/>
          </p:nvSpPr>
          <p:spPr bwMode="auto">
            <a:xfrm>
              <a:off x="2364" y="3114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70" name="Line 2183"/>
            <p:cNvSpPr>
              <a:spLocks noChangeShapeType="1"/>
            </p:cNvSpPr>
            <p:nvPr/>
          </p:nvSpPr>
          <p:spPr bwMode="auto">
            <a:xfrm>
              <a:off x="2364" y="3009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71" name="Line 2184"/>
            <p:cNvSpPr>
              <a:spLocks noChangeShapeType="1"/>
            </p:cNvSpPr>
            <p:nvPr/>
          </p:nvSpPr>
          <p:spPr bwMode="auto">
            <a:xfrm>
              <a:off x="2376" y="4027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72" name="Line 2185"/>
            <p:cNvSpPr>
              <a:spLocks noChangeShapeType="1"/>
            </p:cNvSpPr>
            <p:nvPr/>
          </p:nvSpPr>
          <p:spPr bwMode="auto">
            <a:xfrm flipV="1">
              <a:off x="2376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73" name="Line 2186"/>
            <p:cNvSpPr>
              <a:spLocks noChangeShapeType="1"/>
            </p:cNvSpPr>
            <p:nvPr/>
          </p:nvSpPr>
          <p:spPr bwMode="auto">
            <a:xfrm flipV="1">
              <a:off x="2495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74" name="Line 2187"/>
            <p:cNvSpPr>
              <a:spLocks noChangeShapeType="1"/>
            </p:cNvSpPr>
            <p:nvPr/>
          </p:nvSpPr>
          <p:spPr bwMode="auto">
            <a:xfrm flipV="1">
              <a:off x="2607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75" name="Line 2188"/>
            <p:cNvSpPr>
              <a:spLocks noChangeShapeType="1"/>
            </p:cNvSpPr>
            <p:nvPr/>
          </p:nvSpPr>
          <p:spPr bwMode="auto">
            <a:xfrm flipV="1">
              <a:off x="2725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76" name="Line 2189"/>
            <p:cNvSpPr>
              <a:spLocks noChangeShapeType="1"/>
            </p:cNvSpPr>
            <p:nvPr/>
          </p:nvSpPr>
          <p:spPr bwMode="auto">
            <a:xfrm flipV="1">
              <a:off x="2838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77" name="Line 2190"/>
            <p:cNvSpPr>
              <a:spLocks noChangeShapeType="1"/>
            </p:cNvSpPr>
            <p:nvPr/>
          </p:nvSpPr>
          <p:spPr bwMode="auto">
            <a:xfrm flipV="1">
              <a:off x="2956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78" name="Line 2191"/>
            <p:cNvSpPr>
              <a:spLocks noChangeShapeType="1"/>
            </p:cNvSpPr>
            <p:nvPr/>
          </p:nvSpPr>
          <p:spPr bwMode="auto">
            <a:xfrm flipV="1">
              <a:off x="3068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79" name="Line 2192"/>
            <p:cNvSpPr>
              <a:spLocks noChangeShapeType="1"/>
            </p:cNvSpPr>
            <p:nvPr/>
          </p:nvSpPr>
          <p:spPr bwMode="auto">
            <a:xfrm flipV="1">
              <a:off x="3187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80" name="Line 2193"/>
            <p:cNvSpPr>
              <a:spLocks noChangeShapeType="1"/>
            </p:cNvSpPr>
            <p:nvPr/>
          </p:nvSpPr>
          <p:spPr bwMode="auto">
            <a:xfrm flipV="1">
              <a:off x="3299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81" name="Line 2194"/>
            <p:cNvSpPr>
              <a:spLocks noChangeShapeType="1"/>
            </p:cNvSpPr>
            <p:nvPr/>
          </p:nvSpPr>
          <p:spPr bwMode="auto">
            <a:xfrm flipV="1">
              <a:off x="3417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82" name="Line 2195"/>
            <p:cNvSpPr>
              <a:spLocks noChangeShapeType="1"/>
            </p:cNvSpPr>
            <p:nvPr/>
          </p:nvSpPr>
          <p:spPr bwMode="auto">
            <a:xfrm flipV="1">
              <a:off x="3530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83" name="Freeform 2196"/>
            <p:cNvSpPr>
              <a:spLocks/>
            </p:cNvSpPr>
            <p:nvPr/>
          </p:nvSpPr>
          <p:spPr bwMode="auto">
            <a:xfrm>
              <a:off x="2682" y="3577"/>
              <a:ext cx="87" cy="86"/>
            </a:xfrm>
            <a:custGeom>
              <a:avLst/>
              <a:gdLst>
                <a:gd name="T0" fmla="*/ 43 w 87"/>
                <a:gd name="T1" fmla="*/ 0 h 86"/>
                <a:gd name="T2" fmla="*/ 87 w 87"/>
                <a:gd name="T3" fmla="*/ 43 h 86"/>
                <a:gd name="T4" fmla="*/ 43 w 87"/>
                <a:gd name="T5" fmla="*/ 86 h 86"/>
                <a:gd name="T6" fmla="*/ 0 w 87"/>
                <a:gd name="T7" fmla="*/ 43 h 86"/>
                <a:gd name="T8" fmla="*/ 43 w 87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86"/>
                <a:gd name="T17" fmla="*/ 87 w 87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86">
                  <a:moveTo>
                    <a:pt x="43" y="0"/>
                  </a:moveTo>
                  <a:lnTo>
                    <a:pt x="87" y="43"/>
                  </a:lnTo>
                  <a:lnTo>
                    <a:pt x="43" y="86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84" name="Freeform 2197"/>
            <p:cNvSpPr>
              <a:spLocks/>
            </p:cNvSpPr>
            <p:nvPr/>
          </p:nvSpPr>
          <p:spPr bwMode="auto">
            <a:xfrm>
              <a:off x="2563" y="3373"/>
              <a:ext cx="88" cy="87"/>
            </a:xfrm>
            <a:custGeom>
              <a:avLst/>
              <a:gdLst>
                <a:gd name="T0" fmla="*/ 44 w 88"/>
                <a:gd name="T1" fmla="*/ 0 h 87"/>
                <a:gd name="T2" fmla="*/ 88 w 88"/>
                <a:gd name="T3" fmla="*/ 43 h 87"/>
                <a:gd name="T4" fmla="*/ 44 w 88"/>
                <a:gd name="T5" fmla="*/ 87 h 87"/>
                <a:gd name="T6" fmla="*/ 0 w 88"/>
                <a:gd name="T7" fmla="*/ 43 h 87"/>
                <a:gd name="T8" fmla="*/ 44 w 88"/>
                <a:gd name="T9" fmla="*/ 0 h 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87"/>
                <a:gd name="T17" fmla="*/ 88 w 88"/>
                <a:gd name="T18" fmla="*/ 87 h 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87">
                  <a:moveTo>
                    <a:pt x="44" y="0"/>
                  </a:moveTo>
                  <a:lnTo>
                    <a:pt x="88" y="43"/>
                  </a:lnTo>
                  <a:lnTo>
                    <a:pt x="44" y="87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85" name="Freeform 2198"/>
            <p:cNvSpPr>
              <a:spLocks/>
            </p:cNvSpPr>
            <p:nvPr/>
          </p:nvSpPr>
          <p:spPr bwMode="auto">
            <a:xfrm>
              <a:off x="3143" y="3681"/>
              <a:ext cx="87" cy="87"/>
            </a:xfrm>
            <a:custGeom>
              <a:avLst/>
              <a:gdLst>
                <a:gd name="T0" fmla="*/ 44 w 87"/>
                <a:gd name="T1" fmla="*/ 0 h 87"/>
                <a:gd name="T2" fmla="*/ 87 w 87"/>
                <a:gd name="T3" fmla="*/ 44 h 87"/>
                <a:gd name="T4" fmla="*/ 44 w 87"/>
                <a:gd name="T5" fmla="*/ 87 h 87"/>
                <a:gd name="T6" fmla="*/ 0 w 87"/>
                <a:gd name="T7" fmla="*/ 44 h 87"/>
                <a:gd name="T8" fmla="*/ 44 w 87"/>
                <a:gd name="T9" fmla="*/ 0 h 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87"/>
                <a:gd name="T17" fmla="*/ 87 w 87"/>
                <a:gd name="T18" fmla="*/ 87 h 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87">
                  <a:moveTo>
                    <a:pt x="44" y="0"/>
                  </a:moveTo>
                  <a:lnTo>
                    <a:pt x="87" y="44"/>
                  </a:lnTo>
                  <a:lnTo>
                    <a:pt x="44" y="87"/>
                  </a:lnTo>
                  <a:lnTo>
                    <a:pt x="0" y="4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86" name="Freeform 2199"/>
            <p:cNvSpPr>
              <a:spLocks/>
            </p:cNvSpPr>
            <p:nvPr/>
          </p:nvSpPr>
          <p:spPr bwMode="auto">
            <a:xfrm>
              <a:off x="2794" y="3275"/>
              <a:ext cx="87" cy="86"/>
            </a:xfrm>
            <a:custGeom>
              <a:avLst/>
              <a:gdLst>
                <a:gd name="T0" fmla="*/ 44 w 87"/>
                <a:gd name="T1" fmla="*/ 0 h 86"/>
                <a:gd name="T2" fmla="*/ 87 w 87"/>
                <a:gd name="T3" fmla="*/ 43 h 86"/>
                <a:gd name="T4" fmla="*/ 44 w 87"/>
                <a:gd name="T5" fmla="*/ 86 h 86"/>
                <a:gd name="T6" fmla="*/ 0 w 87"/>
                <a:gd name="T7" fmla="*/ 43 h 86"/>
                <a:gd name="T8" fmla="*/ 44 w 87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86"/>
                <a:gd name="T17" fmla="*/ 87 w 87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86">
                  <a:moveTo>
                    <a:pt x="44" y="0"/>
                  </a:moveTo>
                  <a:lnTo>
                    <a:pt x="87" y="43"/>
                  </a:lnTo>
                  <a:lnTo>
                    <a:pt x="44" y="86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87" name="Freeform 2200"/>
            <p:cNvSpPr>
              <a:spLocks/>
            </p:cNvSpPr>
            <p:nvPr/>
          </p:nvSpPr>
          <p:spPr bwMode="auto">
            <a:xfrm>
              <a:off x="2682" y="3170"/>
              <a:ext cx="87" cy="86"/>
            </a:xfrm>
            <a:custGeom>
              <a:avLst/>
              <a:gdLst>
                <a:gd name="T0" fmla="*/ 43 w 87"/>
                <a:gd name="T1" fmla="*/ 0 h 86"/>
                <a:gd name="T2" fmla="*/ 87 w 87"/>
                <a:gd name="T3" fmla="*/ 43 h 86"/>
                <a:gd name="T4" fmla="*/ 43 w 87"/>
                <a:gd name="T5" fmla="*/ 86 h 86"/>
                <a:gd name="T6" fmla="*/ 0 w 87"/>
                <a:gd name="T7" fmla="*/ 43 h 86"/>
                <a:gd name="T8" fmla="*/ 43 w 87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86"/>
                <a:gd name="T17" fmla="*/ 87 w 87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86">
                  <a:moveTo>
                    <a:pt x="43" y="0"/>
                  </a:moveTo>
                  <a:lnTo>
                    <a:pt x="87" y="43"/>
                  </a:lnTo>
                  <a:lnTo>
                    <a:pt x="43" y="86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80"/>
            </a:solidFill>
            <a:ln w="952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88" name="Freeform 2201"/>
            <p:cNvSpPr>
              <a:spLocks/>
            </p:cNvSpPr>
            <p:nvPr/>
          </p:nvSpPr>
          <p:spPr bwMode="auto">
            <a:xfrm>
              <a:off x="3255" y="3478"/>
              <a:ext cx="88" cy="86"/>
            </a:xfrm>
            <a:custGeom>
              <a:avLst/>
              <a:gdLst>
                <a:gd name="T0" fmla="*/ 44 w 88"/>
                <a:gd name="T1" fmla="*/ 0 h 86"/>
                <a:gd name="T2" fmla="*/ 88 w 88"/>
                <a:gd name="T3" fmla="*/ 43 h 86"/>
                <a:gd name="T4" fmla="*/ 44 w 88"/>
                <a:gd name="T5" fmla="*/ 86 h 86"/>
                <a:gd name="T6" fmla="*/ 0 w 88"/>
                <a:gd name="T7" fmla="*/ 43 h 86"/>
                <a:gd name="T8" fmla="*/ 44 w 88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86"/>
                <a:gd name="T17" fmla="*/ 88 w 88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86">
                  <a:moveTo>
                    <a:pt x="44" y="0"/>
                  </a:moveTo>
                  <a:lnTo>
                    <a:pt x="88" y="43"/>
                  </a:lnTo>
                  <a:lnTo>
                    <a:pt x="44" y="86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89" name="Freeform 2202"/>
            <p:cNvSpPr>
              <a:spLocks/>
            </p:cNvSpPr>
            <p:nvPr/>
          </p:nvSpPr>
          <p:spPr bwMode="auto">
            <a:xfrm>
              <a:off x="3143" y="3577"/>
              <a:ext cx="87" cy="86"/>
            </a:xfrm>
            <a:custGeom>
              <a:avLst/>
              <a:gdLst>
                <a:gd name="T0" fmla="*/ 44 w 87"/>
                <a:gd name="T1" fmla="*/ 0 h 86"/>
                <a:gd name="T2" fmla="*/ 87 w 87"/>
                <a:gd name="T3" fmla="*/ 43 h 86"/>
                <a:gd name="T4" fmla="*/ 44 w 87"/>
                <a:gd name="T5" fmla="*/ 86 h 86"/>
                <a:gd name="T6" fmla="*/ 0 w 87"/>
                <a:gd name="T7" fmla="*/ 43 h 86"/>
                <a:gd name="T8" fmla="*/ 44 w 87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86"/>
                <a:gd name="T17" fmla="*/ 87 w 87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86">
                  <a:moveTo>
                    <a:pt x="44" y="0"/>
                  </a:moveTo>
                  <a:lnTo>
                    <a:pt x="87" y="43"/>
                  </a:lnTo>
                  <a:lnTo>
                    <a:pt x="44" y="86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90" name="Freeform 2203"/>
            <p:cNvSpPr>
              <a:spLocks/>
            </p:cNvSpPr>
            <p:nvPr/>
          </p:nvSpPr>
          <p:spPr bwMode="auto">
            <a:xfrm>
              <a:off x="3143" y="3373"/>
              <a:ext cx="87" cy="87"/>
            </a:xfrm>
            <a:custGeom>
              <a:avLst/>
              <a:gdLst>
                <a:gd name="T0" fmla="*/ 44 w 87"/>
                <a:gd name="T1" fmla="*/ 0 h 87"/>
                <a:gd name="T2" fmla="*/ 87 w 87"/>
                <a:gd name="T3" fmla="*/ 43 h 87"/>
                <a:gd name="T4" fmla="*/ 44 w 87"/>
                <a:gd name="T5" fmla="*/ 87 h 87"/>
                <a:gd name="T6" fmla="*/ 0 w 87"/>
                <a:gd name="T7" fmla="*/ 43 h 87"/>
                <a:gd name="T8" fmla="*/ 44 w 87"/>
                <a:gd name="T9" fmla="*/ 0 h 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87"/>
                <a:gd name="T17" fmla="*/ 87 w 87"/>
                <a:gd name="T18" fmla="*/ 87 h 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87">
                  <a:moveTo>
                    <a:pt x="44" y="0"/>
                  </a:moveTo>
                  <a:lnTo>
                    <a:pt x="87" y="43"/>
                  </a:lnTo>
                  <a:lnTo>
                    <a:pt x="44" y="87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91" name="Rectangle 2204"/>
            <p:cNvSpPr>
              <a:spLocks noChangeArrowheads="1"/>
            </p:cNvSpPr>
            <p:nvPr/>
          </p:nvSpPr>
          <p:spPr bwMode="auto">
            <a:xfrm>
              <a:off x="2326" y="4008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0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792" name="Rectangle 2205"/>
            <p:cNvSpPr>
              <a:spLocks noChangeArrowheads="1"/>
            </p:cNvSpPr>
            <p:nvPr/>
          </p:nvSpPr>
          <p:spPr bwMode="auto">
            <a:xfrm>
              <a:off x="2326" y="3910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1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793" name="Rectangle 2206"/>
            <p:cNvSpPr>
              <a:spLocks noChangeArrowheads="1"/>
            </p:cNvSpPr>
            <p:nvPr/>
          </p:nvSpPr>
          <p:spPr bwMode="auto">
            <a:xfrm>
              <a:off x="2326" y="3805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2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794" name="Rectangle 2207"/>
            <p:cNvSpPr>
              <a:spLocks noChangeArrowheads="1"/>
            </p:cNvSpPr>
            <p:nvPr/>
          </p:nvSpPr>
          <p:spPr bwMode="auto">
            <a:xfrm>
              <a:off x="2326" y="3706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3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795" name="Rectangle 2208"/>
            <p:cNvSpPr>
              <a:spLocks noChangeArrowheads="1"/>
            </p:cNvSpPr>
            <p:nvPr/>
          </p:nvSpPr>
          <p:spPr bwMode="auto">
            <a:xfrm>
              <a:off x="2326" y="3601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4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796" name="Rectangle 2209"/>
            <p:cNvSpPr>
              <a:spLocks noChangeArrowheads="1"/>
            </p:cNvSpPr>
            <p:nvPr/>
          </p:nvSpPr>
          <p:spPr bwMode="auto">
            <a:xfrm>
              <a:off x="2326" y="3503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5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797" name="Rectangle 2210"/>
            <p:cNvSpPr>
              <a:spLocks noChangeArrowheads="1"/>
            </p:cNvSpPr>
            <p:nvPr/>
          </p:nvSpPr>
          <p:spPr bwMode="auto">
            <a:xfrm>
              <a:off x="2326" y="3398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6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798" name="Rectangle 2211"/>
            <p:cNvSpPr>
              <a:spLocks noChangeArrowheads="1"/>
            </p:cNvSpPr>
            <p:nvPr/>
          </p:nvSpPr>
          <p:spPr bwMode="auto">
            <a:xfrm>
              <a:off x="2326" y="3299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7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799" name="Rectangle 2212"/>
            <p:cNvSpPr>
              <a:spLocks noChangeArrowheads="1"/>
            </p:cNvSpPr>
            <p:nvPr/>
          </p:nvSpPr>
          <p:spPr bwMode="auto">
            <a:xfrm>
              <a:off x="2326" y="3194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8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800" name="Rectangle 2213"/>
            <p:cNvSpPr>
              <a:spLocks noChangeArrowheads="1"/>
            </p:cNvSpPr>
            <p:nvPr/>
          </p:nvSpPr>
          <p:spPr bwMode="auto">
            <a:xfrm>
              <a:off x="2326" y="3096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9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801" name="Rectangle 2214"/>
            <p:cNvSpPr>
              <a:spLocks noChangeArrowheads="1"/>
            </p:cNvSpPr>
            <p:nvPr/>
          </p:nvSpPr>
          <p:spPr bwMode="auto">
            <a:xfrm>
              <a:off x="2308" y="2991"/>
              <a:ext cx="44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10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802" name="Rectangle 2215"/>
            <p:cNvSpPr>
              <a:spLocks noChangeArrowheads="1"/>
            </p:cNvSpPr>
            <p:nvPr/>
          </p:nvSpPr>
          <p:spPr bwMode="auto">
            <a:xfrm>
              <a:off x="2370" y="4070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0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803" name="Rectangle 2216"/>
            <p:cNvSpPr>
              <a:spLocks noChangeArrowheads="1"/>
            </p:cNvSpPr>
            <p:nvPr/>
          </p:nvSpPr>
          <p:spPr bwMode="auto">
            <a:xfrm>
              <a:off x="2489" y="4070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1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804" name="Rectangle 2217"/>
            <p:cNvSpPr>
              <a:spLocks noChangeArrowheads="1"/>
            </p:cNvSpPr>
            <p:nvPr/>
          </p:nvSpPr>
          <p:spPr bwMode="auto">
            <a:xfrm>
              <a:off x="2601" y="4070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2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805" name="Rectangle 2218"/>
            <p:cNvSpPr>
              <a:spLocks noChangeArrowheads="1"/>
            </p:cNvSpPr>
            <p:nvPr/>
          </p:nvSpPr>
          <p:spPr bwMode="auto">
            <a:xfrm>
              <a:off x="2719" y="4070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3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806" name="Rectangle 2219"/>
            <p:cNvSpPr>
              <a:spLocks noChangeArrowheads="1"/>
            </p:cNvSpPr>
            <p:nvPr/>
          </p:nvSpPr>
          <p:spPr bwMode="auto">
            <a:xfrm>
              <a:off x="2831" y="4070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4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807" name="Rectangle 2220"/>
            <p:cNvSpPr>
              <a:spLocks noChangeArrowheads="1"/>
            </p:cNvSpPr>
            <p:nvPr/>
          </p:nvSpPr>
          <p:spPr bwMode="auto">
            <a:xfrm>
              <a:off x="2950" y="4070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5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808" name="Rectangle 2221"/>
            <p:cNvSpPr>
              <a:spLocks noChangeArrowheads="1"/>
            </p:cNvSpPr>
            <p:nvPr/>
          </p:nvSpPr>
          <p:spPr bwMode="auto">
            <a:xfrm>
              <a:off x="3062" y="4070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6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809" name="Rectangle 2222"/>
            <p:cNvSpPr>
              <a:spLocks noChangeArrowheads="1"/>
            </p:cNvSpPr>
            <p:nvPr/>
          </p:nvSpPr>
          <p:spPr bwMode="auto">
            <a:xfrm>
              <a:off x="3180" y="4070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7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810" name="Rectangle 2223"/>
            <p:cNvSpPr>
              <a:spLocks noChangeArrowheads="1"/>
            </p:cNvSpPr>
            <p:nvPr/>
          </p:nvSpPr>
          <p:spPr bwMode="auto">
            <a:xfrm>
              <a:off x="3293" y="4070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8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811" name="Rectangle 2224"/>
            <p:cNvSpPr>
              <a:spLocks noChangeArrowheads="1"/>
            </p:cNvSpPr>
            <p:nvPr/>
          </p:nvSpPr>
          <p:spPr bwMode="auto">
            <a:xfrm>
              <a:off x="3411" y="4070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9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812" name="Rectangle 2225"/>
            <p:cNvSpPr>
              <a:spLocks noChangeArrowheads="1"/>
            </p:cNvSpPr>
            <p:nvPr/>
          </p:nvSpPr>
          <p:spPr bwMode="auto">
            <a:xfrm>
              <a:off x="3511" y="4070"/>
              <a:ext cx="44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10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813" name="Rectangle 2226"/>
            <p:cNvSpPr>
              <a:spLocks noChangeArrowheads="1"/>
            </p:cNvSpPr>
            <p:nvPr/>
          </p:nvSpPr>
          <p:spPr bwMode="auto">
            <a:xfrm>
              <a:off x="2233" y="2905"/>
              <a:ext cx="1371" cy="1282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23814" name="Line 2227"/>
            <p:cNvSpPr>
              <a:spLocks noChangeShapeType="1"/>
            </p:cNvSpPr>
            <p:nvPr/>
          </p:nvSpPr>
          <p:spPr bwMode="auto">
            <a:xfrm>
              <a:off x="3181" y="3456"/>
              <a:ext cx="0" cy="1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3815" name="Freeform 2228"/>
            <p:cNvSpPr>
              <a:spLocks/>
            </p:cNvSpPr>
            <p:nvPr/>
          </p:nvSpPr>
          <p:spPr bwMode="auto">
            <a:xfrm>
              <a:off x="3033" y="3600"/>
              <a:ext cx="87" cy="86"/>
            </a:xfrm>
            <a:custGeom>
              <a:avLst/>
              <a:gdLst>
                <a:gd name="T0" fmla="*/ 44 w 87"/>
                <a:gd name="T1" fmla="*/ 0 h 86"/>
                <a:gd name="T2" fmla="*/ 87 w 87"/>
                <a:gd name="T3" fmla="*/ 43 h 86"/>
                <a:gd name="T4" fmla="*/ 44 w 87"/>
                <a:gd name="T5" fmla="*/ 86 h 86"/>
                <a:gd name="T6" fmla="*/ 0 w 87"/>
                <a:gd name="T7" fmla="*/ 43 h 86"/>
                <a:gd name="T8" fmla="*/ 44 w 87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86"/>
                <a:gd name="T17" fmla="*/ 87 w 87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86">
                  <a:moveTo>
                    <a:pt x="44" y="0"/>
                  </a:moveTo>
                  <a:lnTo>
                    <a:pt x="87" y="43"/>
                  </a:lnTo>
                  <a:lnTo>
                    <a:pt x="44" y="86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16" name="Freeform 2229"/>
            <p:cNvSpPr>
              <a:spLocks/>
            </p:cNvSpPr>
            <p:nvPr/>
          </p:nvSpPr>
          <p:spPr bwMode="auto">
            <a:xfrm>
              <a:off x="3024" y="3792"/>
              <a:ext cx="87" cy="86"/>
            </a:xfrm>
            <a:custGeom>
              <a:avLst/>
              <a:gdLst>
                <a:gd name="T0" fmla="*/ 43 w 87"/>
                <a:gd name="T1" fmla="*/ 0 h 86"/>
                <a:gd name="T2" fmla="*/ 87 w 87"/>
                <a:gd name="T3" fmla="*/ 43 h 86"/>
                <a:gd name="T4" fmla="*/ 43 w 87"/>
                <a:gd name="T5" fmla="*/ 86 h 86"/>
                <a:gd name="T6" fmla="*/ 0 w 87"/>
                <a:gd name="T7" fmla="*/ 43 h 86"/>
                <a:gd name="T8" fmla="*/ 43 w 87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86"/>
                <a:gd name="T17" fmla="*/ 87 w 87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86">
                  <a:moveTo>
                    <a:pt x="43" y="0"/>
                  </a:moveTo>
                  <a:lnTo>
                    <a:pt x="87" y="43"/>
                  </a:lnTo>
                  <a:lnTo>
                    <a:pt x="43" y="86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650" name="Rectangle 2230"/>
          <p:cNvSpPr>
            <a:spLocks noChangeArrowheads="1"/>
          </p:cNvSpPr>
          <p:nvPr/>
        </p:nvSpPr>
        <p:spPr bwMode="auto">
          <a:xfrm>
            <a:off x="3657601" y="4267200"/>
            <a:ext cx="1456220" cy="30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35" tIns="45520" rIns="91035" bIns="4552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hangingPunct="1"/>
            <a:r>
              <a:rPr lang="en-US" altLang="ko-KR" sz="1400">
                <a:ea typeface="Gulim" pitchFamily="34" charset="-127"/>
              </a:rPr>
              <a:t>Total Cost = 26</a:t>
            </a:r>
          </a:p>
        </p:txBody>
      </p:sp>
      <p:sp>
        <p:nvSpPr>
          <p:cNvPr id="23651" name="Line 2231"/>
          <p:cNvSpPr>
            <a:spLocks noChangeShapeType="1"/>
          </p:cNvSpPr>
          <p:nvPr/>
        </p:nvSpPr>
        <p:spPr bwMode="auto">
          <a:xfrm flipV="1">
            <a:off x="5334000" y="4114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035" tIns="45520" rIns="91035" bIns="45520"/>
          <a:lstStyle/>
          <a:p>
            <a:endParaRPr lang="zh-CN" altLang="en-US"/>
          </a:p>
        </p:txBody>
      </p:sp>
      <p:sp>
        <p:nvSpPr>
          <p:cNvPr id="23652" name="Text Box 2232"/>
          <p:cNvSpPr txBox="1">
            <a:spLocks noChangeArrowheads="1"/>
          </p:cNvSpPr>
          <p:nvPr/>
        </p:nvSpPr>
        <p:spPr bwMode="auto">
          <a:xfrm>
            <a:off x="2362200" y="5029238"/>
            <a:ext cx="1219200" cy="1068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35" tIns="45520" rIns="91035" bIns="4552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1400">
                <a:ea typeface="Gulim" pitchFamily="34" charset="-127"/>
              </a:rPr>
              <a:t>Swapping O and O</a:t>
            </a:r>
            <a:r>
              <a:rPr lang="en-US" altLang="ko-KR" sz="1400" baseline="-25000">
                <a:ea typeface="Gulim" pitchFamily="34" charset="-127"/>
              </a:rPr>
              <a:t>ramdom 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ko-KR" sz="1400">
                <a:ea typeface="Gulim" pitchFamily="34" charset="-127"/>
              </a:rPr>
              <a:t>If quality is improved.</a:t>
            </a:r>
          </a:p>
        </p:txBody>
      </p:sp>
      <p:sp>
        <p:nvSpPr>
          <p:cNvPr id="23653" name="Text Box 2233"/>
          <p:cNvSpPr txBox="1">
            <a:spLocks noChangeArrowheads="1"/>
          </p:cNvSpPr>
          <p:nvPr/>
        </p:nvSpPr>
        <p:spPr bwMode="auto">
          <a:xfrm>
            <a:off x="228600" y="4724400"/>
            <a:ext cx="198120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35" tIns="45520" rIns="91035" bIns="4552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000" b="1">
                <a:ea typeface="Gulim" pitchFamily="34" charset="-127"/>
              </a:rPr>
              <a:t>Do loop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ko-KR" sz="2000" b="1">
                <a:ea typeface="Gulim" pitchFamily="34" charset="-127"/>
              </a:rPr>
              <a:t>Until no change</a:t>
            </a:r>
          </a:p>
        </p:txBody>
      </p:sp>
      <p:grpSp>
        <p:nvGrpSpPr>
          <p:cNvPr id="23654" name="Group 2234"/>
          <p:cNvGrpSpPr>
            <a:grpSpLocks/>
          </p:cNvGrpSpPr>
          <p:nvPr/>
        </p:nvGrpSpPr>
        <p:grpSpPr bwMode="auto">
          <a:xfrm>
            <a:off x="6821488" y="4611688"/>
            <a:ext cx="2176462" cy="2035175"/>
            <a:chOff x="4297" y="2905"/>
            <a:chExt cx="1371" cy="1282"/>
          </a:xfrm>
        </p:grpSpPr>
        <p:sp>
          <p:nvSpPr>
            <p:cNvPr id="23655" name="Rectangle 2235"/>
            <p:cNvSpPr>
              <a:spLocks noChangeArrowheads="1"/>
            </p:cNvSpPr>
            <p:nvPr/>
          </p:nvSpPr>
          <p:spPr bwMode="auto">
            <a:xfrm>
              <a:off x="4297" y="2905"/>
              <a:ext cx="1371" cy="1282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23656" name="Rectangle 2236"/>
            <p:cNvSpPr>
              <a:spLocks noChangeArrowheads="1"/>
            </p:cNvSpPr>
            <p:nvPr/>
          </p:nvSpPr>
          <p:spPr bwMode="auto">
            <a:xfrm>
              <a:off x="4440" y="3009"/>
              <a:ext cx="1154" cy="10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23657" name="Line 2237"/>
            <p:cNvSpPr>
              <a:spLocks noChangeShapeType="1"/>
            </p:cNvSpPr>
            <p:nvPr/>
          </p:nvSpPr>
          <p:spPr bwMode="auto">
            <a:xfrm>
              <a:off x="4440" y="3928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8" name="Line 2238"/>
            <p:cNvSpPr>
              <a:spLocks noChangeShapeType="1"/>
            </p:cNvSpPr>
            <p:nvPr/>
          </p:nvSpPr>
          <p:spPr bwMode="auto">
            <a:xfrm>
              <a:off x="4440" y="3823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9" name="Line 2239"/>
            <p:cNvSpPr>
              <a:spLocks noChangeShapeType="1"/>
            </p:cNvSpPr>
            <p:nvPr/>
          </p:nvSpPr>
          <p:spPr bwMode="auto">
            <a:xfrm>
              <a:off x="4440" y="3725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0" name="Line 2240"/>
            <p:cNvSpPr>
              <a:spLocks noChangeShapeType="1"/>
            </p:cNvSpPr>
            <p:nvPr/>
          </p:nvSpPr>
          <p:spPr bwMode="auto">
            <a:xfrm>
              <a:off x="4440" y="3620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1" name="Line 2241"/>
            <p:cNvSpPr>
              <a:spLocks noChangeShapeType="1"/>
            </p:cNvSpPr>
            <p:nvPr/>
          </p:nvSpPr>
          <p:spPr bwMode="auto">
            <a:xfrm>
              <a:off x="4440" y="3521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2" name="Line 2242"/>
            <p:cNvSpPr>
              <a:spLocks noChangeShapeType="1"/>
            </p:cNvSpPr>
            <p:nvPr/>
          </p:nvSpPr>
          <p:spPr bwMode="auto">
            <a:xfrm>
              <a:off x="4440" y="3416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3" name="Line 2243"/>
            <p:cNvSpPr>
              <a:spLocks noChangeShapeType="1"/>
            </p:cNvSpPr>
            <p:nvPr/>
          </p:nvSpPr>
          <p:spPr bwMode="auto">
            <a:xfrm>
              <a:off x="4440" y="3318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4" name="Line 2244"/>
            <p:cNvSpPr>
              <a:spLocks noChangeShapeType="1"/>
            </p:cNvSpPr>
            <p:nvPr/>
          </p:nvSpPr>
          <p:spPr bwMode="auto">
            <a:xfrm>
              <a:off x="4440" y="3213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5" name="Line 2245"/>
            <p:cNvSpPr>
              <a:spLocks noChangeShapeType="1"/>
            </p:cNvSpPr>
            <p:nvPr/>
          </p:nvSpPr>
          <p:spPr bwMode="auto">
            <a:xfrm>
              <a:off x="4440" y="3114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6" name="Line 2246"/>
            <p:cNvSpPr>
              <a:spLocks noChangeShapeType="1"/>
            </p:cNvSpPr>
            <p:nvPr/>
          </p:nvSpPr>
          <p:spPr bwMode="auto">
            <a:xfrm>
              <a:off x="4440" y="3009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7" name="Line 2247"/>
            <p:cNvSpPr>
              <a:spLocks noChangeShapeType="1"/>
            </p:cNvSpPr>
            <p:nvPr/>
          </p:nvSpPr>
          <p:spPr bwMode="auto">
            <a:xfrm>
              <a:off x="4559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8" name="Line 2248"/>
            <p:cNvSpPr>
              <a:spLocks noChangeShapeType="1"/>
            </p:cNvSpPr>
            <p:nvPr/>
          </p:nvSpPr>
          <p:spPr bwMode="auto">
            <a:xfrm>
              <a:off x="4671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9" name="Line 2249"/>
            <p:cNvSpPr>
              <a:spLocks noChangeShapeType="1"/>
            </p:cNvSpPr>
            <p:nvPr/>
          </p:nvSpPr>
          <p:spPr bwMode="auto">
            <a:xfrm>
              <a:off x="4789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70" name="Line 2250"/>
            <p:cNvSpPr>
              <a:spLocks noChangeShapeType="1"/>
            </p:cNvSpPr>
            <p:nvPr/>
          </p:nvSpPr>
          <p:spPr bwMode="auto">
            <a:xfrm>
              <a:off x="4902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71" name="Line 2251"/>
            <p:cNvSpPr>
              <a:spLocks noChangeShapeType="1"/>
            </p:cNvSpPr>
            <p:nvPr/>
          </p:nvSpPr>
          <p:spPr bwMode="auto">
            <a:xfrm>
              <a:off x="5020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72" name="Line 2252"/>
            <p:cNvSpPr>
              <a:spLocks noChangeShapeType="1"/>
            </p:cNvSpPr>
            <p:nvPr/>
          </p:nvSpPr>
          <p:spPr bwMode="auto">
            <a:xfrm>
              <a:off x="5132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73" name="Line 2253"/>
            <p:cNvSpPr>
              <a:spLocks noChangeShapeType="1"/>
            </p:cNvSpPr>
            <p:nvPr/>
          </p:nvSpPr>
          <p:spPr bwMode="auto">
            <a:xfrm>
              <a:off x="5251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74" name="Line 2254"/>
            <p:cNvSpPr>
              <a:spLocks noChangeShapeType="1"/>
            </p:cNvSpPr>
            <p:nvPr/>
          </p:nvSpPr>
          <p:spPr bwMode="auto">
            <a:xfrm>
              <a:off x="5363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75" name="Line 2255"/>
            <p:cNvSpPr>
              <a:spLocks noChangeShapeType="1"/>
            </p:cNvSpPr>
            <p:nvPr/>
          </p:nvSpPr>
          <p:spPr bwMode="auto">
            <a:xfrm>
              <a:off x="5481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76" name="Line 2256"/>
            <p:cNvSpPr>
              <a:spLocks noChangeShapeType="1"/>
            </p:cNvSpPr>
            <p:nvPr/>
          </p:nvSpPr>
          <p:spPr bwMode="auto">
            <a:xfrm>
              <a:off x="5594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77" name="Rectangle 2257"/>
            <p:cNvSpPr>
              <a:spLocks noChangeArrowheads="1"/>
            </p:cNvSpPr>
            <p:nvPr/>
          </p:nvSpPr>
          <p:spPr bwMode="auto">
            <a:xfrm>
              <a:off x="4440" y="3009"/>
              <a:ext cx="1154" cy="101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23678" name="Line 2258"/>
            <p:cNvSpPr>
              <a:spLocks noChangeShapeType="1"/>
            </p:cNvSpPr>
            <p:nvPr/>
          </p:nvSpPr>
          <p:spPr bwMode="auto">
            <a:xfrm>
              <a:off x="4440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79" name="Line 2259"/>
            <p:cNvSpPr>
              <a:spLocks noChangeShapeType="1"/>
            </p:cNvSpPr>
            <p:nvPr/>
          </p:nvSpPr>
          <p:spPr bwMode="auto">
            <a:xfrm>
              <a:off x="4428" y="4027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0" name="Line 2260"/>
            <p:cNvSpPr>
              <a:spLocks noChangeShapeType="1"/>
            </p:cNvSpPr>
            <p:nvPr/>
          </p:nvSpPr>
          <p:spPr bwMode="auto">
            <a:xfrm>
              <a:off x="4428" y="392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1" name="Line 2261"/>
            <p:cNvSpPr>
              <a:spLocks noChangeShapeType="1"/>
            </p:cNvSpPr>
            <p:nvPr/>
          </p:nvSpPr>
          <p:spPr bwMode="auto">
            <a:xfrm>
              <a:off x="4428" y="382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2" name="Line 2262"/>
            <p:cNvSpPr>
              <a:spLocks noChangeShapeType="1"/>
            </p:cNvSpPr>
            <p:nvPr/>
          </p:nvSpPr>
          <p:spPr bwMode="auto">
            <a:xfrm>
              <a:off x="4428" y="3725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3" name="Line 2263"/>
            <p:cNvSpPr>
              <a:spLocks noChangeShapeType="1"/>
            </p:cNvSpPr>
            <p:nvPr/>
          </p:nvSpPr>
          <p:spPr bwMode="auto">
            <a:xfrm>
              <a:off x="4428" y="362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4" name="Line 2264"/>
            <p:cNvSpPr>
              <a:spLocks noChangeShapeType="1"/>
            </p:cNvSpPr>
            <p:nvPr/>
          </p:nvSpPr>
          <p:spPr bwMode="auto">
            <a:xfrm>
              <a:off x="4428" y="3521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5" name="Line 2265"/>
            <p:cNvSpPr>
              <a:spLocks noChangeShapeType="1"/>
            </p:cNvSpPr>
            <p:nvPr/>
          </p:nvSpPr>
          <p:spPr bwMode="auto">
            <a:xfrm>
              <a:off x="4428" y="3416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6" name="Line 2266"/>
            <p:cNvSpPr>
              <a:spLocks noChangeShapeType="1"/>
            </p:cNvSpPr>
            <p:nvPr/>
          </p:nvSpPr>
          <p:spPr bwMode="auto">
            <a:xfrm>
              <a:off x="4428" y="331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7" name="Line 2267"/>
            <p:cNvSpPr>
              <a:spLocks noChangeShapeType="1"/>
            </p:cNvSpPr>
            <p:nvPr/>
          </p:nvSpPr>
          <p:spPr bwMode="auto">
            <a:xfrm>
              <a:off x="4428" y="321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8" name="Line 2268"/>
            <p:cNvSpPr>
              <a:spLocks noChangeShapeType="1"/>
            </p:cNvSpPr>
            <p:nvPr/>
          </p:nvSpPr>
          <p:spPr bwMode="auto">
            <a:xfrm>
              <a:off x="4428" y="3114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9" name="Line 2269"/>
            <p:cNvSpPr>
              <a:spLocks noChangeShapeType="1"/>
            </p:cNvSpPr>
            <p:nvPr/>
          </p:nvSpPr>
          <p:spPr bwMode="auto">
            <a:xfrm>
              <a:off x="4428" y="3009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90" name="Line 2270"/>
            <p:cNvSpPr>
              <a:spLocks noChangeShapeType="1"/>
            </p:cNvSpPr>
            <p:nvPr/>
          </p:nvSpPr>
          <p:spPr bwMode="auto">
            <a:xfrm>
              <a:off x="4440" y="4027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91" name="Line 2271"/>
            <p:cNvSpPr>
              <a:spLocks noChangeShapeType="1"/>
            </p:cNvSpPr>
            <p:nvPr/>
          </p:nvSpPr>
          <p:spPr bwMode="auto">
            <a:xfrm flipV="1">
              <a:off x="4440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92" name="Line 2272"/>
            <p:cNvSpPr>
              <a:spLocks noChangeShapeType="1"/>
            </p:cNvSpPr>
            <p:nvPr/>
          </p:nvSpPr>
          <p:spPr bwMode="auto">
            <a:xfrm flipV="1">
              <a:off x="4559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93" name="Line 2273"/>
            <p:cNvSpPr>
              <a:spLocks noChangeShapeType="1"/>
            </p:cNvSpPr>
            <p:nvPr/>
          </p:nvSpPr>
          <p:spPr bwMode="auto">
            <a:xfrm flipV="1">
              <a:off x="4671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94" name="Line 2274"/>
            <p:cNvSpPr>
              <a:spLocks noChangeShapeType="1"/>
            </p:cNvSpPr>
            <p:nvPr/>
          </p:nvSpPr>
          <p:spPr bwMode="auto">
            <a:xfrm flipV="1">
              <a:off x="4789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95" name="Line 2275"/>
            <p:cNvSpPr>
              <a:spLocks noChangeShapeType="1"/>
            </p:cNvSpPr>
            <p:nvPr/>
          </p:nvSpPr>
          <p:spPr bwMode="auto">
            <a:xfrm flipV="1">
              <a:off x="4902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96" name="Line 2276"/>
            <p:cNvSpPr>
              <a:spLocks noChangeShapeType="1"/>
            </p:cNvSpPr>
            <p:nvPr/>
          </p:nvSpPr>
          <p:spPr bwMode="auto">
            <a:xfrm flipV="1">
              <a:off x="5020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97" name="Line 2277"/>
            <p:cNvSpPr>
              <a:spLocks noChangeShapeType="1"/>
            </p:cNvSpPr>
            <p:nvPr/>
          </p:nvSpPr>
          <p:spPr bwMode="auto">
            <a:xfrm flipV="1">
              <a:off x="5132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98" name="Line 2278"/>
            <p:cNvSpPr>
              <a:spLocks noChangeShapeType="1"/>
            </p:cNvSpPr>
            <p:nvPr/>
          </p:nvSpPr>
          <p:spPr bwMode="auto">
            <a:xfrm flipV="1">
              <a:off x="5251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99" name="Line 2279"/>
            <p:cNvSpPr>
              <a:spLocks noChangeShapeType="1"/>
            </p:cNvSpPr>
            <p:nvPr/>
          </p:nvSpPr>
          <p:spPr bwMode="auto">
            <a:xfrm flipV="1">
              <a:off x="5363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00" name="Line 2280"/>
            <p:cNvSpPr>
              <a:spLocks noChangeShapeType="1"/>
            </p:cNvSpPr>
            <p:nvPr/>
          </p:nvSpPr>
          <p:spPr bwMode="auto">
            <a:xfrm flipV="1">
              <a:off x="5481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01" name="Line 2281"/>
            <p:cNvSpPr>
              <a:spLocks noChangeShapeType="1"/>
            </p:cNvSpPr>
            <p:nvPr/>
          </p:nvSpPr>
          <p:spPr bwMode="auto">
            <a:xfrm flipV="1">
              <a:off x="5594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02" name="Freeform 2282"/>
            <p:cNvSpPr>
              <a:spLocks/>
            </p:cNvSpPr>
            <p:nvPr/>
          </p:nvSpPr>
          <p:spPr bwMode="auto">
            <a:xfrm>
              <a:off x="4746" y="3577"/>
              <a:ext cx="87" cy="86"/>
            </a:xfrm>
            <a:custGeom>
              <a:avLst/>
              <a:gdLst>
                <a:gd name="T0" fmla="*/ 43 w 87"/>
                <a:gd name="T1" fmla="*/ 0 h 86"/>
                <a:gd name="T2" fmla="*/ 87 w 87"/>
                <a:gd name="T3" fmla="*/ 43 h 86"/>
                <a:gd name="T4" fmla="*/ 43 w 87"/>
                <a:gd name="T5" fmla="*/ 86 h 86"/>
                <a:gd name="T6" fmla="*/ 0 w 87"/>
                <a:gd name="T7" fmla="*/ 43 h 86"/>
                <a:gd name="T8" fmla="*/ 43 w 87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86"/>
                <a:gd name="T17" fmla="*/ 87 w 87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86">
                  <a:moveTo>
                    <a:pt x="43" y="0"/>
                  </a:moveTo>
                  <a:lnTo>
                    <a:pt x="87" y="43"/>
                  </a:lnTo>
                  <a:lnTo>
                    <a:pt x="43" y="86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03" name="Freeform 2283"/>
            <p:cNvSpPr>
              <a:spLocks/>
            </p:cNvSpPr>
            <p:nvPr/>
          </p:nvSpPr>
          <p:spPr bwMode="auto">
            <a:xfrm>
              <a:off x="4627" y="3373"/>
              <a:ext cx="88" cy="87"/>
            </a:xfrm>
            <a:custGeom>
              <a:avLst/>
              <a:gdLst>
                <a:gd name="T0" fmla="*/ 44 w 88"/>
                <a:gd name="T1" fmla="*/ 0 h 87"/>
                <a:gd name="T2" fmla="*/ 88 w 88"/>
                <a:gd name="T3" fmla="*/ 43 h 87"/>
                <a:gd name="T4" fmla="*/ 44 w 88"/>
                <a:gd name="T5" fmla="*/ 87 h 87"/>
                <a:gd name="T6" fmla="*/ 0 w 88"/>
                <a:gd name="T7" fmla="*/ 43 h 87"/>
                <a:gd name="T8" fmla="*/ 44 w 88"/>
                <a:gd name="T9" fmla="*/ 0 h 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87"/>
                <a:gd name="T17" fmla="*/ 88 w 88"/>
                <a:gd name="T18" fmla="*/ 87 h 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87">
                  <a:moveTo>
                    <a:pt x="44" y="0"/>
                  </a:moveTo>
                  <a:lnTo>
                    <a:pt x="88" y="43"/>
                  </a:lnTo>
                  <a:lnTo>
                    <a:pt x="44" y="87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04" name="Freeform 2284"/>
            <p:cNvSpPr>
              <a:spLocks/>
            </p:cNvSpPr>
            <p:nvPr/>
          </p:nvSpPr>
          <p:spPr bwMode="auto">
            <a:xfrm>
              <a:off x="5207" y="3681"/>
              <a:ext cx="87" cy="87"/>
            </a:xfrm>
            <a:custGeom>
              <a:avLst/>
              <a:gdLst>
                <a:gd name="T0" fmla="*/ 44 w 87"/>
                <a:gd name="T1" fmla="*/ 0 h 87"/>
                <a:gd name="T2" fmla="*/ 87 w 87"/>
                <a:gd name="T3" fmla="*/ 44 h 87"/>
                <a:gd name="T4" fmla="*/ 44 w 87"/>
                <a:gd name="T5" fmla="*/ 87 h 87"/>
                <a:gd name="T6" fmla="*/ 0 w 87"/>
                <a:gd name="T7" fmla="*/ 44 h 87"/>
                <a:gd name="T8" fmla="*/ 44 w 87"/>
                <a:gd name="T9" fmla="*/ 0 h 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87"/>
                <a:gd name="T17" fmla="*/ 87 w 87"/>
                <a:gd name="T18" fmla="*/ 87 h 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87">
                  <a:moveTo>
                    <a:pt x="44" y="0"/>
                  </a:moveTo>
                  <a:lnTo>
                    <a:pt x="87" y="44"/>
                  </a:lnTo>
                  <a:lnTo>
                    <a:pt x="44" y="87"/>
                  </a:lnTo>
                  <a:lnTo>
                    <a:pt x="0" y="4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05" name="Freeform 2285"/>
            <p:cNvSpPr>
              <a:spLocks/>
            </p:cNvSpPr>
            <p:nvPr/>
          </p:nvSpPr>
          <p:spPr bwMode="auto">
            <a:xfrm>
              <a:off x="4858" y="3275"/>
              <a:ext cx="87" cy="86"/>
            </a:xfrm>
            <a:custGeom>
              <a:avLst/>
              <a:gdLst>
                <a:gd name="T0" fmla="*/ 44 w 87"/>
                <a:gd name="T1" fmla="*/ 0 h 86"/>
                <a:gd name="T2" fmla="*/ 87 w 87"/>
                <a:gd name="T3" fmla="*/ 43 h 86"/>
                <a:gd name="T4" fmla="*/ 44 w 87"/>
                <a:gd name="T5" fmla="*/ 86 h 86"/>
                <a:gd name="T6" fmla="*/ 0 w 87"/>
                <a:gd name="T7" fmla="*/ 43 h 86"/>
                <a:gd name="T8" fmla="*/ 44 w 87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86"/>
                <a:gd name="T17" fmla="*/ 87 w 87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86">
                  <a:moveTo>
                    <a:pt x="44" y="0"/>
                  </a:moveTo>
                  <a:lnTo>
                    <a:pt x="87" y="43"/>
                  </a:lnTo>
                  <a:lnTo>
                    <a:pt x="44" y="86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06" name="Freeform 2286"/>
            <p:cNvSpPr>
              <a:spLocks/>
            </p:cNvSpPr>
            <p:nvPr/>
          </p:nvSpPr>
          <p:spPr bwMode="auto">
            <a:xfrm>
              <a:off x="4746" y="3170"/>
              <a:ext cx="87" cy="86"/>
            </a:xfrm>
            <a:custGeom>
              <a:avLst/>
              <a:gdLst>
                <a:gd name="T0" fmla="*/ 43 w 87"/>
                <a:gd name="T1" fmla="*/ 0 h 86"/>
                <a:gd name="T2" fmla="*/ 87 w 87"/>
                <a:gd name="T3" fmla="*/ 43 h 86"/>
                <a:gd name="T4" fmla="*/ 43 w 87"/>
                <a:gd name="T5" fmla="*/ 86 h 86"/>
                <a:gd name="T6" fmla="*/ 0 w 87"/>
                <a:gd name="T7" fmla="*/ 43 h 86"/>
                <a:gd name="T8" fmla="*/ 43 w 87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86"/>
                <a:gd name="T17" fmla="*/ 87 w 87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86">
                  <a:moveTo>
                    <a:pt x="43" y="0"/>
                  </a:moveTo>
                  <a:lnTo>
                    <a:pt x="87" y="43"/>
                  </a:lnTo>
                  <a:lnTo>
                    <a:pt x="43" y="86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80"/>
            </a:solidFill>
            <a:ln w="952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07" name="Freeform 2287"/>
            <p:cNvSpPr>
              <a:spLocks/>
            </p:cNvSpPr>
            <p:nvPr/>
          </p:nvSpPr>
          <p:spPr bwMode="auto">
            <a:xfrm>
              <a:off x="5319" y="3478"/>
              <a:ext cx="88" cy="86"/>
            </a:xfrm>
            <a:custGeom>
              <a:avLst/>
              <a:gdLst>
                <a:gd name="T0" fmla="*/ 44 w 88"/>
                <a:gd name="T1" fmla="*/ 0 h 86"/>
                <a:gd name="T2" fmla="*/ 88 w 88"/>
                <a:gd name="T3" fmla="*/ 43 h 86"/>
                <a:gd name="T4" fmla="*/ 44 w 88"/>
                <a:gd name="T5" fmla="*/ 86 h 86"/>
                <a:gd name="T6" fmla="*/ 0 w 88"/>
                <a:gd name="T7" fmla="*/ 43 h 86"/>
                <a:gd name="T8" fmla="*/ 44 w 88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86"/>
                <a:gd name="T17" fmla="*/ 88 w 88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86">
                  <a:moveTo>
                    <a:pt x="44" y="0"/>
                  </a:moveTo>
                  <a:lnTo>
                    <a:pt x="88" y="43"/>
                  </a:lnTo>
                  <a:lnTo>
                    <a:pt x="44" y="86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08" name="Freeform 2288"/>
            <p:cNvSpPr>
              <a:spLocks/>
            </p:cNvSpPr>
            <p:nvPr/>
          </p:nvSpPr>
          <p:spPr bwMode="auto">
            <a:xfrm>
              <a:off x="5089" y="3780"/>
              <a:ext cx="87" cy="86"/>
            </a:xfrm>
            <a:custGeom>
              <a:avLst/>
              <a:gdLst>
                <a:gd name="T0" fmla="*/ 43 w 87"/>
                <a:gd name="T1" fmla="*/ 0 h 86"/>
                <a:gd name="T2" fmla="*/ 87 w 87"/>
                <a:gd name="T3" fmla="*/ 43 h 86"/>
                <a:gd name="T4" fmla="*/ 43 w 87"/>
                <a:gd name="T5" fmla="*/ 86 h 86"/>
                <a:gd name="T6" fmla="*/ 0 w 87"/>
                <a:gd name="T7" fmla="*/ 43 h 86"/>
                <a:gd name="T8" fmla="*/ 43 w 87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86"/>
                <a:gd name="T17" fmla="*/ 87 w 87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86">
                  <a:moveTo>
                    <a:pt x="43" y="0"/>
                  </a:moveTo>
                  <a:lnTo>
                    <a:pt x="87" y="43"/>
                  </a:lnTo>
                  <a:lnTo>
                    <a:pt x="43" y="86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09" name="Freeform 2289"/>
            <p:cNvSpPr>
              <a:spLocks/>
            </p:cNvSpPr>
            <p:nvPr/>
          </p:nvSpPr>
          <p:spPr bwMode="auto">
            <a:xfrm>
              <a:off x="5207" y="3577"/>
              <a:ext cx="87" cy="86"/>
            </a:xfrm>
            <a:custGeom>
              <a:avLst/>
              <a:gdLst>
                <a:gd name="T0" fmla="*/ 44 w 87"/>
                <a:gd name="T1" fmla="*/ 0 h 86"/>
                <a:gd name="T2" fmla="*/ 87 w 87"/>
                <a:gd name="T3" fmla="*/ 43 h 86"/>
                <a:gd name="T4" fmla="*/ 44 w 87"/>
                <a:gd name="T5" fmla="*/ 86 h 86"/>
                <a:gd name="T6" fmla="*/ 0 w 87"/>
                <a:gd name="T7" fmla="*/ 43 h 86"/>
                <a:gd name="T8" fmla="*/ 44 w 87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86"/>
                <a:gd name="T17" fmla="*/ 87 w 87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86">
                  <a:moveTo>
                    <a:pt x="44" y="0"/>
                  </a:moveTo>
                  <a:lnTo>
                    <a:pt x="87" y="43"/>
                  </a:lnTo>
                  <a:lnTo>
                    <a:pt x="44" y="86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10" name="Freeform 2290"/>
            <p:cNvSpPr>
              <a:spLocks/>
            </p:cNvSpPr>
            <p:nvPr/>
          </p:nvSpPr>
          <p:spPr bwMode="auto">
            <a:xfrm>
              <a:off x="5207" y="3373"/>
              <a:ext cx="87" cy="87"/>
            </a:xfrm>
            <a:custGeom>
              <a:avLst/>
              <a:gdLst>
                <a:gd name="T0" fmla="*/ 44 w 87"/>
                <a:gd name="T1" fmla="*/ 0 h 87"/>
                <a:gd name="T2" fmla="*/ 87 w 87"/>
                <a:gd name="T3" fmla="*/ 43 h 87"/>
                <a:gd name="T4" fmla="*/ 44 w 87"/>
                <a:gd name="T5" fmla="*/ 87 h 87"/>
                <a:gd name="T6" fmla="*/ 0 w 87"/>
                <a:gd name="T7" fmla="*/ 43 h 87"/>
                <a:gd name="T8" fmla="*/ 44 w 87"/>
                <a:gd name="T9" fmla="*/ 0 h 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87"/>
                <a:gd name="T17" fmla="*/ 87 w 87"/>
                <a:gd name="T18" fmla="*/ 87 h 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87">
                  <a:moveTo>
                    <a:pt x="44" y="0"/>
                  </a:moveTo>
                  <a:lnTo>
                    <a:pt x="87" y="43"/>
                  </a:lnTo>
                  <a:lnTo>
                    <a:pt x="44" y="87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11" name="Rectangle 2291"/>
            <p:cNvSpPr>
              <a:spLocks noChangeArrowheads="1"/>
            </p:cNvSpPr>
            <p:nvPr/>
          </p:nvSpPr>
          <p:spPr bwMode="auto">
            <a:xfrm>
              <a:off x="4390" y="4008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0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712" name="Rectangle 2292"/>
            <p:cNvSpPr>
              <a:spLocks noChangeArrowheads="1"/>
            </p:cNvSpPr>
            <p:nvPr/>
          </p:nvSpPr>
          <p:spPr bwMode="auto">
            <a:xfrm>
              <a:off x="4390" y="3910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1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713" name="Rectangle 2293"/>
            <p:cNvSpPr>
              <a:spLocks noChangeArrowheads="1"/>
            </p:cNvSpPr>
            <p:nvPr/>
          </p:nvSpPr>
          <p:spPr bwMode="auto">
            <a:xfrm>
              <a:off x="4390" y="3805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2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714" name="Rectangle 2294"/>
            <p:cNvSpPr>
              <a:spLocks noChangeArrowheads="1"/>
            </p:cNvSpPr>
            <p:nvPr/>
          </p:nvSpPr>
          <p:spPr bwMode="auto">
            <a:xfrm>
              <a:off x="4390" y="3706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3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715" name="Rectangle 2295"/>
            <p:cNvSpPr>
              <a:spLocks noChangeArrowheads="1"/>
            </p:cNvSpPr>
            <p:nvPr/>
          </p:nvSpPr>
          <p:spPr bwMode="auto">
            <a:xfrm>
              <a:off x="4390" y="3601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4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716" name="Rectangle 2296"/>
            <p:cNvSpPr>
              <a:spLocks noChangeArrowheads="1"/>
            </p:cNvSpPr>
            <p:nvPr/>
          </p:nvSpPr>
          <p:spPr bwMode="auto">
            <a:xfrm>
              <a:off x="4390" y="3503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5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717" name="Rectangle 2297"/>
            <p:cNvSpPr>
              <a:spLocks noChangeArrowheads="1"/>
            </p:cNvSpPr>
            <p:nvPr/>
          </p:nvSpPr>
          <p:spPr bwMode="auto">
            <a:xfrm>
              <a:off x="4390" y="3398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6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718" name="Rectangle 2298"/>
            <p:cNvSpPr>
              <a:spLocks noChangeArrowheads="1"/>
            </p:cNvSpPr>
            <p:nvPr/>
          </p:nvSpPr>
          <p:spPr bwMode="auto">
            <a:xfrm>
              <a:off x="4390" y="3299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7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719" name="Rectangle 2299"/>
            <p:cNvSpPr>
              <a:spLocks noChangeArrowheads="1"/>
            </p:cNvSpPr>
            <p:nvPr/>
          </p:nvSpPr>
          <p:spPr bwMode="auto">
            <a:xfrm>
              <a:off x="4390" y="3194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8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720" name="Rectangle 2300"/>
            <p:cNvSpPr>
              <a:spLocks noChangeArrowheads="1"/>
            </p:cNvSpPr>
            <p:nvPr/>
          </p:nvSpPr>
          <p:spPr bwMode="auto">
            <a:xfrm>
              <a:off x="4390" y="3096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9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721" name="Rectangle 2301"/>
            <p:cNvSpPr>
              <a:spLocks noChangeArrowheads="1"/>
            </p:cNvSpPr>
            <p:nvPr/>
          </p:nvSpPr>
          <p:spPr bwMode="auto">
            <a:xfrm>
              <a:off x="4372" y="2991"/>
              <a:ext cx="44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10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722" name="Rectangle 2302"/>
            <p:cNvSpPr>
              <a:spLocks noChangeArrowheads="1"/>
            </p:cNvSpPr>
            <p:nvPr/>
          </p:nvSpPr>
          <p:spPr bwMode="auto">
            <a:xfrm>
              <a:off x="4434" y="4070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0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723" name="Rectangle 2303"/>
            <p:cNvSpPr>
              <a:spLocks noChangeArrowheads="1"/>
            </p:cNvSpPr>
            <p:nvPr/>
          </p:nvSpPr>
          <p:spPr bwMode="auto">
            <a:xfrm>
              <a:off x="4553" y="4070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1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724" name="Rectangle 2304"/>
            <p:cNvSpPr>
              <a:spLocks noChangeArrowheads="1"/>
            </p:cNvSpPr>
            <p:nvPr/>
          </p:nvSpPr>
          <p:spPr bwMode="auto">
            <a:xfrm>
              <a:off x="4665" y="4070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2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725" name="Rectangle 2305"/>
            <p:cNvSpPr>
              <a:spLocks noChangeArrowheads="1"/>
            </p:cNvSpPr>
            <p:nvPr/>
          </p:nvSpPr>
          <p:spPr bwMode="auto">
            <a:xfrm>
              <a:off x="4783" y="4070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3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726" name="Rectangle 2306"/>
            <p:cNvSpPr>
              <a:spLocks noChangeArrowheads="1"/>
            </p:cNvSpPr>
            <p:nvPr/>
          </p:nvSpPr>
          <p:spPr bwMode="auto">
            <a:xfrm>
              <a:off x="4895" y="4070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4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727" name="Rectangle 2307"/>
            <p:cNvSpPr>
              <a:spLocks noChangeArrowheads="1"/>
            </p:cNvSpPr>
            <p:nvPr/>
          </p:nvSpPr>
          <p:spPr bwMode="auto">
            <a:xfrm>
              <a:off x="5014" y="4070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5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728" name="Rectangle 2308"/>
            <p:cNvSpPr>
              <a:spLocks noChangeArrowheads="1"/>
            </p:cNvSpPr>
            <p:nvPr/>
          </p:nvSpPr>
          <p:spPr bwMode="auto">
            <a:xfrm>
              <a:off x="5126" y="4070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6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729" name="Rectangle 2309"/>
            <p:cNvSpPr>
              <a:spLocks noChangeArrowheads="1"/>
            </p:cNvSpPr>
            <p:nvPr/>
          </p:nvSpPr>
          <p:spPr bwMode="auto">
            <a:xfrm>
              <a:off x="5244" y="4070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7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730" name="Rectangle 2310"/>
            <p:cNvSpPr>
              <a:spLocks noChangeArrowheads="1"/>
            </p:cNvSpPr>
            <p:nvPr/>
          </p:nvSpPr>
          <p:spPr bwMode="auto">
            <a:xfrm>
              <a:off x="5357" y="4070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8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731" name="Rectangle 2311"/>
            <p:cNvSpPr>
              <a:spLocks noChangeArrowheads="1"/>
            </p:cNvSpPr>
            <p:nvPr/>
          </p:nvSpPr>
          <p:spPr bwMode="auto">
            <a:xfrm>
              <a:off x="5475" y="4070"/>
              <a:ext cx="2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9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732" name="Rectangle 2312"/>
            <p:cNvSpPr>
              <a:spLocks noChangeArrowheads="1"/>
            </p:cNvSpPr>
            <p:nvPr/>
          </p:nvSpPr>
          <p:spPr bwMode="auto">
            <a:xfrm>
              <a:off x="5575" y="4070"/>
              <a:ext cx="44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l" eaLnBrk="1" hangingPunct="1"/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itchFamily="34" charset="-127"/>
                </a:rPr>
                <a:t>10</a:t>
              </a:r>
              <a:endParaRPr lang="ko-KR" altLang="en-US">
                <a:ea typeface="Gulim" pitchFamily="34" charset="-127"/>
              </a:endParaRPr>
            </a:p>
          </p:txBody>
        </p:sp>
        <p:sp>
          <p:nvSpPr>
            <p:cNvPr id="23733" name="Rectangle 2313"/>
            <p:cNvSpPr>
              <a:spLocks noChangeArrowheads="1"/>
            </p:cNvSpPr>
            <p:nvPr/>
          </p:nvSpPr>
          <p:spPr bwMode="auto">
            <a:xfrm>
              <a:off x="4297" y="2905"/>
              <a:ext cx="1371" cy="1282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23734" name="Line 2314"/>
            <p:cNvSpPr>
              <a:spLocks noChangeShapeType="1"/>
            </p:cNvSpPr>
            <p:nvPr/>
          </p:nvSpPr>
          <p:spPr bwMode="auto">
            <a:xfrm>
              <a:off x="5245" y="3456"/>
              <a:ext cx="0" cy="1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3735" name="Freeform 2315"/>
            <p:cNvSpPr>
              <a:spLocks/>
            </p:cNvSpPr>
            <p:nvPr/>
          </p:nvSpPr>
          <p:spPr bwMode="auto">
            <a:xfrm>
              <a:off x="5088" y="3600"/>
              <a:ext cx="87" cy="86"/>
            </a:xfrm>
            <a:custGeom>
              <a:avLst/>
              <a:gdLst>
                <a:gd name="T0" fmla="*/ 43 w 87"/>
                <a:gd name="T1" fmla="*/ 0 h 86"/>
                <a:gd name="T2" fmla="*/ 87 w 87"/>
                <a:gd name="T3" fmla="*/ 43 h 86"/>
                <a:gd name="T4" fmla="*/ 43 w 87"/>
                <a:gd name="T5" fmla="*/ 86 h 86"/>
                <a:gd name="T6" fmla="*/ 0 w 87"/>
                <a:gd name="T7" fmla="*/ 43 h 86"/>
                <a:gd name="T8" fmla="*/ 43 w 87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86"/>
                <a:gd name="T17" fmla="*/ 87 w 87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86">
                  <a:moveTo>
                    <a:pt x="43" y="0"/>
                  </a:moveTo>
                  <a:lnTo>
                    <a:pt x="87" y="43"/>
                  </a:lnTo>
                  <a:lnTo>
                    <a:pt x="43" y="86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80"/>
            </a:solidFill>
            <a:ln w="952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855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57204"/>
            <a:ext cx="8763000" cy="44291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200">
                <a:ea typeface="宋体" pitchFamily="2" charset="-122"/>
              </a:rPr>
              <a:t>The K-Medoid Clustering Method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610600" cy="50292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000" i="1" dirty="0">
                <a:ea typeface="宋体" pitchFamily="2" charset="-122"/>
              </a:rPr>
              <a:t>K</a:t>
            </a:r>
            <a:r>
              <a:rPr lang="en-US" altLang="zh-CN" sz="2000" dirty="0">
                <a:ea typeface="宋体" pitchFamily="2" charset="-122"/>
              </a:rPr>
              <a:t>-</a:t>
            </a:r>
            <a:r>
              <a:rPr lang="en-US" altLang="zh-CN" sz="2000" i="1" dirty="0" err="1">
                <a:ea typeface="宋体" pitchFamily="2" charset="-122"/>
              </a:rPr>
              <a:t>Medoids</a:t>
            </a:r>
            <a:r>
              <a:rPr lang="en-US" altLang="zh-CN" sz="2000" dirty="0">
                <a:ea typeface="宋体" pitchFamily="2" charset="-122"/>
              </a:rPr>
              <a:t> Clustering: Find </a:t>
            </a:r>
            <a:r>
              <a:rPr lang="en-US" altLang="zh-CN" sz="2000" i="1" dirty="0">
                <a:ea typeface="宋体" pitchFamily="2" charset="-122"/>
              </a:rPr>
              <a:t>representative</a:t>
            </a:r>
            <a:r>
              <a:rPr lang="en-US" altLang="zh-CN" sz="2000" dirty="0">
                <a:ea typeface="宋体" pitchFamily="2" charset="-122"/>
              </a:rPr>
              <a:t> objects (</a:t>
            </a:r>
            <a:r>
              <a:rPr lang="en-US" altLang="zh-CN" sz="2000" u="sng" dirty="0" err="1">
                <a:ea typeface="宋体" pitchFamily="2" charset="-122"/>
              </a:rPr>
              <a:t>medoids</a:t>
            </a:r>
            <a:r>
              <a:rPr lang="en-US" altLang="zh-CN" sz="2000" dirty="0">
                <a:ea typeface="宋体" pitchFamily="2" charset="-122"/>
              </a:rPr>
              <a:t>) in clusters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i="1" dirty="0">
                <a:ea typeface="宋体" pitchFamily="2" charset="-122"/>
              </a:rPr>
              <a:t>PAM</a:t>
            </a:r>
            <a:r>
              <a:rPr lang="en-US" altLang="zh-CN" sz="2000" dirty="0">
                <a:ea typeface="宋体" pitchFamily="2" charset="-122"/>
              </a:rPr>
              <a:t> (Partitioning Around </a:t>
            </a:r>
            <a:r>
              <a:rPr lang="en-US" altLang="zh-CN" sz="2000" dirty="0" err="1">
                <a:ea typeface="宋体" pitchFamily="2" charset="-122"/>
              </a:rPr>
              <a:t>Medoids</a:t>
            </a:r>
            <a:r>
              <a:rPr lang="en-US" altLang="zh-CN" sz="2000" dirty="0">
                <a:ea typeface="宋体" pitchFamily="2" charset="-122"/>
              </a:rPr>
              <a:t>, Kaufmann &amp; </a:t>
            </a:r>
            <a:r>
              <a:rPr lang="en-US" altLang="zh-CN" sz="2000" dirty="0" err="1">
                <a:ea typeface="宋体" pitchFamily="2" charset="-122"/>
              </a:rPr>
              <a:t>Rousseeuw</a:t>
            </a:r>
            <a:r>
              <a:rPr lang="en-US" altLang="zh-CN" sz="2000" dirty="0">
                <a:ea typeface="宋体" pitchFamily="2" charset="-122"/>
              </a:rPr>
              <a:t> 1987)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zh-CN" sz="2000" dirty="0">
                <a:ea typeface="宋体" pitchFamily="2" charset="-122"/>
              </a:rPr>
              <a:t>Starts from an initial set of </a:t>
            </a:r>
            <a:r>
              <a:rPr lang="en-US" altLang="zh-CN" sz="2000" dirty="0" err="1">
                <a:ea typeface="宋体" pitchFamily="2" charset="-122"/>
              </a:rPr>
              <a:t>medoids</a:t>
            </a:r>
            <a:r>
              <a:rPr lang="en-US" altLang="zh-CN" sz="2000" dirty="0">
                <a:ea typeface="宋体" pitchFamily="2" charset="-122"/>
              </a:rPr>
              <a:t> and </a:t>
            </a:r>
            <a:r>
              <a:rPr lang="en-US" altLang="zh-CN" sz="2000" b="1" dirty="0">
                <a:ea typeface="宋体" pitchFamily="2" charset="-122"/>
              </a:rPr>
              <a:t>iteratively replaces one of the </a:t>
            </a:r>
            <a:r>
              <a:rPr lang="en-US" altLang="zh-CN" sz="2000" b="1" dirty="0" err="1">
                <a:ea typeface="宋体" pitchFamily="2" charset="-122"/>
              </a:rPr>
              <a:t>medoids</a:t>
            </a:r>
            <a:r>
              <a:rPr lang="en-US" altLang="zh-CN" sz="2000" b="1" dirty="0">
                <a:ea typeface="宋体" pitchFamily="2" charset="-122"/>
              </a:rPr>
              <a:t> by one of the non-</a:t>
            </a:r>
            <a:r>
              <a:rPr lang="en-US" altLang="zh-CN" sz="2000" b="1" dirty="0" err="1">
                <a:ea typeface="宋体" pitchFamily="2" charset="-122"/>
              </a:rPr>
              <a:t>medoids</a:t>
            </a:r>
            <a:r>
              <a:rPr lang="en-US" altLang="zh-CN" sz="2000" b="1" dirty="0">
                <a:ea typeface="宋体" pitchFamily="2" charset="-122"/>
              </a:rPr>
              <a:t> </a:t>
            </a:r>
            <a:r>
              <a:rPr lang="en-US" altLang="zh-CN" sz="2000" dirty="0">
                <a:ea typeface="宋体" pitchFamily="2" charset="-122"/>
              </a:rPr>
              <a:t>if it improves the total distance of the resulting clustering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zh-CN" sz="2000" i="1" dirty="0">
                <a:ea typeface="宋体" pitchFamily="2" charset="-122"/>
              </a:rPr>
              <a:t>PAM</a:t>
            </a:r>
            <a:r>
              <a:rPr lang="en-US" altLang="zh-CN" sz="2000" dirty="0">
                <a:ea typeface="宋体" pitchFamily="2" charset="-122"/>
              </a:rPr>
              <a:t> works effectively for small data sets, but does not scale well for large data sets (due to the computational complexity)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ea typeface="宋体" pitchFamily="2" charset="-122"/>
              </a:rPr>
              <a:t>Efficiency improvement on PAM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i="1" dirty="0">
                <a:ea typeface="宋体" pitchFamily="2" charset="-122"/>
              </a:rPr>
              <a:t>CLARA</a:t>
            </a:r>
            <a:r>
              <a:rPr lang="en-US" altLang="zh-CN" sz="2000" dirty="0">
                <a:ea typeface="宋体" pitchFamily="2" charset="-122"/>
              </a:rPr>
              <a:t> (Kaufmann &amp; </a:t>
            </a:r>
            <a:r>
              <a:rPr lang="en-US" altLang="zh-CN" sz="2000" dirty="0" err="1">
                <a:ea typeface="宋体" pitchFamily="2" charset="-122"/>
              </a:rPr>
              <a:t>Rousseeuw</a:t>
            </a:r>
            <a:r>
              <a:rPr lang="en-US" altLang="zh-CN" sz="2000" dirty="0">
                <a:ea typeface="宋体" pitchFamily="2" charset="-122"/>
              </a:rPr>
              <a:t>, 1990): PAM on samples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i="1" dirty="0">
                <a:ea typeface="宋体" pitchFamily="2" charset="-122"/>
              </a:rPr>
              <a:t>CLARANS</a:t>
            </a:r>
            <a:r>
              <a:rPr lang="en-US" altLang="zh-CN" sz="2000" dirty="0">
                <a:ea typeface="宋体" pitchFamily="2" charset="-122"/>
              </a:rPr>
              <a:t> (Ng &amp; Han, 1994): Randomized re-sampling</a:t>
            </a:r>
          </a:p>
        </p:txBody>
      </p:sp>
      <p:sp>
        <p:nvSpPr>
          <p:cNvPr id="2458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39651" indent="-284479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37934" indent="-227599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593106" indent="-227599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48277" indent="-227599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03453" indent="-227599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58626" indent="-227599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13797" indent="-227599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68968" indent="-227599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3B2B84B3-4798-4FED-8A46-56C8178F7D3B}" type="slidenum">
              <a:rPr lang="en-US" altLang="zh-CN" sz="1200"/>
              <a:pPr eaLnBrk="1" hangingPunct="1"/>
              <a:t>58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60924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2348883"/>
            <a:ext cx="7772400" cy="1470025"/>
          </a:xfrm>
        </p:spPr>
        <p:txBody>
          <a:bodyPr/>
          <a:lstStyle/>
          <a:p>
            <a:r>
              <a:rPr lang="en-US" altLang="en-US" dirty="0"/>
              <a:t>Hierarchical </a:t>
            </a:r>
            <a:r>
              <a:rPr lang="en-US" altLang="en-US" dirty="0" smtClean="0"/>
              <a:t>Clustering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99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5145" y="941294"/>
            <a:ext cx="4448695" cy="5002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0983" y="1488678"/>
            <a:ext cx="6813550" cy="4487125"/>
          </a:xfrm>
          <a:prstGeom prst="rect">
            <a:avLst/>
          </a:prstGeom>
        </p:spPr>
        <p:txBody>
          <a:bodyPr vert="horz" wrap="square" lIns="0" tIns="175024" rIns="0" bIns="0" rtlCol="0">
            <a:spAutoFit/>
          </a:bodyPr>
          <a:lstStyle/>
          <a:p>
            <a:pPr marL="318221" indent="-306861" defTabSz="818279">
              <a:spcBef>
                <a:spcPts val="1382"/>
              </a:spcBef>
              <a:buClr>
                <a:srgbClr val="F0AD00"/>
              </a:buClr>
              <a:buSzPct val="79687"/>
              <a:buFontTx/>
              <a:buChar char="▪"/>
              <a:tabLst>
                <a:tab pos="317654" algn="l"/>
                <a:tab pos="318221" algn="l"/>
              </a:tabLst>
            </a:pPr>
            <a:r>
              <a:rPr sz="2900" spc="-9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900" spc="-22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-67" dirty="0">
                <a:solidFill>
                  <a:srgbClr val="9A302F"/>
                </a:solidFill>
                <a:latin typeface="Arial"/>
                <a:cs typeface="Arial"/>
              </a:rPr>
              <a:t>clustering</a:t>
            </a:r>
            <a:r>
              <a:rPr sz="2900" spc="-247" dirty="0">
                <a:solidFill>
                  <a:srgbClr val="9A302F"/>
                </a:solidFill>
                <a:latin typeface="Arial"/>
                <a:cs typeface="Arial"/>
              </a:rPr>
              <a:t> </a:t>
            </a:r>
            <a:r>
              <a:rPr sz="2900" spc="-126" dirty="0">
                <a:solidFill>
                  <a:prstClr val="black"/>
                </a:solidFill>
                <a:latin typeface="Arial"/>
                <a:cs typeface="Arial"/>
              </a:rPr>
              <a:t>is</a:t>
            </a:r>
            <a:r>
              <a:rPr sz="2900" spc="-22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-193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900" spc="-22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-85" dirty="0">
                <a:solidFill>
                  <a:prstClr val="black"/>
                </a:solidFill>
                <a:latin typeface="Arial"/>
                <a:cs typeface="Arial"/>
              </a:rPr>
              <a:t>set</a:t>
            </a:r>
            <a:r>
              <a:rPr sz="2900" spc="-23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22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2900" spc="-22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-99" dirty="0">
                <a:solidFill>
                  <a:srgbClr val="006FC0"/>
                </a:solidFill>
                <a:latin typeface="Arial"/>
                <a:cs typeface="Arial"/>
              </a:rPr>
              <a:t>clusters</a:t>
            </a:r>
            <a:endParaRPr sz="29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18221" marR="4559" indent="-306861" defTabSz="818279">
              <a:lnSpc>
                <a:spcPct val="80000"/>
              </a:lnSpc>
              <a:spcBef>
                <a:spcPts val="1979"/>
              </a:spcBef>
              <a:buClr>
                <a:srgbClr val="F0AD00"/>
              </a:buClr>
              <a:buSzPct val="79687"/>
              <a:buFontTx/>
              <a:buChar char="▪"/>
              <a:tabLst>
                <a:tab pos="317654" algn="l"/>
                <a:tab pos="318221" algn="l"/>
              </a:tabLst>
            </a:pPr>
            <a:r>
              <a:rPr sz="2900" spc="-13" dirty="0">
                <a:solidFill>
                  <a:prstClr val="black"/>
                </a:solidFill>
                <a:latin typeface="Arial"/>
                <a:cs typeface="Arial"/>
              </a:rPr>
              <a:t>Important</a:t>
            </a:r>
            <a:r>
              <a:rPr sz="2900" spc="-23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-27" dirty="0">
                <a:solidFill>
                  <a:prstClr val="black"/>
                </a:solidFill>
                <a:latin typeface="Arial"/>
                <a:cs typeface="Arial"/>
              </a:rPr>
              <a:t>distinction</a:t>
            </a:r>
            <a:r>
              <a:rPr sz="2900" spc="-25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-67" dirty="0">
                <a:solidFill>
                  <a:prstClr val="black"/>
                </a:solidFill>
                <a:latin typeface="Arial"/>
                <a:cs typeface="Arial"/>
              </a:rPr>
              <a:t>between</a:t>
            </a:r>
            <a:r>
              <a:rPr sz="2900" spc="-25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-85" dirty="0">
                <a:solidFill>
                  <a:srgbClr val="006FC0"/>
                </a:solidFill>
                <a:latin typeface="Arial"/>
                <a:cs typeface="Arial"/>
              </a:rPr>
              <a:t>hierarchical </a:t>
            </a:r>
            <a:r>
              <a:rPr sz="2900" spc="-8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-112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r>
              <a:rPr sz="2900" spc="-24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-13" dirty="0">
                <a:solidFill>
                  <a:srgbClr val="9A302F"/>
                </a:solidFill>
                <a:latin typeface="Arial"/>
                <a:cs typeface="Arial"/>
              </a:rPr>
              <a:t>partitional</a:t>
            </a:r>
            <a:r>
              <a:rPr sz="2900" spc="-238" dirty="0">
                <a:solidFill>
                  <a:srgbClr val="9A302F"/>
                </a:solidFill>
                <a:latin typeface="Arial"/>
                <a:cs typeface="Arial"/>
              </a:rPr>
              <a:t> </a:t>
            </a:r>
            <a:r>
              <a:rPr sz="2900" spc="-130" dirty="0">
                <a:solidFill>
                  <a:prstClr val="black"/>
                </a:solidFill>
                <a:latin typeface="Arial"/>
                <a:cs typeface="Arial"/>
              </a:rPr>
              <a:t>sets</a:t>
            </a:r>
            <a:r>
              <a:rPr sz="2900" spc="-26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22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2900" spc="-2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-99"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endParaRPr sz="29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18221" indent="-306861" defTabSz="818279">
              <a:spcBef>
                <a:spcPts val="1292"/>
              </a:spcBef>
              <a:buClr>
                <a:srgbClr val="F0AD00"/>
              </a:buClr>
              <a:buSzPct val="79687"/>
              <a:buFontTx/>
              <a:buChar char="▪"/>
              <a:tabLst>
                <a:tab pos="317654" algn="l"/>
                <a:tab pos="318221" algn="l"/>
              </a:tabLst>
            </a:pPr>
            <a:r>
              <a:rPr sz="2900" spc="-31" dirty="0">
                <a:solidFill>
                  <a:srgbClr val="9A302F"/>
                </a:solidFill>
                <a:latin typeface="Arial"/>
                <a:cs typeface="Arial"/>
              </a:rPr>
              <a:t>Partitional</a:t>
            </a:r>
            <a:r>
              <a:rPr sz="2900" spc="-372" dirty="0">
                <a:solidFill>
                  <a:srgbClr val="9A302F"/>
                </a:solidFill>
                <a:latin typeface="Arial"/>
                <a:cs typeface="Arial"/>
              </a:rPr>
              <a:t> </a:t>
            </a:r>
            <a:r>
              <a:rPr sz="2900" spc="-85" dirty="0">
                <a:solidFill>
                  <a:prstClr val="black"/>
                </a:solidFill>
                <a:latin typeface="Arial"/>
                <a:cs typeface="Arial"/>
              </a:rPr>
              <a:t>Clustering</a:t>
            </a:r>
            <a:endParaRPr sz="29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676792" marR="180138" lvl="1" indent="-256282" defTabSz="818279">
              <a:lnSpc>
                <a:spcPct val="80000"/>
              </a:lnSpc>
              <a:spcBef>
                <a:spcPts val="619"/>
              </a:spcBef>
              <a:buClr>
                <a:srgbClr val="5FB5CC"/>
              </a:buClr>
              <a:buSzPct val="89285"/>
              <a:buFontTx/>
              <a:buChar char="▪"/>
              <a:tabLst>
                <a:tab pos="676792" algn="l"/>
                <a:tab pos="677361" algn="l"/>
              </a:tabLst>
            </a:pPr>
            <a:r>
              <a:rPr sz="2500" spc="-8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500" spc="-19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63" dirty="0">
                <a:solidFill>
                  <a:prstClr val="black"/>
                </a:solidFill>
                <a:latin typeface="Arial"/>
                <a:cs typeface="Arial"/>
              </a:rPr>
              <a:t>division</a:t>
            </a:r>
            <a:r>
              <a:rPr sz="2500" spc="-19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58" dirty="0">
                <a:solidFill>
                  <a:prstClr val="black"/>
                </a:solidFill>
                <a:latin typeface="Arial"/>
                <a:cs typeface="Arial"/>
              </a:rPr>
              <a:t>data</a:t>
            </a:r>
            <a:r>
              <a:rPr sz="2500" spc="-17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67" dirty="0">
                <a:solidFill>
                  <a:prstClr val="black"/>
                </a:solidFill>
                <a:latin typeface="Arial"/>
                <a:cs typeface="Arial"/>
              </a:rPr>
              <a:t>objects</a:t>
            </a:r>
            <a:r>
              <a:rPr sz="2500" spc="-1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13" dirty="0">
                <a:solidFill>
                  <a:prstClr val="black"/>
                </a:solidFill>
                <a:latin typeface="Arial"/>
                <a:cs typeface="Arial"/>
              </a:rPr>
              <a:t>into</a:t>
            </a:r>
            <a:r>
              <a:rPr sz="2500" spc="-19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126" dirty="0">
                <a:solidFill>
                  <a:prstClr val="black"/>
                </a:solidFill>
                <a:latin typeface="Arial"/>
                <a:cs typeface="Arial"/>
              </a:rPr>
              <a:t>subsets</a:t>
            </a:r>
            <a:r>
              <a:rPr sz="2500" spc="-1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94" dirty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sz="2500" spc="-94" dirty="0">
                <a:solidFill>
                  <a:srgbClr val="FF0000"/>
                </a:solidFill>
                <a:latin typeface="Arial"/>
                <a:cs typeface="Arial"/>
              </a:rPr>
              <a:t>clusters</a:t>
            </a:r>
            <a:r>
              <a:rPr sz="2500" spc="-94" dirty="0">
                <a:solidFill>
                  <a:prstClr val="black"/>
                </a:solidFill>
                <a:latin typeface="Arial"/>
                <a:cs typeface="Arial"/>
              </a:rPr>
              <a:t>)  </a:t>
            </a:r>
            <a:r>
              <a:rPr sz="2500" spc="-144" dirty="0">
                <a:solidFill>
                  <a:prstClr val="black"/>
                </a:solidFill>
                <a:latin typeface="Arial"/>
                <a:cs typeface="Arial"/>
              </a:rPr>
              <a:t>such </a:t>
            </a:r>
            <a:r>
              <a:rPr sz="2500" spc="22" dirty="0">
                <a:solidFill>
                  <a:prstClr val="black"/>
                </a:solidFill>
                <a:latin typeface="Arial"/>
                <a:cs typeface="Arial"/>
              </a:rPr>
              <a:t>that </a:t>
            </a:r>
            <a:r>
              <a:rPr sz="2500" spc="-139" dirty="0">
                <a:solidFill>
                  <a:prstClr val="black"/>
                </a:solidFill>
                <a:latin typeface="Arial"/>
                <a:cs typeface="Arial"/>
              </a:rPr>
              <a:t>each </a:t>
            </a:r>
            <a:r>
              <a:rPr sz="2500" spc="-58" dirty="0">
                <a:solidFill>
                  <a:prstClr val="black"/>
                </a:solidFill>
                <a:latin typeface="Arial"/>
                <a:cs typeface="Arial"/>
              </a:rPr>
              <a:t>data </a:t>
            </a:r>
            <a:r>
              <a:rPr sz="2500" spc="-36" dirty="0">
                <a:solidFill>
                  <a:prstClr val="black"/>
                </a:solidFill>
                <a:latin typeface="Arial"/>
                <a:cs typeface="Arial"/>
              </a:rPr>
              <a:t>object </a:t>
            </a:r>
            <a:r>
              <a:rPr sz="2500" spc="-112" dirty="0">
                <a:solidFill>
                  <a:prstClr val="black"/>
                </a:solidFill>
                <a:latin typeface="Arial"/>
                <a:cs typeface="Arial"/>
              </a:rPr>
              <a:t>is </a:t>
            </a:r>
            <a:r>
              <a:rPr sz="2500" spc="-31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2500" spc="-67" dirty="0">
                <a:solidFill>
                  <a:prstClr val="black"/>
                </a:solidFill>
                <a:latin typeface="Arial"/>
                <a:cs typeface="Arial"/>
              </a:rPr>
              <a:t>exactly </a:t>
            </a:r>
            <a:r>
              <a:rPr sz="2500" spc="-99" dirty="0">
                <a:solidFill>
                  <a:prstClr val="black"/>
                </a:solidFill>
                <a:latin typeface="Arial"/>
                <a:cs typeface="Arial"/>
              </a:rPr>
              <a:t>one  </a:t>
            </a:r>
            <a:r>
              <a:rPr sz="2500" spc="-102" dirty="0">
                <a:solidFill>
                  <a:prstClr val="black"/>
                </a:solidFill>
                <a:latin typeface="Arial"/>
                <a:cs typeface="Arial"/>
              </a:rPr>
              <a:t>subset</a:t>
            </a:r>
            <a:endParaRPr sz="25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18221" indent="-306861" defTabSz="818279">
              <a:spcBef>
                <a:spcPts val="1063"/>
              </a:spcBef>
              <a:buClr>
                <a:srgbClr val="F0AD00"/>
              </a:buClr>
              <a:buSzPct val="79687"/>
              <a:buFontTx/>
              <a:buChar char="▪"/>
              <a:tabLst>
                <a:tab pos="317654" algn="l"/>
                <a:tab pos="318221" algn="l"/>
              </a:tabLst>
            </a:pPr>
            <a:r>
              <a:rPr sz="2900" spc="-90" dirty="0">
                <a:solidFill>
                  <a:srgbClr val="006FC0"/>
                </a:solidFill>
                <a:latin typeface="Arial"/>
                <a:cs typeface="Arial"/>
              </a:rPr>
              <a:t>Hierarchical</a:t>
            </a:r>
            <a:r>
              <a:rPr sz="2900" spc="-242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900" spc="-67" dirty="0">
                <a:solidFill>
                  <a:prstClr val="black"/>
                </a:solidFill>
                <a:latin typeface="Arial"/>
                <a:cs typeface="Arial"/>
              </a:rPr>
              <a:t>clustering</a:t>
            </a:r>
            <a:endParaRPr sz="29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676792" marR="1047863" lvl="1" indent="-256282" defTabSz="818279">
              <a:lnSpc>
                <a:spcPct val="80000"/>
              </a:lnSpc>
              <a:spcBef>
                <a:spcPts val="615"/>
              </a:spcBef>
              <a:buClr>
                <a:srgbClr val="5FB5CC"/>
              </a:buClr>
              <a:buSzPct val="89285"/>
              <a:buFontTx/>
              <a:buChar char="▪"/>
              <a:tabLst>
                <a:tab pos="676792" algn="l"/>
                <a:tab pos="677361" algn="l"/>
              </a:tabLst>
            </a:pPr>
            <a:r>
              <a:rPr sz="2500" spc="-8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500" spc="-20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76" dirty="0">
                <a:solidFill>
                  <a:prstClr val="black"/>
                </a:solidFill>
                <a:latin typeface="Arial"/>
                <a:cs typeface="Arial"/>
              </a:rPr>
              <a:t>set</a:t>
            </a:r>
            <a:r>
              <a:rPr sz="2500" spc="-19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13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2500" spc="-19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85" dirty="0">
                <a:solidFill>
                  <a:prstClr val="black"/>
                </a:solidFill>
                <a:latin typeface="Arial"/>
                <a:cs typeface="Arial"/>
              </a:rPr>
              <a:t>nested</a:t>
            </a:r>
            <a:r>
              <a:rPr sz="2500" spc="-19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90"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r>
              <a:rPr sz="2500" spc="-1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81" dirty="0">
                <a:solidFill>
                  <a:prstClr val="black"/>
                </a:solidFill>
                <a:latin typeface="Arial"/>
                <a:cs typeface="Arial"/>
              </a:rPr>
              <a:t>organized</a:t>
            </a:r>
            <a:r>
              <a:rPr sz="2500" spc="-19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211" dirty="0">
                <a:solidFill>
                  <a:prstClr val="black"/>
                </a:solidFill>
                <a:latin typeface="Arial"/>
                <a:cs typeface="Arial"/>
              </a:rPr>
              <a:t>as</a:t>
            </a:r>
            <a:r>
              <a:rPr sz="2500" spc="-19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171" dirty="0">
                <a:solidFill>
                  <a:prstClr val="black"/>
                </a:solidFill>
                <a:latin typeface="Arial"/>
                <a:cs typeface="Arial"/>
              </a:rPr>
              <a:t>a  </a:t>
            </a:r>
            <a:r>
              <a:rPr sz="2500" spc="-76" dirty="0">
                <a:solidFill>
                  <a:prstClr val="black"/>
                </a:solidFill>
                <a:latin typeface="Arial"/>
                <a:cs typeface="Arial"/>
              </a:rPr>
              <a:t>hierarchical</a:t>
            </a:r>
            <a:r>
              <a:rPr sz="2500" spc="-17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36" dirty="0">
                <a:solidFill>
                  <a:prstClr val="black"/>
                </a:solidFill>
                <a:latin typeface="Arial"/>
                <a:cs typeface="Arial"/>
              </a:rPr>
              <a:t>tree</a:t>
            </a:r>
            <a:endParaRPr sz="25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84049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7645" y="898264"/>
            <a:ext cx="4977938" cy="4921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9050" y="1954287"/>
            <a:ext cx="7136823" cy="4023200"/>
          </a:xfrm>
          <a:prstGeom prst="rect">
            <a:avLst/>
          </a:prstGeom>
        </p:spPr>
        <p:txBody>
          <a:bodyPr vert="horz" wrap="square" lIns="0" tIns="47291" rIns="0" bIns="0" rtlCol="0">
            <a:spAutoFit/>
          </a:bodyPr>
          <a:lstStyle/>
          <a:p>
            <a:pPr marL="298566" indent="-287171" defTabSz="820487">
              <a:spcBef>
                <a:spcPts val="372"/>
              </a:spcBef>
              <a:buClr>
                <a:srgbClr val="F0AD00"/>
              </a:buClr>
              <a:buSzPct val="79166"/>
              <a:buFontTx/>
              <a:buChar char="▪"/>
              <a:tabLst>
                <a:tab pos="297996" algn="l"/>
                <a:tab pos="298566" algn="l"/>
              </a:tabLst>
            </a:pPr>
            <a:r>
              <a:rPr sz="2200" spc="-117" dirty="0">
                <a:solidFill>
                  <a:prstClr val="black"/>
                </a:solidFill>
                <a:latin typeface="Arial"/>
                <a:cs typeface="Arial"/>
              </a:rPr>
              <a:t>Two</a:t>
            </a:r>
            <a:r>
              <a:rPr sz="2200" spc="-1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54" dirty="0">
                <a:solidFill>
                  <a:prstClr val="black"/>
                </a:solidFill>
                <a:latin typeface="Arial"/>
                <a:cs typeface="Arial"/>
              </a:rPr>
              <a:t>main</a:t>
            </a:r>
            <a:r>
              <a:rPr sz="2200" spc="-1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58" dirty="0">
                <a:solidFill>
                  <a:prstClr val="black"/>
                </a:solidFill>
                <a:latin typeface="Arial"/>
                <a:cs typeface="Arial"/>
              </a:rPr>
              <a:t>types</a:t>
            </a:r>
            <a:r>
              <a:rPr sz="2200" spc="-15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18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2200" spc="-1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63" dirty="0">
                <a:solidFill>
                  <a:prstClr val="black"/>
                </a:solidFill>
                <a:latin typeface="Arial"/>
                <a:cs typeface="Arial"/>
              </a:rPr>
              <a:t>hierarchical</a:t>
            </a:r>
            <a:r>
              <a:rPr sz="2200" spc="-1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49" dirty="0">
                <a:solidFill>
                  <a:prstClr val="black"/>
                </a:solidFill>
                <a:latin typeface="Arial"/>
                <a:cs typeface="Arial"/>
              </a:rPr>
              <a:t>clustering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560665" lvl="1" indent="-246146" defTabSz="820487">
              <a:spcBef>
                <a:spcPts val="242"/>
              </a:spcBef>
              <a:buClr>
                <a:srgbClr val="5FB5CC"/>
              </a:buClr>
              <a:buSzPct val="90000"/>
              <a:buFontTx/>
              <a:buChar char="▪"/>
              <a:tabLst>
                <a:tab pos="560665" algn="l"/>
                <a:tab pos="561236" algn="l"/>
              </a:tabLst>
            </a:pPr>
            <a:r>
              <a:rPr spc="-36" dirty="0">
                <a:solidFill>
                  <a:srgbClr val="00B0F0"/>
                </a:solidFill>
                <a:latin typeface="Arial"/>
                <a:cs typeface="Arial"/>
              </a:rPr>
              <a:t>Agglomerative</a:t>
            </a:r>
            <a:r>
              <a:rPr spc="-36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798833" lvl="2" indent="-205122" defTabSz="820487">
              <a:spcBef>
                <a:spcPts val="197"/>
              </a:spcBef>
              <a:buClr>
                <a:srgbClr val="E66B7C"/>
              </a:buClr>
              <a:buFontTx/>
              <a:buChar char="▪"/>
              <a:tabLst>
                <a:tab pos="835871" algn="l"/>
                <a:tab pos="836441" algn="l"/>
              </a:tabLst>
            </a:pPr>
            <a:r>
              <a:rPr spc="-18" dirty="0">
                <a:solidFill>
                  <a:prstClr val="black"/>
                </a:solidFill>
                <a:latin typeface="Arial"/>
                <a:cs typeface="Arial"/>
              </a:rPr>
              <a:t>Start</a:t>
            </a:r>
            <a:r>
              <a:rPr spc="-1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3" dirty="0">
                <a:solidFill>
                  <a:prstClr val="black"/>
                </a:solidFill>
                <a:latin typeface="Arial"/>
                <a:cs typeface="Arial"/>
              </a:rPr>
              <a:t>with</a:t>
            </a:r>
            <a:r>
              <a:rPr spc="-1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9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-11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27" dirty="0">
                <a:solidFill>
                  <a:prstClr val="black"/>
                </a:solidFill>
                <a:latin typeface="Arial"/>
                <a:cs typeface="Arial"/>
              </a:rPr>
              <a:t>points</a:t>
            </a:r>
            <a:r>
              <a:rPr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39" dirty="0">
                <a:solidFill>
                  <a:prstClr val="black"/>
                </a:solidFill>
                <a:latin typeface="Arial"/>
                <a:cs typeface="Arial"/>
              </a:rPr>
              <a:t>as</a:t>
            </a:r>
            <a:r>
              <a:rPr spc="-11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31" dirty="0">
                <a:solidFill>
                  <a:prstClr val="black"/>
                </a:solidFill>
                <a:latin typeface="Arial"/>
                <a:cs typeface="Arial"/>
              </a:rPr>
              <a:t>individual</a:t>
            </a:r>
            <a:r>
              <a:rPr spc="-1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8"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798833" marR="65525" lvl="2" indent="-205122" defTabSz="820487">
              <a:lnSpc>
                <a:spcPts val="1740"/>
              </a:lnSpc>
              <a:spcBef>
                <a:spcPts val="417"/>
              </a:spcBef>
              <a:buClr>
                <a:srgbClr val="E66B7C"/>
              </a:buClr>
              <a:buFontTx/>
              <a:buChar char="▪"/>
              <a:tabLst>
                <a:tab pos="831313" algn="l"/>
                <a:tab pos="831883" algn="l"/>
              </a:tabLst>
            </a:pPr>
            <a:r>
              <a:rPr spc="27" dirty="0">
                <a:solidFill>
                  <a:prstClr val="black"/>
                </a:solidFill>
                <a:latin typeface="Arial"/>
                <a:cs typeface="Arial"/>
              </a:rPr>
              <a:t>At</a:t>
            </a:r>
            <a:r>
              <a:rPr spc="-1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90" dirty="0">
                <a:solidFill>
                  <a:prstClr val="black"/>
                </a:solidFill>
                <a:latin typeface="Arial"/>
                <a:cs typeface="Arial"/>
              </a:rPr>
              <a:t>each</a:t>
            </a:r>
            <a:r>
              <a:rPr spc="-11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prstClr val="black"/>
                </a:solidFill>
                <a:latin typeface="Arial"/>
                <a:cs typeface="Arial"/>
              </a:rPr>
              <a:t>step,</a:t>
            </a:r>
            <a:r>
              <a:rPr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merge</a:t>
            </a:r>
            <a:r>
              <a:rPr spc="-12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9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-12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63" dirty="0">
                <a:solidFill>
                  <a:prstClr val="black"/>
                </a:solidFill>
                <a:latin typeface="Arial"/>
                <a:cs typeface="Arial"/>
              </a:rPr>
              <a:t>closest</a:t>
            </a:r>
            <a:r>
              <a:rPr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36" dirty="0">
                <a:solidFill>
                  <a:prstClr val="black"/>
                </a:solidFill>
                <a:latin typeface="Arial"/>
                <a:cs typeface="Arial"/>
              </a:rPr>
              <a:t>pair</a:t>
            </a:r>
            <a:r>
              <a:rPr spc="-1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9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pc="-12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8"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r>
              <a:rPr spc="-1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4" dirty="0">
                <a:solidFill>
                  <a:prstClr val="black"/>
                </a:solidFill>
                <a:latin typeface="Arial"/>
                <a:cs typeface="Arial"/>
              </a:rPr>
              <a:t>until</a:t>
            </a:r>
            <a:r>
              <a:rPr spc="-1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31" dirty="0">
                <a:solidFill>
                  <a:prstClr val="black"/>
                </a:solidFill>
                <a:latin typeface="Arial"/>
                <a:cs typeface="Arial"/>
              </a:rPr>
              <a:t>only</a:t>
            </a:r>
            <a:r>
              <a:rPr spc="-1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63" dirty="0">
                <a:solidFill>
                  <a:prstClr val="black"/>
                </a:solidFill>
                <a:latin typeface="Arial"/>
                <a:cs typeface="Arial"/>
              </a:rPr>
              <a:t>one</a:t>
            </a:r>
            <a:r>
              <a:rPr spc="-12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prstClr val="black"/>
                </a:solidFill>
                <a:latin typeface="Arial"/>
                <a:cs typeface="Arial"/>
              </a:rPr>
              <a:t>cluster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5" dirty="0">
                <a:solidFill>
                  <a:prstClr val="black"/>
                </a:solidFill>
                <a:latin typeface="Arial"/>
                <a:cs typeface="Arial"/>
              </a:rPr>
              <a:t>(or</a:t>
            </a:r>
            <a:r>
              <a:rPr spc="-11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22" dirty="0">
                <a:solidFill>
                  <a:prstClr val="black"/>
                </a:solidFill>
                <a:latin typeface="Arial"/>
                <a:cs typeface="Arial"/>
              </a:rPr>
              <a:t>k  </a:t>
            </a:r>
            <a:r>
              <a:rPr spc="-58" dirty="0">
                <a:solidFill>
                  <a:prstClr val="black"/>
                </a:solidFill>
                <a:latin typeface="Arial"/>
                <a:cs typeface="Arial"/>
              </a:rPr>
              <a:t>clusters)</a:t>
            </a:r>
            <a:r>
              <a:rPr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22" dirty="0">
                <a:solidFill>
                  <a:prstClr val="black"/>
                </a:solidFill>
                <a:latin typeface="Arial"/>
                <a:cs typeface="Arial"/>
              </a:rPr>
              <a:t>left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820487" lvl="2" defTabSz="820487">
              <a:spcBef>
                <a:spcPts val="49"/>
              </a:spcBef>
              <a:buClr>
                <a:srgbClr val="E66B7C"/>
              </a:buClr>
              <a:buFont typeface="Arial"/>
              <a:buChar char="▪"/>
            </a:pPr>
            <a:endParaRPr sz="2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60665" lvl="1" indent="-246146" defTabSz="820487">
              <a:buClr>
                <a:srgbClr val="5FB5CC"/>
              </a:buClr>
              <a:buSzPct val="90000"/>
              <a:buFontTx/>
              <a:buChar char="▪"/>
              <a:tabLst>
                <a:tab pos="560665" algn="l"/>
                <a:tab pos="561236" algn="l"/>
              </a:tabLst>
            </a:pPr>
            <a:r>
              <a:rPr spc="-54" dirty="0">
                <a:solidFill>
                  <a:srgbClr val="9A302F"/>
                </a:solidFill>
                <a:latin typeface="Arial"/>
                <a:cs typeface="Arial"/>
              </a:rPr>
              <a:t>Divisive</a:t>
            </a:r>
            <a:r>
              <a:rPr spc="-54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798833" lvl="2" indent="-205122" defTabSz="820487">
              <a:spcBef>
                <a:spcPts val="202"/>
              </a:spcBef>
              <a:buClr>
                <a:srgbClr val="E66B7C"/>
              </a:buClr>
              <a:buFontTx/>
              <a:buChar char="▪"/>
              <a:tabLst>
                <a:tab pos="835871" algn="l"/>
                <a:tab pos="836441" algn="l"/>
              </a:tabLst>
            </a:pPr>
            <a:r>
              <a:rPr spc="-18" dirty="0">
                <a:solidFill>
                  <a:prstClr val="black"/>
                </a:solidFill>
                <a:latin typeface="Arial"/>
                <a:cs typeface="Arial"/>
              </a:rPr>
              <a:t>Start</a:t>
            </a:r>
            <a:r>
              <a:rPr spc="-1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3" dirty="0">
                <a:solidFill>
                  <a:prstClr val="black"/>
                </a:solidFill>
                <a:latin typeface="Arial"/>
                <a:cs typeface="Arial"/>
              </a:rPr>
              <a:t>with</a:t>
            </a:r>
            <a:r>
              <a:rPr spc="-1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4" dirty="0">
                <a:solidFill>
                  <a:prstClr val="black"/>
                </a:solidFill>
                <a:latin typeface="Arial"/>
                <a:cs typeface="Arial"/>
              </a:rPr>
              <a:t>one,</a:t>
            </a:r>
            <a:r>
              <a:rPr spc="-12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5" dirty="0">
                <a:solidFill>
                  <a:prstClr val="black"/>
                </a:solidFill>
                <a:latin typeface="Arial"/>
                <a:cs typeface="Arial"/>
              </a:rPr>
              <a:t>all-inclusive</a:t>
            </a:r>
            <a:r>
              <a:rPr spc="-1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prstClr val="black"/>
                </a:solidFill>
                <a:latin typeface="Arial"/>
                <a:cs typeface="Arial"/>
              </a:rPr>
              <a:t>cluster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798833" marR="4559" lvl="2" indent="-205122" defTabSz="820487">
              <a:lnSpc>
                <a:spcPts val="1740"/>
              </a:lnSpc>
              <a:spcBef>
                <a:spcPts val="416"/>
              </a:spcBef>
              <a:buClr>
                <a:srgbClr val="E66B7C"/>
              </a:buClr>
              <a:buFontTx/>
              <a:buChar char="▪"/>
              <a:tabLst>
                <a:tab pos="831313" algn="l"/>
                <a:tab pos="831883" algn="l"/>
              </a:tabLst>
            </a:pPr>
            <a:r>
              <a:rPr spc="27" dirty="0">
                <a:solidFill>
                  <a:prstClr val="black"/>
                </a:solidFill>
                <a:latin typeface="Arial"/>
                <a:cs typeface="Arial"/>
              </a:rPr>
              <a:t>At</a:t>
            </a:r>
            <a:r>
              <a:rPr spc="-1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90" dirty="0">
                <a:solidFill>
                  <a:prstClr val="black"/>
                </a:solidFill>
                <a:latin typeface="Arial"/>
                <a:cs typeface="Arial"/>
              </a:rPr>
              <a:t>each</a:t>
            </a:r>
            <a:r>
              <a:rPr spc="-11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prstClr val="black"/>
                </a:solidFill>
                <a:latin typeface="Arial"/>
                <a:cs typeface="Arial"/>
              </a:rPr>
              <a:t>step,</a:t>
            </a:r>
            <a:r>
              <a:rPr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3" dirty="0">
                <a:solidFill>
                  <a:prstClr val="black"/>
                </a:solidFill>
                <a:latin typeface="Arial"/>
                <a:cs typeface="Arial"/>
              </a:rPr>
              <a:t>split</a:t>
            </a:r>
            <a:r>
              <a:rPr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08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11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prstClr val="black"/>
                </a:solidFill>
                <a:latin typeface="Arial"/>
                <a:cs typeface="Arial"/>
              </a:rPr>
              <a:t>cluster</a:t>
            </a:r>
            <a:r>
              <a:rPr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4" dirty="0">
                <a:solidFill>
                  <a:prstClr val="black"/>
                </a:solidFill>
                <a:latin typeface="Arial"/>
                <a:cs typeface="Arial"/>
              </a:rPr>
              <a:t>until</a:t>
            </a:r>
            <a:r>
              <a:rPr spc="-1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90" dirty="0">
                <a:solidFill>
                  <a:prstClr val="black"/>
                </a:solidFill>
                <a:latin typeface="Arial"/>
                <a:cs typeface="Arial"/>
              </a:rPr>
              <a:t>each</a:t>
            </a:r>
            <a:r>
              <a:rPr spc="-11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prstClr val="black"/>
                </a:solidFill>
                <a:latin typeface="Arial"/>
                <a:cs typeface="Arial"/>
              </a:rPr>
              <a:t>cluster</a:t>
            </a:r>
            <a:r>
              <a:rPr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contains</a:t>
            </a:r>
            <a:r>
              <a:rPr spc="-12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08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12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point</a:t>
            </a:r>
            <a:r>
              <a:rPr spc="-1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5" dirty="0">
                <a:solidFill>
                  <a:prstClr val="black"/>
                </a:solidFill>
                <a:latin typeface="Arial"/>
                <a:cs typeface="Arial"/>
              </a:rPr>
              <a:t>(or</a:t>
            </a:r>
            <a:r>
              <a:rPr spc="-1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27" dirty="0">
                <a:solidFill>
                  <a:prstClr val="black"/>
                </a:solidFill>
                <a:latin typeface="Arial"/>
                <a:cs typeface="Arial"/>
              </a:rPr>
              <a:t>there</a:t>
            </a:r>
            <a:r>
              <a:rPr spc="-12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72" dirty="0">
                <a:solidFill>
                  <a:prstClr val="black"/>
                </a:solidFill>
                <a:latin typeface="Arial"/>
                <a:cs typeface="Arial"/>
              </a:rPr>
              <a:t>are  </a:t>
            </a:r>
            <a:r>
              <a:rPr spc="-22" dirty="0">
                <a:solidFill>
                  <a:prstClr val="black"/>
                </a:solidFill>
                <a:latin typeface="Arial"/>
                <a:cs typeface="Arial"/>
              </a:rPr>
              <a:t>k</a:t>
            </a:r>
            <a:r>
              <a:rPr spc="-1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8" dirty="0">
                <a:solidFill>
                  <a:prstClr val="black"/>
                </a:solidFill>
                <a:latin typeface="Arial"/>
                <a:cs typeface="Arial"/>
              </a:rPr>
              <a:t>clusters)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820487" lvl="2" defTabSz="820487">
              <a:spcBef>
                <a:spcPts val="49"/>
              </a:spcBef>
              <a:buClr>
                <a:srgbClr val="E66B7C"/>
              </a:buClr>
              <a:buFont typeface="Arial"/>
              <a:buChar char="▪"/>
            </a:pP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98566" marR="858093" indent="-287171" defTabSz="820487">
              <a:lnSpc>
                <a:spcPts val="2323"/>
              </a:lnSpc>
              <a:buClr>
                <a:srgbClr val="F0AD00"/>
              </a:buClr>
              <a:buSzPct val="79166"/>
              <a:buFontTx/>
              <a:buChar char="▪"/>
              <a:tabLst>
                <a:tab pos="297996" algn="l"/>
                <a:tab pos="298566" algn="l"/>
              </a:tabLst>
            </a:pPr>
            <a:r>
              <a:rPr sz="2200" spc="-49" dirty="0">
                <a:solidFill>
                  <a:prstClr val="black"/>
                </a:solidFill>
                <a:latin typeface="Arial"/>
                <a:cs typeface="Arial"/>
              </a:rPr>
              <a:t>Traditional</a:t>
            </a:r>
            <a:r>
              <a:rPr sz="2200"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63" dirty="0">
                <a:solidFill>
                  <a:prstClr val="black"/>
                </a:solidFill>
                <a:latin typeface="Arial"/>
                <a:cs typeface="Arial"/>
              </a:rPr>
              <a:t>hierarchical</a:t>
            </a:r>
            <a:r>
              <a:rPr sz="2200" spc="-16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36" dirty="0">
                <a:solidFill>
                  <a:prstClr val="black"/>
                </a:solidFill>
                <a:latin typeface="Arial"/>
                <a:cs typeface="Arial"/>
              </a:rPr>
              <a:t>algorithms</a:t>
            </a:r>
            <a:r>
              <a:rPr sz="2200"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139" dirty="0">
                <a:solidFill>
                  <a:prstClr val="black"/>
                </a:solidFill>
                <a:latin typeface="Arial"/>
                <a:cs typeface="Arial"/>
              </a:rPr>
              <a:t>use</a:t>
            </a:r>
            <a:r>
              <a:rPr sz="2200" spc="-1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144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200" spc="-1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22" dirty="0">
                <a:solidFill>
                  <a:srgbClr val="9A302F"/>
                </a:solidFill>
                <a:latin typeface="Arial"/>
                <a:cs typeface="Arial"/>
              </a:rPr>
              <a:t>similarity</a:t>
            </a:r>
            <a:r>
              <a:rPr sz="2200" spc="-139" dirty="0">
                <a:solidFill>
                  <a:srgbClr val="9A302F"/>
                </a:solidFill>
                <a:latin typeface="Arial"/>
                <a:cs typeface="Arial"/>
              </a:rPr>
              <a:t> </a:t>
            </a:r>
            <a:r>
              <a:rPr sz="2200" spc="-27" dirty="0">
                <a:solidFill>
                  <a:prstClr val="black"/>
                </a:solidFill>
                <a:latin typeface="Arial"/>
                <a:cs typeface="Arial"/>
              </a:rPr>
              <a:t>or </a:t>
            </a:r>
            <a:r>
              <a:rPr sz="2200" spc="-27" dirty="0">
                <a:solidFill>
                  <a:srgbClr val="9A302F"/>
                </a:solidFill>
                <a:latin typeface="Arial"/>
                <a:cs typeface="Arial"/>
              </a:rPr>
              <a:t> </a:t>
            </a:r>
            <a:r>
              <a:rPr sz="2200" spc="-72" dirty="0">
                <a:solidFill>
                  <a:srgbClr val="9A302F"/>
                </a:solidFill>
                <a:latin typeface="Arial"/>
                <a:cs typeface="Arial"/>
              </a:rPr>
              <a:t>distance</a:t>
            </a:r>
            <a:r>
              <a:rPr sz="2200" spc="-157" dirty="0">
                <a:solidFill>
                  <a:srgbClr val="9A302F"/>
                </a:solidFill>
                <a:latin typeface="Arial"/>
                <a:cs typeface="Arial"/>
              </a:rPr>
              <a:t> </a:t>
            </a:r>
            <a:r>
              <a:rPr sz="2200" spc="-18" dirty="0">
                <a:solidFill>
                  <a:srgbClr val="9A302F"/>
                </a:solidFill>
                <a:latin typeface="Arial"/>
                <a:cs typeface="Arial"/>
              </a:rPr>
              <a:t>matrix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560665" lvl="1" indent="-246146" defTabSz="820487">
              <a:spcBef>
                <a:spcPts val="206"/>
              </a:spcBef>
              <a:buClr>
                <a:srgbClr val="5FB5CC"/>
              </a:buClr>
              <a:buSzPct val="90000"/>
              <a:buFontTx/>
              <a:buChar char="▪"/>
              <a:tabLst>
                <a:tab pos="560665" algn="l"/>
                <a:tab pos="561236" algn="l"/>
              </a:tabLst>
            </a:pPr>
            <a:r>
              <a:rPr spc="-58" dirty="0">
                <a:solidFill>
                  <a:prstClr val="black"/>
                </a:solidFill>
                <a:latin typeface="Arial"/>
                <a:cs typeface="Arial"/>
              </a:rPr>
              <a:t>Merge</a:t>
            </a:r>
            <a:r>
              <a:rPr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22" dirty="0">
                <a:solidFill>
                  <a:prstClr val="black"/>
                </a:solidFill>
                <a:latin typeface="Arial"/>
                <a:cs typeface="Arial"/>
              </a:rPr>
              <a:t>or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3" dirty="0">
                <a:solidFill>
                  <a:prstClr val="black"/>
                </a:solidFill>
                <a:latin typeface="Arial"/>
                <a:cs typeface="Arial"/>
              </a:rPr>
              <a:t>split</a:t>
            </a:r>
            <a:r>
              <a:rPr spc="-15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67" dirty="0">
                <a:solidFill>
                  <a:prstClr val="black"/>
                </a:solidFill>
                <a:latin typeface="Arial"/>
                <a:cs typeface="Arial"/>
              </a:rPr>
              <a:t>one</a:t>
            </a:r>
            <a:r>
              <a:rPr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cluster</a:t>
            </a:r>
            <a:r>
              <a:rPr spc="-1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at</a:t>
            </a:r>
            <a:r>
              <a:rPr spc="-1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2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4" dirty="0">
                <a:solidFill>
                  <a:prstClr val="black"/>
                </a:solidFill>
                <a:latin typeface="Arial"/>
                <a:cs typeface="Arial"/>
              </a:rPr>
              <a:t>time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12863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7645" y="898264"/>
            <a:ext cx="4977938" cy="4921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9048" y="2016610"/>
            <a:ext cx="7081405" cy="1812001"/>
          </a:xfrm>
          <a:prstGeom prst="rect">
            <a:avLst/>
          </a:prstGeom>
        </p:spPr>
        <p:txBody>
          <a:bodyPr vert="horz" wrap="square" lIns="0" tIns="11396" rIns="0" bIns="0" rtlCol="0">
            <a:spAutoFit/>
          </a:bodyPr>
          <a:lstStyle/>
          <a:p>
            <a:pPr marL="298566" marR="214238" indent="-287171" defTabSz="820487">
              <a:spcBef>
                <a:spcPts val="90"/>
              </a:spcBef>
              <a:buClr>
                <a:srgbClr val="F0AD00"/>
              </a:buClr>
              <a:buSzPct val="79687"/>
              <a:buFontTx/>
              <a:buChar char="▪"/>
              <a:tabLst>
                <a:tab pos="297996" algn="l"/>
                <a:tab pos="298566" algn="l"/>
              </a:tabLst>
            </a:pPr>
            <a:r>
              <a:rPr sz="2900" spc="-144" dirty="0">
                <a:solidFill>
                  <a:prstClr val="black"/>
                </a:solidFill>
                <a:latin typeface="Arial"/>
                <a:cs typeface="Arial"/>
              </a:rPr>
              <a:t>Produces</a:t>
            </a:r>
            <a:r>
              <a:rPr sz="2900" spc="-22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-193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900" spc="-24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-85" dirty="0">
                <a:solidFill>
                  <a:prstClr val="black"/>
                </a:solidFill>
                <a:latin typeface="Arial"/>
                <a:cs typeface="Arial"/>
              </a:rPr>
              <a:t>set</a:t>
            </a:r>
            <a:r>
              <a:rPr sz="2900" spc="-23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22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2900" spc="-2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-94" dirty="0">
                <a:solidFill>
                  <a:prstClr val="black"/>
                </a:solidFill>
                <a:latin typeface="Arial"/>
                <a:cs typeface="Arial"/>
              </a:rPr>
              <a:t>nested</a:t>
            </a:r>
            <a:r>
              <a:rPr sz="2900" spc="-25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-99"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r>
              <a:rPr sz="2900" spc="-2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-85" dirty="0">
                <a:solidFill>
                  <a:prstClr val="black"/>
                </a:solidFill>
                <a:latin typeface="Arial"/>
                <a:cs typeface="Arial"/>
              </a:rPr>
              <a:t>organized  </a:t>
            </a:r>
            <a:r>
              <a:rPr sz="2900" spc="-233" dirty="0">
                <a:solidFill>
                  <a:prstClr val="black"/>
                </a:solidFill>
                <a:latin typeface="Arial"/>
                <a:cs typeface="Arial"/>
              </a:rPr>
              <a:t>as </a:t>
            </a:r>
            <a:r>
              <a:rPr sz="2900" spc="-193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900" spc="-85" dirty="0">
                <a:solidFill>
                  <a:prstClr val="black"/>
                </a:solidFill>
                <a:latin typeface="Arial"/>
                <a:cs typeface="Arial"/>
              </a:rPr>
              <a:t>hierarchical</a:t>
            </a:r>
            <a:r>
              <a:rPr sz="2900" spc="-30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-36" dirty="0">
                <a:solidFill>
                  <a:prstClr val="black"/>
                </a:solidFill>
                <a:latin typeface="Arial"/>
                <a:cs typeface="Arial"/>
              </a:rPr>
              <a:t>tree</a:t>
            </a:r>
            <a:endParaRPr sz="2900">
              <a:solidFill>
                <a:prstClr val="black"/>
              </a:solidFill>
              <a:latin typeface="Arial"/>
              <a:cs typeface="Arial"/>
            </a:endParaRPr>
          </a:p>
          <a:p>
            <a:pPr marL="298566" indent="-287171" defTabSz="820487">
              <a:buClr>
                <a:srgbClr val="F0AD00"/>
              </a:buClr>
              <a:buSzPct val="79687"/>
              <a:buFontTx/>
              <a:buChar char="▪"/>
              <a:tabLst>
                <a:tab pos="297996" algn="l"/>
                <a:tab pos="298566" algn="l"/>
              </a:tabLst>
            </a:pPr>
            <a:r>
              <a:rPr sz="2900" spc="-220" dirty="0">
                <a:solidFill>
                  <a:prstClr val="black"/>
                </a:solidFill>
                <a:latin typeface="Arial"/>
                <a:cs typeface="Arial"/>
              </a:rPr>
              <a:t>Can </a:t>
            </a:r>
            <a:r>
              <a:rPr sz="2900" spc="-112" dirty="0">
                <a:solidFill>
                  <a:prstClr val="black"/>
                </a:solidFill>
                <a:latin typeface="Arial"/>
                <a:cs typeface="Arial"/>
              </a:rPr>
              <a:t>be </a:t>
            </a:r>
            <a:r>
              <a:rPr sz="2900" spc="-99" dirty="0">
                <a:solidFill>
                  <a:prstClr val="black"/>
                </a:solidFill>
                <a:latin typeface="Arial"/>
                <a:cs typeface="Arial"/>
              </a:rPr>
              <a:t>visualized </a:t>
            </a:r>
            <a:r>
              <a:rPr sz="2900" spc="-233" dirty="0">
                <a:solidFill>
                  <a:prstClr val="black"/>
                </a:solidFill>
                <a:latin typeface="Arial"/>
                <a:cs typeface="Arial"/>
              </a:rPr>
              <a:t>as </a:t>
            </a:r>
            <a:r>
              <a:rPr sz="2900" spc="-193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900" spc="-54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-72" dirty="0">
                <a:solidFill>
                  <a:prstClr val="black"/>
                </a:solidFill>
                <a:latin typeface="Arial"/>
                <a:cs typeface="Arial"/>
              </a:rPr>
              <a:t>dendrogram</a:t>
            </a:r>
            <a:endParaRPr sz="2900">
              <a:solidFill>
                <a:prstClr val="black"/>
              </a:solidFill>
              <a:latin typeface="Arial"/>
              <a:cs typeface="Arial"/>
            </a:endParaRPr>
          </a:p>
          <a:p>
            <a:pPr marL="560665" lvl="1" indent="-246146" defTabSz="820487">
              <a:spcBef>
                <a:spcPts val="619"/>
              </a:spcBef>
              <a:buClr>
                <a:srgbClr val="5FB5CC"/>
              </a:buClr>
              <a:buSzPct val="89285"/>
              <a:buFontTx/>
              <a:buChar char="▪"/>
              <a:tabLst>
                <a:tab pos="561236" algn="l"/>
              </a:tabLst>
            </a:pPr>
            <a:r>
              <a:rPr sz="2500" spc="-8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500" spc="-19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36" dirty="0">
                <a:solidFill>
                  <a:prstClr val="black"/>
                </a:solidFill>
                <a:latin typeface="Arial"/>
                <a:cs typeface="Arial"/>
              </a:rPr>
              <a:t>tree</a:t>
            </a:r>
            <a:r>
              <a:rPr sz="2500" spc="-19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54" dirty="0">
                <a:solidFill>
                  <a:prstClr val="black"/>
                </a:solidFill>
                <a:latin typeface="Arial"/>
                <a:cs typeface="Arial"/>
              </a:rPr>
              <a:t>like</a:t>
            </a:r>
            <a:r>
              <a:rPr sz="2500" spc="-17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67" dirty="0">
                <a:solidFill>
                  <a:prstClr val="black"/>
                </a:solidFill>
                <a:latin typeface="Arial"/>
                <a:cs typeface="Arial"/>
              </a:rPr>
              <a:t>diagram</a:t>
            </a:r>
            <a:r>
              <a:rPr sz="2500" spc="-1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22" dirty="0">
                <a:solidFill>
                  <a:prstClr val="black"/>
                </a:solidFill>
                <a:latin typeface="Arial"/>
                <a:cs typeface="Arial"/>
              </a:rPr>
              <a:t>that</a:t>
            </a:r>
            <a:r>
              <a:rPr sz="2500" spc="-18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99" dirty="0">
                <a:solidFill>
                  <a:prstClr val="black"/>
                </a:solidFill>
                <a:latin typeface="Arial"/>
                <a:cs typeface="Arial"/>
              </a:rPr>
              <a:t>records</a:t>
            </a:r>
            <a:r>
              <a:rPr sz="2500" spc="-18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18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500" spc="-19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153" dirty="0">
                <a:solidFill>
                  <a:prstClr val="black"/>
                </a:solidFill>
                <a:latin typeface="Arial"/>
                <a:cs typeface="Arial"/>
              </a:rPr>
              <a:t>sequences</a:t>
            </a:r>
            <a:r>
              <a:rPr sz="2500" spc="-19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13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endParaRPr sz="2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6008" y="3762037"/>
            <a:ext cx="2128405" cy="398929"/>
          </a:xfrm>
          <a:prstGeom prst="rect">
            <a:avLst/>
          </a:prstGeom>
        </p:spPr>
        <p:txBody>
          <a:bodyPr vert="horz" wrap="square" lIns="0" tIns="10825" rIns="0" bIns="0" rtlCol="0">
            <a:spAutoFit/>
          </a:bodyPr>
          <a:lstStyle/>
          <a:p>
            <a:pPr marL="11396" defTabSz="820487">
              <a:spcBef>
                <a:spcPts val="85"/>
              </a:spcBef>
            </a:pPr>
            <a:r>
              <a:rPr sz="2500" spc="-108" dirty="0">
                <a:solidFill>
                  <a:prstClr val="black"/>
                </a:solidFill>
                <a:latin typeface="Arial"/>
                <a:cs typeface="Arial"/>
              </a:rPr>
              <a:t>merges </a:t>
            </a:r>
            <a:r>
              <a:rPr sz="2500" spc="-31" dirty="0">
                <a:solidFill>
                  <a:prstClr val="black"/>
                </a:solidFill>
                <a:latin typeface="Arial"/>
                <a:cs typeface="Arial"/>
              </a:rPr>
              <a:t>or</a:t>
            </a:r>
            <a:r>
              <a:rPr sz="2500" spc="-32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58" dirty="0">
                <a:solidFill>
                  <a:prstClr val="black"/>
                </a:solidFill>
                <a:latin typeface="Arial"/>
                <a:cs typeface="Arial"/>
              </a:rPr>
              <a:t>splits</a:t>
            </a:r>
            <a:endParaRPr sz="2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67099" y="5975872"/>
            <a:ext cx="2441286" cy="0"/>
          </a:xfrm>
          <a:custGeom>
            <a:avLst/>
            <a:gdLst/>
            <a:ahLst/>
            <a:cxnLst/>
            <a:rect l="l" t="t" r="r" b="b"/>
            <a:pathLst>
              <a:path w="2685415">
                <a:moveTo>
                  <a:pt x="0" y="0"/>
                </a:moveTo>
                <a:lnTo>
                  <a:pt x="268528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08269" y="5975874"/>
            <a:ext cx="1732" cy="1681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0"/>
                </a:moveTo>
                <a:lnTo>
                  <a:pt x="0" y="1518"/>
                </a:lnTo>
                <a:lnTo>
                  <a:pt x="1518" y="1518"/>
                </a:lnTo>
                <a:lnTo>
                  <a:pt x="151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67441" y="4420049"/>
            <a:ext cx="0" cy="1555937"/>
          </a:xfrm>
          <a:custGeom>
            <a:avLst/>
            <a:gdLst/>
            <a:ahLst/>
            <a:cxnLst/>
            <a:rect l="l" t="t" r="r" b="b"/>
            <a:pathLst>
              <a:path h="1763395">
                <a:moveTo>
                  <a:pt x="0" y="0"/>
                </a:moveTo>
                <a:lnTo>
                  <a:pt x="0" y="176326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71795" y="5953012"/>
            <a:ext cx="0" cy="22971"/>
          </a:xfrm>
          <a:custGeom>
            <a:avLst/>
            <a:gdLst/>
            <a:ahLst/>
            <a:cxnLst/>
            <a:rect l="l" t="t" r="r" b="b"/>
            <a:pathLst>
              <a:path h="26034">
                <a:moveTo>
                  <a:pt x="0" y="0"/>
                </a:moveTo>
                <a:lnTo>
                  <a:pt x="0" y="25907"/>
                </a:lnTo>
              </a:path>
            </a:pathLst>
          </a:custGeom>
          <a:ln w="38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37047" y="5970021"/>
            <a:ext cx="75623" cy="120956"/>
          </a:xfrm>
          <a:prstGeom prst="rect">
            <a:avLst/>
          </a:prstGeom>
        </p:spPr>
        <p:txBody>
          <a:bodyPr vert="horz" wrap="square" lIns="0" tIns="13105" rIns="0" bIns="0" rtlCol="0">
            <a:spAutoFit/>
          </a:bodyPr>
          <a:lstStyle/>
          <a:p>
            <a:pPr marL="11396" defTabSz="820487">
              <a:spcBef>
                <a:spcPts val="102"/>
              </a:spcBef>
            </a:pPr>
            <a:r>
              <a:rPr sz="700" spc="4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7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80505" y="5953012"/>
            <a:ext cx="0" cy="22971"/>
          </a:xfrm>
          <a:custGeom>
            <a:avLst/>
            <a:gdLst/>
            <a:ahLst/>
            <a:cxnLst/>
            <a:rect l="l" t="t" r="r" b="b"/>
            <a:pathLst>
              <a:path h="26034">
                <a:moveTo>
                  <a:pt x="0" y="0"/>
                </a:moveTo>
                <a:lnTo>
                  <a:pt x="0" y="25907"/>
                </a:lnTo>
              </a:path>
            </a:pathLst>
          </a:custGeom>
          <a:ln w="38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41600" y="5970021"/>
            <a:ext cx="75623" cy="120956"/>
          </a:xfrm>
          <a:prstGeom prst="rect">
            <a:avLst/>
          </a:prstGeom>
        </p:spPr>
        <p:txBody>
          <a:bodyPr vert="horz" wrap="square" lIns="0" tIns="13105" rIns="0" bIns="0" rtlCol="0">
            <a:spAutoFit/>
          </a:bodyPr>
          <a:lstStyle/>
          <a:p>
            <a:pPr marL="11396" defTabSz="820487">
              <a:spcBef>
                <a:spcPts val="102"/>
              </a:spcBef>
            </a:pPr>
            <a:r>
              <a:rPr sz="700" spc="4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7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85750" y="5953012"/>
            <a:ext cx="0" cy="22971"/>
          </a:xfrm>
          <a:custGeom>
            <a:avLst/>
            <a:gdLst/>
            <a:ahLst/>
            <a:cxnLst/>
            <a:rect l="l" t="t" r="r" b="b"/>
            <a:pathLst>
              <a:path h="26034">
                <a:moveTo>
                  <a:pt x="0" y="0"/>
                </a:moveTo>
                <a:lnTo>
                  <a:pt x="0" y="2590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50309" y="5970021"/>
            <a:ext cx="75623" cy="120956"/>
          </a:xfrm>
          <a:prstGeom prst="rect">
            <a:avLst/>
          </a:prstGeom>
        </p:spPr>
        <p:txBody>
          <a:bodyPr vert="horz" wrap="square" lIns="0" tIns="13105" rIns="0" bIns="0" rtlCol="0">
            <a:spAutoFit/>
          </a:bodyPr>
          <a:lstStyle/>
          <a:p>
            <a:pPr marL="11396" defTabSz="820487">
              <a:spcBef>
                <a:spcPts val="102"/>
              </a:spcBef>
            </a:pPr>
            <a:r>
              <a:rPr sz="700" spc="4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7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94459" y="5953012"/>
            <a:ext cx="0" cy="22971"/>
          </a:xfrm>
          <a:custGeom>
            <a:avLst/>
            <a:gdLst/>
            <a:ahLst/>
            <a:cxnLst/>
            <a:rect l="l" t="t" r="r" b="b"/>
            <a:pathLst>
              <a:path h="26034">
                <a:moveTo>
                  <a:pt x="0" y="0"/>
                </a:moveTo>
                <a:lnTo>
                  <a:pt x="0" y="2590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54861" y="5970021"/>
            <a:ext cx="75623" cy="120956"/>
          </a:xfrm>
          <a:prstGeom prst="rect">
            <a:avLst/>
          </a:prstGeom>
        </p:spPr>
        <p:txBody>
          <a:bodyPr vert="horz" wrap="square" lIns="0" tIns="13105" rIns="0" bIns="0" rtlCol="0">
            <a:spAutoFit/>
          </a:bodyPr>
          <a:lstStyle/>
          <a:p>
            <a:pPr marL="11396" defTabSz="820487">
              <a:spcBef>
                <a:spcPts val="102"/>
              </a:spcBef>
            </a:pPr>
            <a:r>
              <a:rPr sz="700" spc="4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7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99705" y="5953012"/>
            <a:ext cx="0" cy="22971"/>
          </a:xfrm>
          <a:custGeom>
            <a:avLst/>
            <a:gdLst/>
            <a:ahLst/>
            <a:cxnLst/>
            <a:rect l="l" t="t" r="r" b="b"/>
            <a:pathLst>
              <a:path h="26034">
                <a:moveTo>
                  <a:pt x="0" y="0"/>
                </a:moveTo>
                <a:lnTo>
                  <a:pt x="0" y="25907"/>
                </a:lnTo>
              </a:path>
            </a:pathLst>
          </a:custGeom>
          <a:ln w="38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64956" y="5970021"/>
            <a:ext cx="75623" cy="120956"/>
          </a:xfrm>
          <a:prstGeom prst="rect">
            <a:avLst/>
          </a:prstGeom>
        </p:spPr>
        <p:txBody>
          <a:bodyPr vert="horz" wrap="square" lIns="0" tIns="13105" rIns="0" bIns="0" rtlCol="0">
            <a:spAutoFit/>
          </a:bodyPr>
          <a:lstStyle/>
          <a:p>
            <a:pPr marL="11396" defTabSz="820487">
              <a:spcBef>
                <a:spcPts val="102"/>
              </a:spcBef>
            </a:pPr>
            <a:r>
              <a:rPr sz="700" spc="4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7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04257" y="5953012"/>
            <a:ext cx="0" cy="22971"/>
          </a:xfrm>
          <a:custGeom>
            <a:avLst/>
            <a:gdLst/>
            <a:ahLst/>
            <a:cxnLst/>
            <a:rect l="l" t="t" r="r" b="b"/>
            <a:pathLst>
              <a:path h="26034">
                <a:moveTo>
                  <a:pt x="0" y="0"/>
                </a:moveTo>
                <a:lnTo>
                  <a:pt x="0" y="25907"/>
                </a:lnTo>
              </a:path>
            </a:pathLst>
          </a:custGeom>
          <a:ln w="38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69509" y="5970021"/>
            <a:ext cx="75623" cy="120956"/>
          </a:xfrm>
          <a:prstGeom prst="rect">
            <a:avLst/>
          </a:prstGeom>
        </p:spPr>
        <p:txBody>
          <a:bodyPr vert="horz" wrap="square" lIns="0" tIns="13105" rIns="0" bIns="0" rtlCol="0">
            <a:spAutoFit/>
          </a:bodyPr>
          <a:lstStyle/>
          <a:p>
            <a:pPr marL="11396" defTabSz="820487">
              <a:spcBef>
                <a:spcPts val="102"/>
              </a:spcBef>
            </a:pPr>
            <a:r>
              <a:rPr sz="700" spc="4" dirty="0">
                <a:solidFill>
                  <a:prstClr val="black"/>
                </a:solidFill>
                <a:latin typeface="Arial"/>
                <a:cs typeface="Arial"/>
              </a:rPr>
              <a:t>6</a:t>
            </a:r>
            <a:endParaRPr sz="7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67097" y="5975872"/>
            <a:ext cx="27709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0" y="0"/>
                </a:moveTo>
                <a:lnTo>
                  <a:pt x="304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94809" y="5975874"/>
            <a:ext cx="1732" cy="1681"/>
          </a:xfrm>
          <a:custGeom>
            <a:avLst/>
            <a:gdLst/>
            <a:ahLst/>
            <a:cxnLst/>
            <a:rect l="l" t="t" r="r" b="b"/>
            <a:pathLst>
              <a:path w="1905" h="1904">
                <a:moveTo>
                  <a:pt x="0" y="0"/>
                </a:moveTo>
                <a:lnTo>
                  <a:pt x="0" y="1518"/>
                </a:lnTo>
                <a:lnTo>
                  <a:pt x="1518" y="1518"/>
                </a:lnTo>
                <a:lnTo>
                  <a:pt x="151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84895" y="5901442"/>
            <a:ext cx="75623" cy="120956"/>
          </a:xfrm>
          <a:prstGeom prst="rect">
            <a:avLst/>
          </a:prstGeom>
        </p:spPr>
        <p:txBody>
          <a:bodyPr vert="horz" wrap="square" lIns="0" tIns="13105" rIns="0" bIns="0" rtlCol="0">
            <a:spAutoFit/>
          </a:bodyPr>
          <a:lstStyle/>
          <a:p>
            <a:pPr marL="11396" defTabSz="820487">
              <a:spcBef>
                <a:spcPts val="102"/>
              </a:spcBef>
            </a:pPr>
            <a:r>
              <a:rPr sz="700" spc="4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7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067097" y="5624904"/>
            <a:ext cx="27709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0" y="0"/>
                </a:moveTo>
                <a:lnTo>
                  <a:pt x="304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094809" y="5624906"/>
            <a:ext cx="1732" cy="1681"/>
          </a:xfrm>
          <a:custGeom>
            <a:avLst/>
            <a:gdLst/>
            <a:ahLst/>
            <a:cxnLst/>
            <a:rect l="l" t="t" r="r" b="b"/>
            <a:pathLst>
              <a:path w="1905" h="1904">
                <a:moveTo>
                  <a:pt x="0" y="0"/>
                </a:moveTo>
                <a:lnTo>
                  <a:pt x="0" y="1518"/>
                </a:lnTo>
                <a:lnTo>
                  <a:pt x="1518" y="1518"/>
                </a:lnTo>
                <a:lnTo>
                  <a:pt x="151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56048" y="5551820"/>
            <a:ext cx="204932" cy="120956"/>
          </a:xfrm>
          <a:prstGeom prst="rect">
            <a:avLst/>
          </a:prstGeom>
        </p:spPr>
        <p:txBody>
          <a:bodyPr vert="horz" wrap="square" lIns="0" tIns="13105" rIns="0" bIns="0" rtlCol="0">
            <a:spAutoFit/>
          </a:bodyPr>
          <a:lstStyle/>
          <a:p>
            <a:pPr marL="11396" defTabSz="820487">
              <a:spcBef>
                <a:spcPts val="102"/>
              </a:spcBef>
            </a:pPr>
            <a:r>
              <a:rPr sz="700" spc="-18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700" spc="-9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700" spc="13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700" spc="4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7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067097" y="5277971"/>
            <a:ext cx="27709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0" y="0"/>
                </a:moveTo>
                <a:lnTo>
                  <a:pt x="304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094809" y="5279317"/>
            <a:ext cx="1732" cy="1681"/>
          </a:xfrm>
          <a:custGeom>
            <a:avLst/>
            <a:gdLst/>
            <a:ahLst/>
            <a:cxnLst/>
            <a:rect l="l" t="t" r="r" b="b"/>
            <a:pathLst>
              <a:path w="1905" h="1904">
                <a:moveTo>
                  <a:pt x="0" y="0"/>
                </a:moveTo>
                <a:lnTo>
                  <a:pt x="0" y="1518"/>
                </a:lnTo>
                <a:lnTo>
                  <a:pt x="1518" y="1518"/>
                </a:lnTo>
                <a:lnTo>
                  <a:pt x="151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05924" y="5204886"/>
            <a:ext cx="154709" cy="120956"/>
          </a:xfrm>
          <a:prstGeom prst="rect">
            <a:avLst/>
          </a:prstGeom>
        </p:spPr>
        <p:txBody>
          <a:bodyPr vert="horz" wrap="square" lIns="0" tIns="13105" rIns="0" bIns="0" rtlCol="0">
            <a:spAutoFit/>
          </a:bodyPr>
          <a:lstStyle/>
          <a:p>
            <a:pPr marL="11396" defTabSz="820487">
              <a:spcBef>
                <a:spcPts val="102"/>
              </a:spcBef>
            </a:pPr>
            <a:r>
              <a:rPr sz="700" spc="27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700" spc="-18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700" spc="4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7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67097" y="4931036"/>
            <a:ext cx="27709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0" y="0"/>
                </a:moveTo>
                <a:lnTo>
                  <a:pt x="304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94809" y="4932383"/>
            <a:ext cx="1732" cy="1681"/>
          </a:xfrm>
          <a:custGeom>
            <a:avLst/>
            <a:gdLst/>
            <a:ahLst/>
            <a:cxnLst/>
            <a:rect l="l" t="t" r="r" b="b"/>
            <a:pathLst>
              <a:path w="1905" h="1904">
                <a:moveTo>
                  <a:pt x="0" y="0"/>
                </a:moveTo>
                <a:lnTo>
                  <a:pt x="0" y="1518"/>
                </a:lnTo>
                <a:lnTo>
                  <a:pt x="1518" y="1518"/>
                </a:lnTo>
                <a:lnTo>
                  <a:pt x="151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56048" y="4857951"/>
            <a:ext cx="204932" cy="120956"/>
          </a:xfrm>
          <a:prstGeom prst="rect">
            <a:avLst/>
          </a:prstGeom>
        </p:spPr>
        <p:txBody>
          <a:bodyPr vert="horz" wrap="square" lIns="0" tIns="13105" rIns="0" bIns="0" rtlCol="0">
            <a:spAutoFit/>
          </a:bodyPr>
          <a:lstStyle/>
          <a:p>
            <a:pPr marL="11396" defTabSz="820487">
              <a:spcBef>
                <a:spcPts val="102"/>
              </a:spcBef>
            </a:pPr>
            <a:r>
              <a:rPr sz="700" spc="-18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700" spc="-9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700" spc="13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700" spc="4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7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067097" y="4580068"/>
            <a:ext cx="27709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0" y="0"/>
                </a:moveTo>
                <a:lnTo>
                  <a:pt x="304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094809" y="4581414"/>
            <a:ext cx="1732" cy="1681"/>
          </a:xfrm>
          <a:custGeom>
            <a:avLst/>
            <a:gdLst/>
            <a:ahLst/>
            <a:cxnLst/>
            <a:rect l="l" t="t" r="r" b="b"/>
            <a:pathLst>
              <a:path w="1905" h="1904">
                <a:moveTo>
                  <a:pt x="0" y="0"/>
                </a:moveTo>
                <a:lnTo>
                  <a:pt x="0" y="1518"/>
                </a:lnTo>
                <a:lnTo>
                  <a:pt x="1518" y="1518"/>
                </a:lnTo>
                <a:lnTo>
                  <a:pt x="151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05924" y="4506982"/>
            <a:ext cx="154709" cy="120956"/>
          </a:xfrm>
          <a:prstGeom prst="rect">
            <a:avLst/>
          </a:prstGeom>
        </p:spPr>
        <p:txBody>
          <a:bodyPr vert="horz" wrap="square" lIns="0" tIns="13105" rIns="0" bIns="0" rtlCol="0">
            <a:spAutoFit/>
          </a:bodyPr>
          <a:lstStyle/>
          <a:p>
            <a:pPr marL="11396" defTabSz="820487">
              <a:spcBef>
                <a:spcPts val="102"/>
              </a:spcBef>
            </a:pPr>
            <a:r>
              <a:rPr sz="700" spc="27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700" spc="-18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700" spc="4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7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70759" y="5624904"/>
            <a:ext cx="408709" cy="351304"/>
          </a:xfrm>
          <a:custGeom>
            <a:avLst/>
            <a:gdLst/>
            <a:ahLst/>
            <a:cxnLst/>
            <a:rect l="l" t="t" r="r" b="b"/>
            <a:pathLst>
              <a:path w="449580" h="398145">
                <a:moveTo>
                  <a:pt x="0" y="397763"/>
                </a:moveTo>
                <a:lnTo>
                  <a:pt x="0" y="0"/>
                </a:lnTo>
                <a:lnTo>
                  <a:pt x="449579" y="0"/>
                </a:lnTo>
                <a:lnTo>
                  <a:pt x="449579" y="397763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085406" y="5442024"/>
            <a:ext cx="408709" cy="533960"/>
          </a:xfrm>
          <a:custGeom>
            <a:avLst/>
            <a:gdLst/>
            <a:ahLst/>
            <a:cxnLst/>
            <a:rect l="l" t="t" r="r" b="b"/>
            <a:pathLst>
              <a:path w="449579" h="605154">
                <a:moveTo>
                  <a:pt x="0" y="605027"/>
                </a:moveTo>
                <a:lnTo>
                  <a:pt x="0" y="0"/>
                </a:lnTo>
                <a:lnTo>
                  <a:pt x="449579" y="0"/>
                </a:lnTo>
                <a:lnTo>
                  <a:pt x="449579" y="605027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289069" y="4785807"/>
            <a:ext cx="609600" cy="1190065"/>
          </a:xfrm>
          <a:custGeom>
            <a:avLst/>
            <a:gdLst/>
            <a:ahLst/>
            <a:cxnLst/>
            <a:rect l="l" t="t" r="r" b="b"/>
            <a:pathLst>
              <a:path w="670560" h="1348740">
                <a:moveTo>
                  <a:pt x="0" y="743711"/>
                </a:moveTo>
                <a:lnTo>
                  <a:pt x="0" y="0"/>
                </a:lnTo>
                <a:lnTo>
                  <a:pt x="670559" y="0"/>
                </a:lnTo>
                <a:lnTo>
                  <a:pt x="670559" y="1348739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475809" y="4740088"/>
            <a:ext cx="1117023" cy="885265"/>
          </a:xfrm>
          <a:custGeom>
            <a:avLst/>
            <a:gdLst/>
            <a:ahLst/>
            <a:cxnLst/>
            <a:rect l="l" t="t" r="r" b="b"/>
            <a:pathLst>
              <a:path w="1228725" h="1003300">
                <a:moveTo>
                  <a:pt x="0" y="1002791"/>
                </a:moveTo>
                <a:lnTo>
                  <a:pt x="0" y="0"/>
                </a:lnTo>
                <a:lnTo>
                  <a:pt x="1228343" y="0"/>
                </a:lnTo>
                <a:lnTo>
                  <a:pt x="1228343" y="51815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034146" y="4492661"/>
            <a:ext cx="1269423" cy="1483659"/>
          </a:xfrm>
          <a:custGeom>
            <a:avLst/>
            <a:gdLst/>
            <a:ahLst/>
            <a:cxnLst/>
            <a:rect l="l" t="t" r="r" b="b"/>
            <a:pathLst>
              <a:path w="1396364" h="1681479">
                <a:moveTo>
                  <a:pt x="0" y="280415"/>
                </a:moveTo>
                <a:lnTo>
                  <a:pt x="0" y="0"/>
                </a:lnTo>
                <a:lnTo>
                  <a:pt x="1395983" y="0"/>
                </a:lnTo>
                <a:lnTo>
                  <a:pt x="1395983" y="1680971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92041" y="4915574"/>
            <a:ext cx="62345" cy="605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868093" y="5238302"/>
            <a:ext cx="62345" cy="605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941521" y="4361555"/>
            <a:ext cx="63730" cy="605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332219" y="4693696"/>
            <a:ext cx="62345" cy="605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762799" y="5344535"/>
            <a:ext cx="60959" cy="605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522028" y="4080511"/>
            <a:ext cx="60959" cy="605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944522" y="5176999"/>
            <a:ext cx="83127" cy="153460"/>
          </a:xfrm>
          <a:prstGeom prst="rect">
            <a:avLst/>
          </a:prstGeom>
        </p:spPr>
        <p:txBody>
          <a:bodyPr vert="horz" wrap="square" lIns="0" tIns="14814" rIns="0" bIns="0" rtlCol="0">
            <a:spAutoFit/>
          </a:bodyPr>
          <a:lstStyle/>
          <a:p>
            <a:pPr marL="11396" defTabSz="820487">
              <a:spcBef>
                <a:spcPts val="117"/>
              </a:spcBef>
            </a:pPr>
            <a:r>
              <a:rPr sz="900" b="1" spc="13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9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811517" y="5362568"/>
            <a:ext cx="83127" cy="153460"/>
          </a:xfrm>
          <a:prstGeom prst="rect">
            <a:avLst/>
          </a:prstGeom>
        </p:spPr>
        <p:txBody>
          <a:bodyPr vert="horz" wrap="square" lIns="0" tIns="14814" rIns="0" bIns="0" rtlCol="0">
            <a:spAutoFit/>
          </a:bodyPr>
          <a:lstStyle/>
          <a:p>
            <a:pPr marL="11396" defTabSz="820487">
              <a:spcBef>
                <a:spcPts val="117"/>
              </a:spcBef>
            </a:pPr>
            <a:r>
              <a:rPr sz="900" b="1" spc="13" dirty="0">
                <a:solidFill>
                  <a:prstClr val="black"/>
                </a:solidFill>
                <a:latin typeface="Times New Roman"/>
                <a:cs typeface="Times New Roman"/>
              </a:rPr>
              <a:t>3</a:t>
            </a:r>
            <a:endParaRPr sz="9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019336" y="4302939"/>
            <a:ext cx="83127" cy="153460"/>
          </a:xfrm>
          <a:prstGeom prst="rect">
            <a:avLst/>
          </a:prstGeom>
        </p:spPr>
        <p:txBody>
          <a:bodyPr vert="horz" wrap="square" lIns="0" tIns="14814" rIns="0" bIns="0" rtlCol="0">
            <a:spAutoFit/>
          </a:bodyPr>
          <a:lstStyle/>
          <a:p>
            <a:pPr marL="11396" defTabSz="820487">
              <a:spcBef>
                <a:spcPts val="117"/>
              </a:spcBef>
            </a:pPr>
            <a:r>
              <a:rPr sz="900" b="1" spc="13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endParaRPr sz="9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401719" y="4581166"/>
            <a:ext cx="121805" cy="425824"/>
          </a:xfrm>
          <a:prstGeom prst="rect">
            <a:avLst/>
          </a:prstGeom>
        </p:spPr>
        <p:txBody>
          <a:bodyPr vert="horz" wrap="square" lIns="0" tIns="79200" rIns="0" bIns="0" rtlCol="0">
            <a:spAutoFit/>
          </a:bodyPr>
          <a:lstStyle/>
          <a:p>
            <a:pPr marL="49571" defTabSz="820487">
              <a:spcBef>
                <a:spcPts val="624"/>
              </a:spcBef>
            </a:pPr>
            <a:r>
              <a:rPr sz="900" b="1" spc="13" dirty="0">
                <a:solidFill>
                  <a:prstClr val="black"/>
                </a:solidFill>
                <a:latin typeface="Times New Roman"/>
                <a:cs typeface="Times New Roman"/>
              </a:rPr>
              <a:t>5</a:t>
            </a:r>
            <a:endParaRPr sz="9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1396" defTabSz="820487">
              <a:spcBef>
                <a:spcPts val="538"/>
              </a:spcBef>
            </a:pPr>
            <a:r>
              <a:rPr sz="900" b="1" spc="13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9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610924" y="4027276"/>
            <a:ext cx="83127" cy="153460"/>
          </a:xfrm>
          <a:prstGeom prst="rect">
            <a:avLst/>
          </a:prstGeom>
        </p:spPr>
        <p:txBody>
          <a:bodyPr vert="horz" wrap="square" lIns="0" tIns="14814" rIns="0" bIns="0" rtlCol="0">
            <a:spAutoFit/>
          </a:bodyPr>
          <a:lstStyle/>
          <a:p>
            <a:pPr marL="11396" defTabSz="820487">
              <a:spcBef>
                <a:spcPts val="117"/>
              </a:spcBef>
            </a:pPr>
            <a:r>
              <a:rPr sz="900" b="1" spc="13" dirty="0">
                <a:solidFill>
                  <a:prstClr val="black"/>
                </a:solidFill>
                <a:latin typeface="Times New Roman"/>
                <a:cs typeface="Times New Roman"/>
              </a:rPr>
              <a:t>6</a:t>
            </a:r>
            <a:endParaRPr sz="9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071062" y="4624444"/>
            <a:ext cx="562841" cy="406213"/>
          </a:xfrm>
          <a:custGeom>
            <a:avLst/>
            <a:gdLst/>
            <a:ahLst/>
            <a:cxnLst/>
            <a:rect l="l" t="t" r="r" b="b"/>
            <a:pathLst>
              <a:path w="619125" h="460375">
                <a:moveTo>
                  <a:pt x="0" y="230123"/>
                </a:moveTo>
                <a:lnTo>
                  <a:pt x="12191" y="166115"/>
                </a:lnTo>
                <a:lnTo>
                  <a:pt x="48767" y="106679"/>
                </a:lnTo>
                <a:lnTo>
                  <a:pt x="106679" y="57911"/>
                </a:lnTo>
                <a:lnTo>
                  <a:pt x="140207" y="38099"/>
                </a:lnTo>
                <a:lnTo>
                  <a:pt x="179831" y="21335"/>
                </a:lnTo>
                <a:lnTo>
                  <a:pt x="220979" y="10667"/>
                </a:lnTo>
                <a:lnTo>
                  <a:pt x="263651" y="3047"/>
                </a:lnTo>
                <a:lnTo>
                  <a:pt x="307847" y="0"/>
                </a:lnTo>
                <a:lnTo>
                  <a:pt x="352043" y="3047"/>
                </a:lnTo>
                <a:lnTo>
                  <a:pt x="394715" y="10667"/>
                </a:lnTo>
                <a:lnTo>
                  <a:pt x="437387" y="21335"/>
                </a:lnTo>
                <a:lnTo>
                  <a:pt x="475487" y="38099"/>
                </a:lnTo>
                <a:lnTo>
                  <a:pt x="512063" y="57911"/>
                </a:lnTo>
                <a:lnTo>
                  <a:pt x="568451" y="106679"/>
                </a:lnTo>
                <a:lnTo>
                  <a:pt x="605027" y="166115"/>
                </a:lnTo>
                <a:lnTo>
                  <a:pt x="618743" y="230123"/>
                </a:lnTo>
                <a:lnTo>
                  <a:pt x="614171" y="263651"/>
                </a:lnTo>
                <a:lnTo>
                  <a:pt x="589787" y="326135"/>
                </a:lnTo>
                <a:lnTo>
                  <a:pt x="542543" y="380999"/>
                </a:lnTo>
                <a:lnTo>
                  <a:pt x="475487" y="423671"/>
                </a:lnTo>
                <a:lnTo>
                  <a:pt x="437387" y="440435"/>
                </a:lnTo>
                <a:lnTo>
                  <a:pt x="394715" y="451103"/>
                </a:lnTo>
                <a:lnTo>
                  <a:pt x="352043" y="457199"/>
                </a:lnTo>
                <a:lnTo>
                  <a:pt x="307847" y="460247"/>
                </a:lnTo>
                <a:lnTo>
                  <a:pt x="263651" y="457199"/>
                </a:lnTo>
                <a:lnTo>
                  <a:pt x="220979" y="451103"/>
                </a:lnTo>
                <a:lnTo>
                  <a:pt x="179831" y="440435"/>
                </a:lnTo>
                <a:lnTo>
                  <a:pt x="140207" y="423671"/>
                </a:lnTo>
                <a:lnTo>
                  <a:pt x="106679" y="403859"/>
                </a:lnTo>
                <a:lnTo>
                  <a:pt x="74675" y="380999"/>
                </a:lnTo>
                <a:lnTo>
                  <a:pt x="27431" y="326135"/>
                </a:lnTo>
                <a:lnTo>
                  <a:pt x="3047" y="263651"/>
                </a:lnTo>
                <a:lnTo>
                  <a:pt x="0" y="23012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633257" y="5178463"/>
            <a:ext cx="561109" cy="405093"/>
          </a:xfrm>
          <a:custGeom>
            <a:avLst/>
            <a:gdLst/>
            <a:ahLst/>
            <a:cxnLst/>
            <a:rect l="l" t="t" r="r" b="b"/>
            <a:pathLst>
              <a:path w="617220" h="459104">
                <a:moveTo>
                  <a:pt x="0" y="228599"/>
                </a:moveTo>
                <a:lnTo>
                  <a:pt x="10667" y="164591"/>
                </a:lnTo>
                <a:lnTo>
                  <a:pt x="48767" y="105155"/>
                </a:lnTo>
                <a:lnTo>
                  <a:pt x="106679" y="54863"/>
                </a:lnTo>
                <a:lnTo>
                  <a:pt x="140207" y="36575"/>
                </a:lnTo>
                <a:lnTo>
                  <a:pt x="179831" y="19811"/>
                </a:lnTo>
                <a:lnTo>
                  <a:pt x="220979" y="7619"/>
                </a:lnTo>
                <a:lnTo>
                  <a:pt x="263651" y="1523"/>
                </a:lnTo>
                <a:lnTo>
                  <a:pt x="307847" y="0"/>
                </a:lnTo>
                <a:lnTo>
                  <a:pt x="352043" y="1523"/>
                </a:lnTo>
                <a:lnTo>
                  <a:pt x="394715" y="7619"/>
                </a:lnTo>
                <a:lnTo>
                  <a:pt x="435863" y="19811"/>
                </a:lnTo>
                <a:lnTo>
                  <a:pt x="475487" y="36575"/>
                </a:lnTo>
                <a:lnTo>
                  <a:pt x="510539" y="54863"/>
                </a:lnTo>
                <a:lnTo>
                  <a:pt x="542543" y="77723"/>
                </a:lnTo>
                <a:lnTo>
                  <a:pt x="589787" y="134111"/>
                </a:lnTo>
                <a:lnTo>
                  <a:pt x="614171" y="196595"/>
                </a:lnTo>
                <a:lnTo>
                  <a:pt x="617219" y="228599"/>
                </a:lnTo>
                <a:lnTo>
                  <a:pt x="614171" y="260603"/>
                </a:lnTo>
                <a:lnTo>
                  <a:pt x="589787" y="324611"/>
                </a:lnTo>
                <a:lnTo>
                  <a:pt x="542543" y="379475"/>
                </a:lnTo>
                <a:lnTo>
                  <a:pt x="510539" y="403859"/>
                </a:lnTo>
                <a:lnTo>
                  <a:pt x="475487" y="423671"/>
                </a:lnTo>
                <a:lnTo>
                  <a:pt x="435863" y="437387"/>
                </a:lnTo>
                <a:lnTo>
                  <a:pt x="394715" y="449579"/>
                </a:lnTo>
                <a:lnTo>
                  <a:pt x="352043" y="457199"/>
                </a:lnTo>
                <a:lnTo>
                  <a:pt x="307847" y="458723"/>
                </a:lnTo>
                <a:lnTo>
                  <a:pt x="263651" y="457199"/>
                </a:lnTo>
                <a:lnTo>
                  <a:pt x="220979" y="449579"/>
                </a:lnTo>
                <a:lnTo>
                  <a:pt x="179831" y="437387"/>
                </a:lnTo>
                <a:lnTo>
                  <a:pt x="140207" y="423671"/>
                </a:lnTo>
                <a:lnTo>
                  <a:pt x="106679" y="403859"/>
                </a:lnTo>
                <a:lnTo>
                  <a:pt x="74675" y="379475"/>
                </a:lnTo>
                <a:lnTo>
                  <a:pt x="27431" y="324611"/>
                </a:lnTo>
                <a:lnTo>
                  <a:pt x="3047" y="260603"/>
                </a:lnTo>
                <a:lnTo>
                  <a:pt x="0" y="22859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842461" y="4239858"/>
            <a:ext cx="815108" cy="890307"/>
          </a:xfrm>
          <a:custGeom>
            <a:avLst/>
            <a:gdLst/>
            <a:ahLst/>
            <a:cxnLst/>
            <a:rect l="l" t="t" r="r" b="b"/>
            <a:pathLst>
              <a:path w="896620" h="1009014">
                <a:moveTo>
                  <a:pt x="128015" y="50291"/>
                </a:moveTo>
                <a:lnTo>
                  <a:pt x="164591" y="28955"/>
                </a:lnTo>
                <a:lnTo>
                  <a:pt x="204215" y="15239"/>
                </a:lnTo>
                <a:lnTo>
                  <a:pt x="245363" y="4571"/>
                </a:lnTo>
                <a:lnTo>
                  <a:pt x="291083" y="0"/>
                </a:lnTo>
                <a:lnTo>
                  <a:pt x="336803" y="3047"/>
                </a:lnTo>
                <a:lnTo>
                  <a:pt x="384047" y="10667"/>
                </a:lnTo>
                <a:lnTo>
                  <a:pt x="431291" y="24383"/>
                </a:lnTo>
                <a:lnTo>
                  <a:pt x="481583" y="44195"/>
                </a:lnTo>
                <a:lnTo>
                  <a:pt x="528827" y="68579"/>
                </a:lnTo>
                <a:lnTo>
                  <a:pt x="576071" y="97535"/>
                </a:lnTo>
                <a:lnTo>
                  <a:pt x="621791" y="132587"/>
                </a:lnTo>
                <a:lnTo>
                  <a:pt x="664463" y="172211"/>
                </a:lnTo>
                <a:lnTo>
                  <a:pt x="705611" y="214883"/>
                </a:lnTo>
                <a:lnTo>
                  <a:pt x="745235" y="262127"/>
                </a:lnTo>
                <a:lnTo>
                  <a:pt x="778763" y="310895"/>
                </a:lnTo>
                <a:lnTo>
                  <a:pt x="809243" y="361187"/>
                </a:lnTo>
                <a:lnTo>
                  <a:pt x="835151" y="414527"/>
                </a:lnTo>
                <a:lnTo>
                  <a:pt x="858011" y="469391"/>
                </a:lnTo>
                <a:lnTo>
                  <a:pt x="874775" y="522731"/>
                </a:lnTo>
                <a:lnTo>
                  <a:pt x="885443" y="579119"/>
                </a:lnTo>
                <a:lnTo>
                  <a:pt x="894587" y="630935"/>
                </a:lnTo>
                <a:lnTo>
                  <a:pt x="896111" y="682751"/>
                </a:lnTo>
                <a:lnTo>
                  <a:pt x="890015" y="733043"/>
                </a:lnTo>
                <a:lnTo>
                  <a:pt x="882395" y="781811"/>
                </a:lnTo>
                <a:lnTo>
                  <a:pt x="870203" y="824483"/>
                </a:lnTo>
                <a:lnTo>
                  <a:pt x="850391" y="864107"/>
                </a:lnTo>
                <a:lnTo>
                  <a:pt x="827531" y="900683"/>
                </a:lnTo>
                <a:lnTo>
                  <a:pt x="798575" y="931163"/>
                </a:lnTo>
                <a:lnTo>
                  <a:pt x="766571" y="958595"/>
                </a:lnTo>
                <a:lnTo>
                  <a:pt x="729995" y="979931"/>
                </a:lnTo>
                <a:lnTo>
                  <a:pt x="690371" y="995171"/>
                </a:lnTo>
                <a:lnTo>
                  <a:pt x="649223" y="1004315"/>
                </a:lnTo>
                <a:lnTo>
                  <a:pt x="605027" y="1008887"/>
                </a:lnTo>
                <a:lnTo>
                  <a:pt x="557783" y="1005839"/>
                </a:lnTo>
                <a:lnTo>
                  <a:pt x="510539" y="998219"/>
                </a:lnTo>
                <a:lnTo>
                  <a:pt x="463295" y="986027"/>
                </a:lnTo>
                <a:lnTo>
                  <a:pt x="413003" y="966215"/>
                </a:lnTo>
                <a:lnTo>
                  <a:pt x="365759" y="941831"/>
                </a:lnTo>
                <a:lnTo>
                  <a:pt x="318515" y="911351"/>
                </a:lnTo>
                <a:lnTo>
                  <a:pt x="272795" y="876299"/>
                </a:lnTo>
                <a:lnTo>
                  <a:pt x="230123" y="838199"/>
                </a:lnTo>
                <a:lnTo>
                  <a:pt x="188975" y="794003"/>
                </a:lnTo>
                <a:lnTo>
                  <a:pt x="150875" y="748283"/>
                </a:lnTo>
                <a:lnTo>
                  <a:pt x="117347" y="699515"/>
                </a:lnTo>
                <a:lnTo>
                  <a:pt x="85343" y="647699"/>
                </a:lnTo>
                <a:lnTo>
                  <a:pt x="59435" y="594359"/>
                </a:lnTo>
                <a:lnTo>
                  <a:pt x="36575" y="541019"/>
                </a:lnTo>
                <a:lnTo>
                  <a:pt x="19811" y="484631"/>
                </a:lnTo>
                <a:lnTo>
                  <a:pt x="9143" y="431291"/>
                </a:lnTo>
                <a:lnTo>
                  <a:pt x="3047" y="377951"/>
                </a:lnTo>
                <a:lnTo>
                  <a:pt x="0" y="327659"/>
                </a:lnTo>
                <a:lnTo>
                  <a:pt x="4571" y="275843"/>
                </a:lnTo>
                <a:lnTo>
                  <a:pt x="12191" y="228599"/>
                </a:lnTo>
                <a:lnTo>
                  <a:pt x="27431" y="184403"/>
                </a:lnTo>
                <a:lnTo>
                  <a:pt x="44195" y="146303"/>
                </a:lnTo>
                <a:lnTo>
                  <a:pt x="68579" y="108203"/>
                </a:lnTo>
                <a:lnTo>
                  <a:pt x="96011" y="77723"/>
                </a:lnTo>
                <a:lnTo>
                  <a:pt x="128015" y="5029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259185" y="3868718"/>
            <a:ext cx="1985818" cy="1959349"/>
          </a:xfrm>
          <a:custGeom>
            <a:avLst/>
            <a:gdLst/>
            <a:ahLst/>
            <a:cxnLst/>
            <a:rect l="l" t="t" r="r" b="b"/>
            <a:pathLst>
              <a:path w="2184400" h="2220595">
                <a:moveTo>
                  <a:pt x="0" y="1051559"/>
                </a:moveTo>
                <a:lnTo>
                  <a:pt x="7619" y="966215"/>
                </a:lnTo>
                <a:lnTo>
                  <a:pt x="22859" y="882395"/>
                </a:lnTo>
                <a:lnTo>
                  <a:pt x="42671" y="800099"/>
                </a:lnTo>
                <a:lnTo>
                  <a:pt x="70103" y="719327"/>
                </a:lnTo>
                <a:lnTo>
                  <a:pt x="100583" y="641603"/>
                </a:lnTo>
                <a:lnTo>
                  <a:pt x="140207" y="563879"/>
                </a:lnTo>
                <a:lnTo>
                  <a:pt x="184403" y="492251"/>
                </a:lnTo>
                <a:lnTo>
                  <a:pt x="234695" y="423671"/>
                </a:lnTo>
                <a:lnTo>
                  <a:pt x="288035" y="358139"/>
                </a:lnTo>
                <a:lnTo>
                  <a:pt x="347471" y="298703"/>
                </a:lnTo>
                <a:lnTo>
                  <a:pt x="411479" y="242315"/>
                </a:lnTo>
                <a:lnTo>
                  <a:pt x="478535" y="192023"/>
                </a:lnTo>
                <a:lnTo>
                  <a:pt x="548639" y="146303"/>
                </a:lnTo>
                <a:lnTo>
                  <a:pt x="623315" y="106679"/>
                </a:lnTo>
                <a:lnTo>
                  <a:pt x="699515" y="73151"/>
                </a:lnTo>
                <a:lnTo>
                  <a:pt x="780287" y="45719"/>
                </a:lnTo>
                <a:lnTo>
                  <a:pt x="859535" y="24383"/>
                </a:lnTo>
                <a:lnTo>
                  <a:pt x="941831" y="9143"/>
                </a:lnTo>
                <a:lnTo>
                  <a:pt x="1025651" y="1523"/>
                </a:lnTo>
                <a:lnTo>
                  <a:pt x="1109471" y="0"/>
                </a:lnTo>
                <a:lnTo>
                  <a:pt x="1193291" y="3047"/>
                </a:lnTo>
                <a:lnTo>
                  <a:pt x="1277111" y="13715"/>
                </a:lnTo>
                <a:lnTo>
                  <a:pt x="1357883" y="32003"/>
                </a:lnTo>
                <a:lnTo>
                  <a:pt x="1438655" y="54863"/>
                </a:lnTo>
                <a:lnTo>
                  <a:pt x="1517903" y="85343"/>
                </a:lnTo>
                <a:lnTo>
                  <a:pt x="1592579" y="121919"/>
                </a:lnTo>
                <a:lnTo>
                  <a:pt x="1665731" y="163067"/>
                </a:lnTo>
                <a:lnTo>
                  <a:pt x="1735835" y="210311"/>
                </a:lnTo>
                <a:lnTo>
                  <a:pt x="1801367" y="262127"/>
                </a:lnTo>
                <a:lnTo>
                  <a:pt x="1862327" y="321563"/>
                </a:lnTo>
                <a:lnTo>
                  <a:pt x="1918715" y="382523"/>
                </a:lnTo>
                <a:lnTo>
                  <a:pt x="1972055" y="448055"/>
                </a:lnTo>
                <a:lnTo>
                  <a:pt x="2019299" y="521207"/>
                </a:lnTo>
                <a:lnTo>
                  <a:pt x="2060447" y="594359"/>
                </a:lnTo>
                <a:lnTo>
                  <a:pt x="2095499" y="670559"/>
                </a:lnTo>
                <a:lnTo>
                  <a:pt x="2125979" y="749807"/>
                </a:lnTo>
                <a:lnTo>
                  <a:pt x="2150363" y="830579"/>
                </a:lnTo>
                <a:lnTo>
                  <a:pt x="2167127" y="914399"/>
                </a:lnTo>
                <a:lnTo>
                  <a:pt x="2177795" y="999743"/>
                </a:lnTo>
                <a:lnTo>
                  <a:pt x="2183891" y="1083563"/>
                </a:lnTo>
                <a:lnTo>
                  <a:pt x="2183891" y="1168907"/>
                </a:lnTo>
                <a:lnTo>
                  <a:pt x="2174747" y="1254251"/>
                </a:lnTo>
                <a:lnTo>
                  <a:pt x="2159507" y="1336547"/>
                </a:lnTo>
                <a:lnTo>
                  <a:pt x="2141219" y="1420367"/>
                </a:lnTo>
                <a:lnTo>
                  <a:pt x="2112263" y="1501139"/>
                </a:lnTo>
                <a:lnTo>
                  <a:pt x="2081783" y="1578863"/>
                </a:lnTo>
                <a:lnTo>
                  <a:pt x="2042159" y="1656587"/>
                </a:lnTo>
                <a:lnTo>
                  <a:pt x="1997963" y="1728215"/>
                </a:lnTo>
                <a:lnTo>
                  <a:pt x="1949195" y="1796795"/>
                </a:lnTo>
                <a:lnTo>
                  <a:pt x="1894331" y="1862327"/>
                </a:lnTo>
                <a:lnTo>
                  <a:pt x="1834895" y="1921763"/>
                </a:lnTo>
                <a:lnTo>
                  <a:pt x="1772411" y="1978151"/>
                </a:lnTo>
                <a:lnTo>
                  <a:pt x="1703831" y="2028443"/>
                </a:lnTo>
                <a:lnTo>
                  <a:pt x="1633727" y="2074163"/>
                </a:lnTo>
                <a:lnTo>
                  <a:pt x="1560575" y="2113787"/>
                </a:lnTo>
                <a:lnTo>
                  <a:pt x="1482851" y="2147315"/>
                </a:lnTo>
                <a:lnTo>
                  <a:pt x="1403603" y="2174747"/>
                </a:lnTo>
                <a:lnTo>
                  <a:pt x="1322831" y="2196083"/>
                </a:lnTo>
                <a:lnTo>
                  <a:pt x="1240535" y="2211323"/>
                </a:lnTo>
                <a:lnTo>
                  <a:pt x="1156715" y="2218943"/>
                </a:lnTo>
                <a:lnTo>
                  <a:pt x="1072895" y="2220467"/>
                </a:lnTo>
                <a:lnTo>
                  <a:pt x="989075" y="2217419"/>
                </a:lnTo>
                <a:lnTo>
                  <a:pt x="906779" y="2206751"/>
                </a:lnTo>
                <a:lnTo>
                  <a:pt x="824483" y="2188463"/>
                </a:lnTo>
                <a:lnTo>
                  <a:pt x="743711" y="2165603"/>
                </a:lnTo>
                <a:lnTo>
                  <a:pt x="664463" y="2135123"/>
                </a:lnTo>
                <a:lnTo>
                  <a:pt x="589787" y="2098547"/>
                </a:lnTo>
                <a:lnTo>
                  <a:pt x="518159" y="2057399"/>
                </a:lnTo>
                <a:lnTo>
                  <a:pt x="446531" y="2010155"/>
                </a:lnTo>
                <a:lnTo>
                  <a:pt x="380999" y="1958339"/>
                </a:lnTo>
                <a:lnTo>
                  <a:pt x="321563" y="1898903"/>
                </a:lnTo>
                <a:lnTo>
                  <a:pt x="263651" y="1837943"/>
                </a:lnTo>
                <a:lnTo>
                  <a:pt x="211835" y="1772411"/>
                </a:lnTo>
                <a:lnTo>
                  <a:pt x="163067" y="1699259"/>
                </a:lnTo>
                <a:lnTo>
                  <a:pt x="121919" y="1626107"/>
                </a:lnTo>
                <a:lnTo>
                  <a:pt x="86867" y="1549907"/>
                </a:lnTo>
                <a:lnTo>
                  <a:pt x="56387" y="1470659"/>
                </a:lnTo>
                <a:lnTo>
                  <a:pt x="32003" y="1389887"/>
                </a:lnTo>
                <a:lnTo>
                  <a:pt x="16763" y="1306067"/>
                </a:lnTo>
                <a:lnTo>
                  <a:pt x="4571" y="1220723"/>
                </a:lnTo>
                <a:lnTo>
                  <a:pt x="0" y="1136903"/>
                </a:lnTo>
                <a:lnTo>
                  <a:pt x="0" y="105155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331228" y="4182035"/>
            <a:ext cx="1445491" cy="1475254"/>
          </a:xfrm>
          <a:custGeom>
            <a:avLst/>
            <a:gdLst/>
            <a:ahLst/>
            <a:cxnLst/>
            <a:rect l="l" t="t" r="r" b="b"/>
            <a:pathLst>
              <a:path w="1590040" h="1671954">
                <a:moveTo>
                  <a:pt x="0" y="830579"/>
                </a:moveTo>
                <a:lnTo>
                  <a:pt x="4571" y="757427"/>
                </a:lnTo>
                <a:lnTo>
                  <a:pt x="13715" y="684275"/>
                </a:lnTo>
                <a:lnTo>
                  <a:pt x="28955" y="612647"/>
                </a:lnTo>
                <a:lnTo>
                  <a:pt x="50291" y="544067"/>
                </a:lnTo>
                <a:lnTo>
                  <a:pt x="77723" y="477011"/>
                </a:lnTo>
                <a:lnTo>
                  <a:pt x="111251" y="411479"/>
                </a:lnTo>
                <a:lnTo>
                  <a:pt x="147827" y="352043"/>
                </a:lnTo>
                <a:lnTo>
                  <a:pt x="190499" y="294131"/>
                </a:lnTo>
                <a:lnTo>
                  <a:pt x="237743" y="240791"/>
                </a:lnTo>
                <a:lnTo>
                  <a:pt x="289559" y="192023"/>
                </a:lnTo>
                <a:lnTo>
                  <a:pt x="344423" y="147827"/>
                </a:lnTo>
                <a:lnTo>
                  <a:pt x="403859" y="109727"/>
                </a:lnTo>
                <a:lnTo>
                  <a:pt x="466343" y="77723"/>
                </a:lnTo>
                <a:lnTo>
                  <a:pt x="530351" y="48767"/>
                </a:lnTo>
                <a:lnTo>
                  <a:pt x="595883" y="27431"/>
                </a:lnTo>
                <a:lnTo>
                  <a:pt x="664463" y="12191"/>
                </a:lnTo>
                <a:lnTo>
                  <a:pt x="733043" y="3047"/>
                </a:lnTo>
                <a:lnTo>
                  <a:pt x="801623" y="0"/>
                </a:lnTo>
                <a:lnTo>
                  <a:pt x="871727" y="4571"/>
                </a:lnTo>
                <a:lnTo>
                  <a:pt x="940307" y="15239"/>
                </a:lnTo>
                <a:lnTo>
                  <a:pt x="1007363" y="32003"/>
                </a:lnTo>
                <a:lnTo>
                  <a:pt x="1072895" y="54863"/>
                </a:lnTo>
                <a:lnTo>
                  <a:pt x="1136903" y="82295"/>
                </a:lnTo>
                <a:lnTo>
                  <a:pt x="1199387" y="115823"/>
                </a:lnTo>
                <a:lnTo>
                  <a:pt x="1255775" y="155447"/>
                </a:lnTo>
                <a:lnTo>
                  <a:pt x="1310639" y="201167"/>
                </a:lnTo>
                <a:lnTo>
                  <a:pt x="1360931" y="249935"/>
                </a:lnTo>
                <a:lnTo>
                  <a:pt x="1408175" y="304799"/>
                </a:lnTo>
                <a:lnTo>
                  <a:pt x="1449323" y="362711"/>
                </a:lnTo>
                <a:lnTo>
                  <a:pt x="1487423" y="425195"/>
                </a:lnTo>
                <a:lnTo>
                  <a:pt x="1519427" y="490727"/>
                </a:lnTo>
                <a:lnTo>
                  <a:pt x="1545335" y="557783"/>
                </a:lnTo>
                <a:lnTo>
                  <a:pt x="1565147" y="627887"/>
                </a:lnTo>
                <a:lnTo>
                  <a:pt x="1578863" y="697991"/>
                </a:lnTo>
                <a:lnTo>
                  <a:pt x="1588007" y="769619"/>
                </a:lnTo>
                <a:lnTo>
                  <a:pt x="1589531" y="842771"/>
                </a:lnTo>
                <a:lnTo>
                  <a:pt x="1586483" y="917447"/>
                </a:lnTo>
                <a:lnTo>
                  <a:pt x="1575815" y="989075"/>
                </a:lnTo>
                <a:lnTo>
                  <a:pt x="1560575" y="1059179"/>
                </a:lnTo>
                <a:lnTo>
                  <a:pt x="1537715" y="1129283"/>
                </a:lnTo>
                <a:lnTo>
                  <a:pt x="1511807" y="1196339"/>
                </a:lnTo>
                <a:lnTo>
                  <a:pt x="1479803" y="1260347"/>
                </a:lnTo>
                <a:lnTo>
                  <a:pt x="1441703" y="1321307"/>
                </a:lnTo>
                <a:lnTo>
                  <a:pt x="1399031" y="1379219"/>
                </a:lnTo>
                <a:lnTo>
                  <a:pt x="1351787" y="1431035"/>
                </a:lnTo>
                <a:lnTo>
                  <a:pt x="1299971" y="1479803"/>
                </a:lnTo>
                <a:lnTo>
                  <a:pt x="1245107" y="1523999"/>
                </a:lnTo>
                <a:lnTo>
                  <a:pt x="1185671" y="1563623"/>
                </a:lnTo>
                <a:lnTo>
                  <a:pt x="1123187" y="1597151"/>
                </a:lnTo>
                <a:lnTo>
                  <a:pt x="1059179" y="1624583"/>
                </a:lnTo>
                <a:lnTo>
                  <a:pt x="993647" y="1645919"/>
                </a:lnTo>
                <a:lnTo>
                  <a:pt x="925067" y="1659635"/>
                </a:lnTo>
                <a:lnTo>
                  <a:pt x="856487" y="1670303"/>
                </a:lnTo>
                <a:lnTo>
                  <a:pt x="787907" y="1671827"/>
                </a:lnTo>
                <a:lnTo>
                  <a:pt x="719327" y="1668779"/>
                </a:lnTo>
                <a:lnTo>
                  <a:pt x="649223" y="1658111"/>
                </a:lnTo>
                <a:lnTo>
                  <a:pt x="582167" y="1642871"/>
                </a:lnTo>
                <a:lnTo>
                  <a:pt x="515111" y="1620011"/>
                </a:lnTo>
                <a:lnTo>
                  <a:pt x="451103" y="1591055"/>
                </a:lnTo>
                <a:lnTo>
                  <a:pt x="390143" y="1557527"/>
                </a:lnTo>
                <a:lnTo>
                  <a:pt x="333755" y="1516379"/>
                </a:lnTo>
                <a:lnTo>
                  <a:pt x="277367" y="1472183"/>
                </a:lnTo>
                <a:lnTo>
                  <a:pt x="227075" y="1421891"/>
                </a:lnTo>
                <a:lnTo>
                  <a:pt x="181355" y="1367027"/>
                </a:lnTo>
                <a:lnTo>
                  <a:pt x="140207" y="1310639"/>
                </a:lnTo>
                <a:lnTo>
                  <a:pt x="102107" y="1248155"/>
                </a:lnTo>
                <a:lnTo>
                  <a:pt x="71627" y="1182623"/>
                </a:lnTo>
                <a:lnTo>
                  <a:pt x="45719" y="1115567"/>
                </a:lnTo>
                <a:lnTo>
                  <a:pt x="25907" y="1045463"/>
                </a:lnTo>
                <a:lnTo>
                  <a:pt x="10667" y="973835"/>
                </a:lnTo>
                <a:lnTo>
                  <a:pt x="3047" y="902207"/>
                </a:lnTo>
                <a:lnTo>
                  <a:pt x="0" y="830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207759" y="5307435"/>
            <a:ext cx="89477" cy="153460"/>
          </a:xfrm>
          <a:prstGeom prst="rect">
            <a:avLst/>
          </a:prstGeom>
        </p:spPr>
        <p:txBody>
          <a:bodyPr vert="horz" wrap="square" lIns="0" tIns="14814" rIns="0" bIns="0" rtlCol="0">
            <a:spAutoFit/>
          </a:bodyPr>
          <a:lstStyle/>
          <a:p>
            <a:pPr marL="11396" defTabSz="820487">
              <a:spcBef>
                <a:spcPts val="117"/>
              </a:spcBef>
            </a:pPr>
            <a:r>
              <a:rPr sz="900" b="1" spc="13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094152" y="4534229"/>
            <a:ext cx="89477" cy="153460"/>
          </a:xfrm>
          <a:prstGeom prst="rect">
            <a:avLst/>
          </a:prstGeom>
        </p:spPr>
        <p:txBody>
          <a:bodyPr vert="horz" wrap="square" lIns="0" tIns="14814" rIns="0" bIns="0" rtlCol="0">
            <a:spAutoFit/>
          </a:bodyPr>
          <a:lstStyle/>
          <a:p>
            <a:pPr marL="11396" defTabSz="820487">
              <a:spcBef>
                <a:spcPts val="117"/>
              </a:spcBef>
            </a:pPr>
            <a:r>
              <a:rPr sz="900" b="1" spc="13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732550" y="4444134"/>
            <a:ext cx="89477" cy="153460"/>
          </a:xfrm>
          <a:prstGeom prst="rect">
            <a:avLst/>
          </a:prstGeom>
        </p:spPr>
        <p:txBody>
          <a:bodyPr vert="horz" wrap="square" lIns="0" tIns="14814" rIns="0" bIns="0" rtlCol="0">
            <a:spAutoFit/>
          </a:bodyPr>
          <a:lstStyle/>
          <a:p>
            <a:pPr marL="11396" defTabSz="820487">
              <a:spcBef>
                <a:spcPts val="117"/>
              </a:spcBef>
            </a:pPr>
            <a:r>
              <a:rPr sz="900" b="1" spc="13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721763" y="4444134"/>
            <a:ext cx="89477" cy="153460"/>
          </a:xfrm>
          <a:prstGeom prst="rect">
            <a:avLst/>
          </a:prstGeom>
        </p:spPr>
        <p:txBody>
          <a:bodyPr vert="horz" wrap="square" lIns="0" tIns="14814" rIns="0" bIns="0" rtlCol="0">
            <a:spAutoFit/>
          </a:bodyPr>
          <a:lstStyle/>
          <a:p>
            <a:pPr marL="11396" defTabSz="820487">
              <a:spcBef>
                <a:spcPts val="117"/>
              </a:spcBef>
            </a:pPr>
            <a:r>
              <a:rPr sz="900" b="1" spc="13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008549" y="3999036"/>
            <a:ext cx="89477" cy="153460"/>
          </a:xfrm>
          <a:prstGeom prst="rect">
            <a:avLst/>
          </a:prstGeom>
        </p:spPr>
        <p:txBody>
          <a:bodyPr vert="horz" wrap="square" lIns="0" tIns="14814" rIns="0" bIns="0" rtlCol="0">
            <a:spAutoFit/>
          </a:bodyPr>
          <a:lstStyle/>
          <a:p>
            <a:pPr marL="11396" defTabSz="820487">
              <a:spcBef>
                <a:spcPts val="117"/>
              </a:spcBef>
            </a:pPr>
            <a:r>
              <a:rPr sz="900" b="1" spc="13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19275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2406" y="909021"/>
            <a:ext cx="7200207" cy="455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9050" y="1973580"/>
            <a:ext cx="7224568" cy="3590741"/>
          </a:xfrm>
          <a:prstGeom prst="rect">
            <a:avLst/>
          </a:prstGeom>
        </p:spPr>
        <p:txBody>
          <a:bodyPr vert="horz" wrap="square" lIns="0" tIns="60967" rIns="0" bIns="0" rtlCol="0">
            <a:spAutoFit/>
          </a:bodyPr>
          <a:lstStyle/>
          <a:p>
            <a:pPr marL="298566" marR="4559" indent="-287171" defTabSz="820487">
              <a:lnSpc>
                <a:spcPts val="3105"/>
              </a:lnSpc>
              <a:spcBef>
                <a:spcPts val="480"/>
              </a:spcBef>
              <a:buClr>
                <a:srgbClr val="F0AD00"/>
              </a:buClr>
              <a:buSzPct val="79687"/>
              <a:buFontTx/>
              <a:buChar char="▪"/>
              <a:tabLst>
                <a:tab pos="297996" algn="l"/>
                <a:tab pos="298566" algn="l"/>
              </a:tabLst>
            </a:pPr>
            <a:r>
              <a:rPr sz="2900" spc="-108" dirty="0">
                <a:solidFill>
                  <a:prstClr val="black"/>
                </a:solidFill>
                <a:latin typeface="Arial"/>
                <a:cs typeface="Arial"/>
              </a:rPr>
              <a:t>Do</a:t>
            </a:r>
            <a:r>
              <a:rPr sz="2900" spc="-22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13" dirty="0">
                <a:solidFill>
                  <a:prstClr val="black"/>
                </a:solidFill>
                <a:latin typeface="Arial"/>
                <a:cs typeface="Arial"/>
              </a:rPr>
              <a:t>not</a:t>
            </a:r>
            <a:r>
              <a:rPr sz="2900" spc="-2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-139" dirty="0">
                <a:solidFill>
                  <a:prstClr val="black"/>
                </a:solidFill>
                <a:latin typeface="Arial"/>
                <a:cs typeface="Arial"/>
              </a:rPr>
              <a:t>have</a:t>
            </a:r>
            <a:r>
              <a:rPr sz="2900" spc="-24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67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900" spc="-22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-175" dirty="0">
                <a:solidFill>
                  <a:prstClr val="black"/>
                </a:solidFill>
                <a:latin typeface="Arial"/>
                <a:cs typeface="Arial"/>
              </a:rPr>
              <a:t>assume</a:t>
            </a:r>
            <a:r>
              <a:rPr sz="2900" spc="-22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-112" dirty="0">
                <a:solidFill>
                  <a:prstClr val="black"/>
                </a:solidFill>
                <a:latin typeface="Arial"/>
                <a:cs typeface="Arial"/>
              </a:rPr>
              <a:t>any</a:t>
            </a:r>
            <a:r>
              <a:rPr sz="2900" spc="-24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-49" dirty="0">
                <a:solidFill>
                  <a:prstClr val="black"/>
                </a:solidFill>
                <a:latin typeface="Arial"/>
                <a:cs typeface="Arial"/>
              </a:rPr>
              <a:t>particular</a:t>
            </a:r>
            <a:r>
              <a:rPr sz="2900" spc="-25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-72" dirty="0">
                <a:solidFill>
                  <a:prstClr val="black"/>
                </a:solidFill>
                <a:latin typeface="Arial"/>
                <a:cs typeface="Arial"/>
              </a:rPr>
              <a:t>number  </a:t>
            </a:r>
            <a:r>
              <a:rPr sz="2900" spc="22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2900" spc="-2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-99"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endParaRPr sz="2900">
              <a:solidFill>
                <a:prstClr val="black"/>
              </a:solidFill>
              <a:latin typeface="Arial"/>
              <a:cs typeface="Arial"/>
            </a:endParaRPr>
          </a:p>
          <a:p>
            <a:pPr marL="560665" marR="330473" lvl="1" indent="-246146" defTabSz="820487">
              <a:lnSpc>
                <a:spcPts val="2709"/>
              </a:lnSpc>
              <a:spcBef>
                <a:spcPts val="610"/>
              </a:spcBef>
              <a:buClr>
                <a:srgbClr val="5FB5CC"/>
              </a:buClr>
              <a:buSzPct val="89285"/>
              <a:buFontTx/>
              <a:buChar char="▪"/>
              <a:tabLst>
                <a:tab pos="561236" algn="l"/>
              </a:tabLst>
            </a:pPr>
            <a:r>
              <a:rPr sz="2500" spc="-72" dirty="0">
                <a:solidFill>
                  <a:prstClr val="black"/>
                </a:solidFill>
                <a:latin typeface="Arial"/>
                <a:cs typeface="Arial"/>
              </a:rPr>
              <a:t>Any</a:t>
            </a:r>
            <a:r>
              <a:rPr sz="2500" spc="-20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94" dirty="0">
                <a:solidFill>
                  <a:prstClr val="black"/>
                </a:solidFill>
                <a:latin typeface="Arial"/>
                <a:cs typeface="Arial"/>
              </a:rPr>
              <a:t>desired</a:t>
            </a:r>
            <a:r>
              <a:rPr sz="2500" spc="-1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67" dirty="0">
                <a:solidFill>
                  <a:prstClr val="black"/>
                </a:solidFill>
                <a:latin typeface="Arial"/>
                <a:cs typeface="Arial"/>
              </a:rPr>
              <a:t>number</a:t>
            </a:r>
            <a:r>
              <a:rPr sz="2500" spc="-18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13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2500" spc="-20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90"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r>
              <a:rPr sz="2500" spc="-1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139" dirty="0">
                <a:solidFill>
                  <a:prstClr val="black"/>
                </a:solidFill>
                <a:latin typeface="Arial"/>
                <a:cs typeface="Arial"/>
              </a:rPr>
              <a:t>can</a:t>
            </a:r>
            <a:r>
              <a:rPr sz="2500" spc="-1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102" dirty="0">
                <a:solidFill>
                  <a:prstClr val="black"/>
                </a:solidFill>
                <a:latin typeface="Arial"/>
                <a:cs typeface="Arial"/>
              </a:rPr>
              <a:t>be</a:t>
            </a:r>
            <a:r>
              <a:rPr sz="2500" spc="-1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49" dirty="0">
                <a:solidFill>
                  <a:prstClr val="black"/>
                </a:solidFill>
                <a:latin typeface="Arial"/>
                <a:cs typeface="Arial"/>
              </a:rPr>
              <a:t>obtained  </a:t>
            </a:r>
            <a:r>
              <a:rPr sz="2500" spc="-54" dirty="0">
                <a:solidFill>
                  <a:prstClr val="black"/>
                </a:solidFill>
                <a:latin typeface="Arial"/>
                <a:cs typeface="Arial"/>
              </a:rPr>
              <a:t>by</a:t>
            </a:r>
            <a:r>
              <a:rPr sz="2500" spc="-20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9" dirty="0">
                <a:solidFill>
                  <a:prstClr val="black"/>
                </a:solidFill>
                <a:latin typeface="Arial"/>
                <a:cs typeface="Arial"/>
              </a:rPr>
              <a:t>‘cutting’</a:t>
            </a:r>
            <a:r>
              <a:rPr sz="2500" spc="-17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18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500" spc="-19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76" dirty="0">
                <a:solidFill>
                  <a:prstClr val="black"/>
                </a:solidFill>
                <a:latin typeface="Arial"/>
                <a:cs typeface="Arial"/>
              </a:rPr>
              <a:t>dendogram</a:t>
            </a:r>
            <a:r>
              <a:rPr sz="2500" spc="-17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4" dirty="0">
                <a:solidFill>
                  <a:prstClr val="black"/>
                </a:solidFill>
                <a:latin typeface="Arial"/>
                <a:cs typeface="Arial"/>
              </a:rPr>
              <a:t>at</a:t>
            </a:r>
            <a:r>
              <a:rPr sz="2500" spc="-17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18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500" spc="-1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58" dirty="0">
                <a:solidFill>
                  <a:prstClr val="black"/>
                </a:solidFill>
                <a:latin typeface="Arial"/>
                <a:cs typeface="Arial"/>
              </a:rPr>
              <a:t>proper</a:t>
            </a:r>
            <a:r>
              <a:rPr sz="2500" spc="-20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76" dirty="0">
                <a:solidFill>
                  <a:prstClr val="black"/>
                </a:solidFill>
                <a:latin typeface="Arial"/>
                <a:cs typeface="Arial"/>
              </a:rPr>
              <a:t>level</a:t>
            </a:r>
            <a:endParaRPr sz="2500">
              <a:solidFill>
                <a:prstClr val="black"/>
              </a:solidFill>
              <a:latin typeface="Arial"/>
              <a:cs typeface="Arial"/>
            </a:endParaRPr>
          </a:p>
          <a:p>
            <a:pPr marL="410243" lvl="1" defTabSz="820487">
              <a:spcBef>
                <a:spcPts val="49"/>
              </a:spcBef>
              <a:buClr>
                <a:srgbClr val="5FB5CC"/>
              </a:buClr>
              <a:buFont typeface="Arial"/>
              <a:buChar char="▪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98566" marR="1385141" indent="-287171" defTabSz="820487">
              <a:lnSpc>
                <a:spcPts val="3105"/>
              </a:lnSpc>
              <a:buClr>
                <a:srgbClr val="F0AD00"/>
              </a:buClr>
              <a:buSzPct val="79687"/>
              <a:buFontTx/>
              <a:buChar char="▪"/>
              <a:tabLst>
                <a:tab pos="297996" algn="l"/>
                <a:tab pos="298566" algn="l"/>
              </a:tabLst>
            </a:pPr>
            <a:r>
              <a:rPr sz="2900" spc="-117" dirty="0">
                <a:solidFill>
                  <a:prstClr val="black"/>
                </a:solidFill>
                <a:latin typeface="Arial"/>
                <a:cs typeface="Arial"/>
              </a:rPr>
              <a:t>They</a:t>
            </a:r>
            <a:r>
              <a:rPr sz="2900" spc="-25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-90" dirty="0">
                <a:solidFill>
                  <a:prstClr val="black"/>
                </a:solidFill>
                <a:latin typeface="Arial"/>
                <a:cs typeface="Arial"/>
              </a:rPr>
              <a:t>may</a:t>
            </a:r>
            <a:r>
              <a:rPr sz="2900" spc="-25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-99" dirty="0">
                <a:solidFill>
                  <a:prstClr val="black"/>
                </a:solidFill>
                <a:latin typeface="Arial"/>
                <a:cs typeface="Arial"/>
              </a:rPr>
              <a:t>correspond</a:t>
            </a:r>
            <a:r>
              <a:rPr sz="2900" spc="-22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67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900" spc="-2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00" spc="-58" dirty="0">
                <a:solidFill>
                  <a:prstClr val="black"/>
                </a:solidFill>
                <a:latin typeface="Arial"/>
                <a:cs typeface="Arial"/>
              </a:rPr>
              <a:t>meaningful  </a:t>
            </a:r>
            <a:r>
              <a:rPr sz="2900" spc="-76" dirty="0">
                <a:solidFill>
                  <a:prstClr val="black"/>
                </a:solidFill>
                <a:latin typeface="Arial"/>
                <a:cs typeface="Arial"/>
              </a:rPr>
              <a:t>taxonomies</a:t>
            </a:r>
            <a:endParaRPr sz="2900">
              <a:solidFill>
                <a:prstClr val="black"/>
              </a:solidFill>
              <a:latin typeface="Arial"/>
              <a:cs typeface="Arial"/>
            </a:endParaRPr>
          </a:p>
          <a:p>
            <a:pPr marL="560665" marR="926466" lvl="1" indent="-246146" defTabSz="820487">
              <a:lnSpc>
                <a:spcPts val="2709"/>
              </a:lnSpc>
              <a:spcBef>
                <a:spcPts val="610"/>
              </a:spcBef>
              <a:buClr>
                <a:srgbClr val="5FB5CC"/>
              </a:buClr>
              <a:buSzPct val="89285"/>
              <a:buFontTx/>
              <a:buChar char="▪"/>
              <a:tabLst>
                <a:tab pos="561236" algn="l"/>
              </a:tabLst>
            </a:pPr>
            <a:r>
              <a:rPr sz="2500" spc="-117" dirty="0">
                <a:solidFill>
                  <a:prstClr val="black"/>
                </a:solidFill>
                <a:latin typeface="Arial"/>
                <a:cs typeface="Arial"/>
              </a:rPr>
              <a:t>Example</a:t>
            </a:r>
            <a:r>
              <a:rPr sz="2500" spc="-18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31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2500" spc="-19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54" dirty="0">
                <a:solidFill>
                  <a:prstClr val="black"/>
                </a:solidFill>
                <a:latin typeface="Arial"/>
                <a:cs typeface="Arial"/>
              </a:rPr>
              <a:t>biological</a:t>
            </a:r>
            <a:r>
              <a:rPr sz="2500" spc="-17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148" dirty="0">
                <a:solidFill>
                  <a:prstClr val="black"/>
                </a:solidFill>
                <a:latin typeface="Arial"/>
                <a:cs typeface="Arial"/>
              </a:rPr>
              <a:t>sciences</a:t>
            </a:r>
            <a:r>
              <a:rPr sz="2500" spc="-1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76" dirty="0">
                <a:solidFill>
                  <a:prstClr val="black"/>
                </a:solidFill>
                <a:latin typeface="Arial"/>
                <a:cs typeface="Arial"/>
              </a:rPr>
              <a:t>(e.g.,</a:t>
            </a:r>
            <a:r>
              <a:rPr sz="2500" spc="-20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67" dirty="0">
                <a:solidFill>
                  <a:prstClr val="black"/>
                </a:solidFill>
                <a:latin typeface="Arial"/>
                <a:cs typeface="Arial"/>
              </a:rPr>
              <a:t>animal  </a:t>
            </a:r>
            <a:r>
              <a:rPr sz="2500" spc="-45" dirty="0">
                <a:solidFill>
                  <a:prstClr val="black"/>
                </a:solidFill>
                <a:latin typeface="Arial"/>
                <a:cs typeface="Arial"/>
              </a:rPr>
              <a:t>kingdom, </a:t>
            </a:r>
            <a:r>
              <a:rPr sz="2500" spc="-67" dirty="0">
                <a:solidFill>
                  <a:prstClr val="black"/>
                </a:solidFill>
                <a:latin typeface="Arial"/>
                <a:cs typeface="Arial"/>
              </a:rPr>
              <a:t>phylogeny </a:t>
            </a:r>
            <a:r>
              <a:rPr sz="2500" spc="-54" dirty="0">
                <a:solidFill>
                  <a:prstClr val="black"/>
                </a:solidFill>
                <a:latin typeface="Arial"/>
                <a:cs typeface="Arial"/>
              </a:rPr>
              <a:t>reconstruction,</a:t>
            </a:r>
            <a:r>
              <a:rPr sz="2500" spc="-46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305" dirty="0">
                <a:solidFill>
                  <a:prstClr val="black"/>
                </a:solidFill>
                <a:latin typeface="Arial"/>
                <a:cs typeface="Arial"/>
              </a:rPr>
              <a:t>…)</a:t>
            </a:r>
            <a:endParaRPr sz="25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49955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300076"/>
            <a:ext cx="8734425" cy="625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7611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3401"/>
            <a:ext cx="8686800" cy="639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650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261976"/>
            <a:ext cx="8543925" cy="633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31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209550"/>
            <a:ext cx="8763000" cy="643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631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51" y="123825"/>
            <a:ext cx="8867775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569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242926"/>
            <a:ext cx="8886825" cy="637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013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464" y="1099971"/>
            <a:ext cx="7345679" cy="4477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3165" y="1603248"/>
            <a:ext cx="7481455" cy="4947119"/>
          </a:xfrm>
          <a:prstGeom prst="rect">
            <a:avLst/>
          </a:prstGeom>
        </p:spPr>
        <p:txBody>
          <a:bodyPr vert="horz" wrap="square" lIns="0" tIns="169795" rIns="0" bIns="0" rtlCol="0">
            <a:spAutoFit/>
          </a:bodyPr>
          <a:lstStyle/>
          <a:p>
            <a:pPr marL="490013" indent="-478617" defTabSz="820487">
              <a:spcBef>
                <a:spcPts val="1337"/>
              </a:spcBef>
              <a:buClr>
                <a:srgbClr val="F0AD00"/>
              </a:buClr>
              <a:buSzPct val="80357"/>
              <a:buFontTx/>
              <a:buChar char="▪"/>
              <a:tabLst>
                <a:tab pos="489443" algn="l"/>
                <a:tab pos="490013" algn="l"/>
              </a:tabLst>
            </a:pPr>
            <a:r>
              <a:rPr sz="2500" spc="-67" dirty="0">
                <a:solidFill>
                  <a:prstClr val="black"/>
                </a:solidFill>
                <a:latin typeface="Arial"/>
                <a:cs typeface="Arial"/>
              </a:rPr>
              <a:t>More </a:t>
            </a:r>
            <a:r>
              <a:rPr sz="2500" spc="-63" dirty="0">
                <a:solidFill>
                  <a:prstClr val="black"/>
                </a:solidFill>
                <a:latin typeface="Arial"/>
                <a:cs typeface="Arial"/>
              </a:rPr>
              <a:t>popular </a:t>
            </a:r>
            <a:r>
              <a:rPr sz="2500" spc="-76" dirty="0">
                <a:solidFill>
                  <a:prstClr val="black"/>
                </a:solidFill>
                <a:latin typeface="Arial"/>
                <a:cs typeface="Arial"/>
              </a:rPr>
              <a:t>hierarchical </a:t>
            </a:r>
            <a:r>
              <a:rPr sz="2500" spc="-58" dirty="0">
                <a:solidFill>
                  <a:prstClr val="black"/>
                </a:solidFill>
                <a:latin typeface="Arial"/>
                <a:cs typeface="Arial"/>
              </a:rPr>
              <a:t>clustering</a:t>
            </a:r>
            <a:r>
              <a:rPr sz="2500" spc="-54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67" dirty="0">
                <a:solidFill>
                  <a:prstClr val="black"/>
                </a:solidFill>
                <a:latin typeface="Arial"/>
                <a:cs typeface="Arial"/>
              </a:rPr>
              <a:t>technique</a:t>
            </a:r>
            <a:endParaRPr sz="2500">
              <a:solidFill>
                <a:prstClr val="black"/>
              </a:solidFill>
              <a:latin typeface="Arial"/>
              <a:cs typeface="Arial"/>
            </a:endParaRPr>
          </a:p>
          <a:p>
            <a:pPr marL="490013" indent="-478617" defTabSz="820487">
              <a:spcBef>
                <a:spcPts val="1252"/>
              </a:spcBef>
              <a:buClr>
                <a:srgbClr val="F0AD00"/>
              </a:buClr>
              <a:buSzPct val="80357"/>
              <a:buFontTx/>
              <a:buChar char="▪"/>
              <a:tabLst>
                <a:tab pos="489443" algn="l"/>
                <a:tab pos="490013" algn="l"/>
              </a:tabLst>
            </a:pPr>
            <a:r>
              <a:rPr sz="2500" spc="-153" dirty="0">
                <a:solidFill>
                  <a:prstClr val="black"/>
                </a:solidFill>
                <a:latin typeface="Arial"/>
                <a:cs typeface="Arial"/>
              </a:rPr>
              <a:t>Basic </a:t>
            </a:r>
            <a:r>
              <a:rPr sz="2500" spc="-22" dirty="0">
                <a:solidFill>
                  <a:prstClr val="black"/>
                </a:solidFill>
                <a:latin typeface="Arial"/>
                <a:cs typeface="Arial"/>
              </a:rPr>
              <a:t>algorithm </a:t>
            </a:r>
            <a:r>
              <a:rPr sz="2500" spc="-112" dirty="0">
                <a:solidFill>
                  <a:prstClr val="black"/>
                </a:solidFill>
                <a:latin typeface="Arial"/>
                <a:cs typeface="Arial"/>
              </a:rPr>
              <a:t>is</a:t>
            </a:r>
            <a:r>
              <a:rPr sz="2500" spc="-36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31" dirty="0">
                <a:solidFill>
                  <a:prstClr val="black"/>
                </a:solidFill>
                <a:latin typeface="Arial"/>
                <a:cs typeface="Arial"/>
              </a:rPr>
              <a:t>straightforward</a:t>
            </a:r>
            <a:endParaRPr sz="2500">
              <a:solidFill>
                <a:prstClr val="black"/>
              </a:solidFill>
              <a:latin typeface="Arial"/>
              <a:cs typeface="Arial"/>
            </a:endParaRPr>
          </a:p>
          <a:p>
            <a:pPr marL="900256" lvl="1" indent="-478617" defTabSz="820487">
              <a:spcBef>
                <a:spcPts val="283"/>
              </a:spcBef>
              <a:buClr>
                <a:srgbClr val="5FB5CC"/>
              </a:buClr>
              <a:buSzPct val="89583"/>
              <a:buFontTx/>
              <a:buAutoNum type="arabicPeriod"/>
              <a:tabLst>
                <a:tab pos="899687" algn="l"/>
                <a:tab pos="900256" algn="l"/>
              </a:tabLst>
            </a:pPr>
            <a:r>
              <a:rPr sz="2200" spc="-67" dirty="0">
                <a:solidFill>
                  <a:prstClr val="black"/>
                </a:solidFill>
                <a:latin typeface="Arial"/>
                <a:cs typeface="Arial"/>
              </a:rPr>
              <a:t>Compute </a:t>
            </a:r>
            <a:r>
              <a:rPr sz="2200" spc="-18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200" spc="-13" dirty="0">
                <a:solidFill>
                  <a:srgbClr val="9A302F"/>
                </a:solidFill>
                <a:latin typeface="Arial"/>
                <a:cs typeface="Arial"/>
              </a:rPr>
              <a:t>proximity</a:t>
            </a:r>
            <a:r>
              <a:rPr sz="2200" spc="-426" dirty="0">
                <a:solidFill>
                  <a:srgbClr val="9A302F"/>
                </a:solidFill>
                <a:latin typeface="Arial"/>
                <a:cs typeface="Arial"/>
              </a:rPr>
              <a:t> </a:t>
            </a:r>
            <a:r>
              <a:rPr sz="2200" spc="-18" dirty="0">
                <a:solidFill>
                  <a:srgbClr val="9A302F"/>
                </a:solidFill>
                <a:latin typeface="Arial"/>
                <a:cs typeface="Arial"/>
              </a:rPr>
              <a:t>matrix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900256" lvl="1" indent="-478617" defTabSz="820487">
              <a:spcBef>
                <a:spcPts val="256"/>
              </a:spcBef>
              <a:buClr>
                <a:srgbClr val="5FB5CC"/>
              </a:buClr>
              <a:buSzPct val="89583"/>
              <a:buFontTx/>
              <a:buAutoNum type="arabicPeriod"/>
              <a:tabLst>
                <a:tab pos="899687" algn="l"/>
                <a:tab pos="900256" algn="l"/>
              </a:tabLst>
            </a:pPr>
            <a:r>
              <a:rPr sz="2200" spc="-18" dirty="0">
                <a:solidFill>
                  <a:prstClr val="black"/>
                </a:solidFill>
                <a:latin typeface="Arial"/>
                <a:cs typeface="Arial"/>
              </a:rPr>
              <a:t>Let</a:t>
            </a:r>
            <a:r>
              <a:rPr sz="2200" spc="-1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112" dirty="0">
                <a:solidFill>
                  <a:prstClr val="black"/>
                </a:solidFill>
                <a:latin typeface="Arial"/>
                <a:cs typeface="Arial"/>
              </a:rPr>
              <a:t>each</a:t>
            </a:r>
            <a:r>
              <a:rPr sz="2200" spc="-1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49" dirty="0">
                <a:solidFill>
                  <a:prstClr val="black"/>
                </a:solidFill>
                <a:latin typeface="Arial"/>
                <a:cs typeface="Arial"/>
              </a:rPr>
              <a:t>data</a:t>
            </a:r>
            <a:r>
              <a:rPr sz="2200" spc="-1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4" dirty="0">
                <a:solidFill>
                  <a:prstClr val="black"/>
                </a:solidFill>
                <a:latin typeface="Arial"/>
                <a:cs typeface="Arial"/>
              </a:rPr>
              <a:t>point</a:t>
            </a:r>
            <a:r>
              <a:rPr sz="2200" spc="-1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90" dirty="0">
                <a:solidFill>
                  <a:prstClr val="black"/>
                </a:solidFill>
                <a:latin typeface="Arial"/>
                <a:cs typeface="Arial"/>
              </a:rPr>
              <a:t>be</a:t>
            </a:r>
            <a:r>
              <a:rPr sz="2200" spc="-1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144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200" spc="-1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58" dirty="0">
                <a:solidFill>
                  <a:prstClr val="black"/>
                </a:solidFill>
                <a:latin typeface="Arial"/>
                <a:cs typeface="Arial"/>
              </a:rPr>
              <a:t>cluster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900256" lvl="1" indent="-478617" defTabSz="820487">
              <a:spcBef>
                <a:spcPts val="260"/>
              </a:spcBef>
              <a:buClr>
                <a:srgbClr val="5FB5CC"/>
              </a:buClr>
              <a:buSzPct val="89583"/>
              <a:buFontTx/>
              <a:buAutoNum type="arabicPeriod"/>
              <a:tabLst>
                <a:tab pos="899687" algn="l"/>
                <a:tab pos="900256" algn="l"/>
              </a:tabLst>
            </a:pPr>
            <a:r>
              <a:rPr sz="2200" spc="-27" dirty="0">
                <a:solidFill>
                  <a:prstClr val="black"/>
                </a:solidFill>
                <a:latin typeface="Trebuchet MS"/>
                <a:cs typeface="Trebuchet MS"/>
              </a:rPr>
              <a:t>Repeat</a:t>
            </a:r>
            <a:endParaRPr sz="22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652369" lvl="1" indent="-1230730" defTabSz="820487">
              <a:spcBef>
                <a:spcPts val="260"/>
              </a:spcBef>
              <a:buClr>
                <a:srgbClr val="5FB5CC"/>
              </a:buClr>
              <a:buSzPct val="89583"/>
              <a:buFontTx/>
              <a:buAutoNum type="arabicPeriod"/>
              <a:tabLst>
                <a:tab pos="1651798" algn="l"/>
                <a:tab pos="1652369" algn="l"/>
              </a:tabLst>
            </a:pPr>
            <a:r>
              <a:rPr sz="2200" spc="-67" dirty="0">
                <a:solidFill>
                  <a:srgbClr val="006FC0"/>
                </a:solidFill>
                <a:latin typeface="Arial"/>
                <a:cs typeface="Arial"/>
              </a:rPr>
              <a:t>Merge</a:t>
            </a:r>
            <a:r>
              <a:rPr sz="2200" spc="-171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200" spc="-18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200"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18" dirty="0">
                <a:solidFill>
                  <a:prstClr val="black"/>
                </a:solidFill>
                <a:latin typeface="Arial"/>
                <a:cs typeface="Arial"/>
              </a:rPr>
              <a:t>two</a:t>
            </a:r>
            <a:r>
              <a:rPr sz="2200" spc="-1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81" dirty="0">
                <a:solidFill>
                  <a:prstClr val="black"/>
                </a:solidFill>
                <a:latin typeface="Arial"/>
                <a:cs typeface="Arial"/>
              </a:rPr>
              <a:t>closest</a:t>
            </a:r>
            <a:r>
              <a:rPr sz="2200" spc="-1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76"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1652369" lvl="1" indent="-1230730" defTabSz="820487">
              <a:spcBef>
                <a:spcPts val="256"/>
              </a:spcBef>
              <a:buClr>
                <a:srgbClr val="5FB5CC"/>
              </a:buClr>
              <a:buSzPct val="89583"/>
              <a:buFontTx/>
              <a:buAutoNum type="arabicPeriod"/>
              <a:tabLst>
                <a:tab pos="1651798" algn="l"/>
                <a:tab pos="1652369" algn="l"/>
              </a:tabLst>
            </a:pPr>
            <a:r>
              <a:rPr sz="2200" spc="-63" dirty="0">
                <a:solidFill>
                  <a:srgbClr val="006FC0"/>
                </a:solidFill>
                <a:latin typeface="Arial"/>
                <a:cs typeface="Arial"/>
              </a:rPr>
              <a:t>Update </a:t>
            </a:r>
            <a:r>
              <a:rPr sz="2200" spc="-18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200" spc="-13" dirty="0">
                <a:solidFill>
                  <a:prstClr val="black"/>
                </a:solidFill>
                <a:latin typeface="Arial"/>
                <a:cs typeface="Arial"/>
              </a:rPr>
              <a:t>proximity</a:t>
            </a:r>
            <a:r>
              <a:rPr sz="2200" spc="-40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18" dirty="0">
                <a:solidFill>
                  <a:prstClr val="black"/>
                </a:solidFill>
                <a:latin typeface="Arial"/>
                <a:cs typeface="Arial"/>
              </a:rPr>
              <a:t>matrix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900256" lvl="1" indent="-478617" defTabSz="820487">
              <a:spcBef>
                <a:spcPts val="260"/>
              </a:spcBef>
              <a:buClr>
                <a:srgbClr val="5FB5CC"/>
              </a:buClr>
              <a:buSzPct val="89583"/>
              <a:buFontTx/>
              <a:buAutoNum type="arabicPeriod"/>
              <a:tabLst>
                <a:tab pos="899687" algn="l"/>
                <a:tab pos="900256" algn="l"/>
              </a:tabLst>
            </a:pPr>
            <a:r>
              <a:rPr sz="2200" spc="-18" dirty="0">
                <a:solidFill>
                  <a:prstClr val="black"/>
                </a:solidFill>
                <a:latin typeface="Trebuchet MS"/>
                <a:cs typeface="Trebuchet MS"/>
              </a:rPr>
              <a:t>Until</a:t>
            </a:r>
            <a:r>
              <a:rPr sz="2200" spc="-2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prstClr val="black"/>
                </a:solidFill>
                <a:latin typeface="Arial"/>
                <a:cs typeface="Arial"/>
              </a:rPr>
              <a:t>only</a:t>
            </a:r>
            <a:r>
              <a:rPr sz="2200" spc="-17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144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200" spc="-1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72" dirty="0">
                <a:solidFill>
                  <a:prstClr val="black"/>
                </a:solidFill>
                <a:latin typeface="Arial"/>
                <a:cs typeface="Arial"/>
              </a:rPr>
              <a:t>single</a:t>
            </a:r>
            <a:r>
              <a:rPr sz="2200"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58" dirty="0">
                <a:solidFill>
                  <a:prstClr val="black"/>
                </a:solidFill>
                <a:latin typeface="Arial"/>
                <a:cs typeface="Arial"/>
              </a:rPr>
              <a:t>cluster</a:t>
            </a:r>
            <a:r>
              <a:rPr sz="2200" spc="-1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76" dirty="0">
                <a:solidFill>
                  <a:prstClr val="black"/>
                </a:solidFill>
                <a:latin typeface="Arial"/>
                <a:cs typeface="Arial"/>
              </a:rPr>
              <a:t>remains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490013" marR="4559" indent="-478617" defTabSz="820487">
              <a:lnSpc>
                <a:spcPts val="2709"/>
              </a:lnSpc>
              <a:spcBef>
                <a:spcPts val="1804"/>
              </a:spcBef>
              <a:buClr>
                <a:srgbClr val="F0AD00"/>
              </a:buClr>
              <a:buSzPct val="80357"/>
              <a:buFontTx/>
              <a:buChar char="▪"/>
              <a:tabLst>
                <a:tab pos="489443" algn="l"/>
                <a:tab pos="490013" algn="l"/>
              </a:tabLst>
            </a:pPr>
            <a:r>
              <a:rPr sz="2500" spc="-144" dirty="0">
                <a:solidFill>
                  <a:prstClr val="black"/>
                </a:solidFill>
                <a:latin typeface="Arial"/>
                <a:cs typeface="Arial"/>
              </a:rPr>
              <a:t>Key</a:t>
            </a:r>
            <a:r>
              <a:rPr sz="2500" spc="-19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45" dirty="0">
                <a:solidFill>
                  <a:prstClr val="black"/>
                </a:solidFill>
                <a:latin typeface="Arial"/>
                <a:cs typeface="Arial"/>
              </a:rPr>
              <a:t>operation</a:t>
            </a:r>
            <a:r>
              <a:rPr sz="2500" spc="-19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112" dirty="0">
                <a:solidFill>
                  <a:prstClr val="black"/>
                </a:solidFill>
                <a:latin typeface="Arial"/>
                <a:cs typeface="Arial"/>
              </a:rPr>
              <a:t>is</a:t>
            </a:r>
            <a:r>
              <a:rPr sz="2500" spc="-1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18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500" spc="-19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31" dirty="0">
                <a:solidFill>
                  <a:prstClr val="black"/>
                </a:solidFill>
                <a:latin typeface="Arial"/>
                <a:cs typeface="Arial"/>
              </a:rPr>
              <a:t>computation</a:t>
            </a:r>
            <a:r>
              <a:rPr sz="2500" spc="-1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13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2500" spc="-2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18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500" spc="-1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00" spc="-13" dirty="0">
                <a:solidFill>
                  <a:srgbClr val="9A302F"/>
                </a:solidFill>
                <a:latin typeface="Arial"/>
                <a:cs typeface="Arial"/>
              </a:rPr>
              <a:t>proximity</a:t>
            </a:r>
            <a:r>
              <a:rPr sz="2500" spc="-188" dirty="0">
                <a:solidFill>
                  <a:srgbClr val="9A302F"/>
                </a:solidFill>
                <a:latin typeface="Arial"/>
                <a:cs typeface="Arial"/>
              </a:rPr>
              <a:t> </a:t>
            </a:r>
            <a:r>
              <a:rPr sz="2500" spc="13" dirty="0">
                <a:solidFill>
                  <a:srgbClr val="9A302F"/>
                </a:solidFill>
                <a:latin typeface="Arial"/>
                <a:cs typeface="Arial"/>
              </a:rPr>
              <a:t>of  </a:t>
            </a:r>
            <a:r>
              <a:rPr sz="2500" spc="27" dirty="0">
                <a:solidFill>
                  <a:srgbClr val="9A302F"/>
                </a:solidFill>
                <a:latin typeface="Arial"/>
                <a:cs typeface="Arial"/>
              </a:rPr>
              <a:t>two</a:t>
            </a:r>
            <a:r>
              <a:rPr sz="2500" spc="-202" dirty="0">
                <a:solidFill>
                  <a:srgbClr val="9A302F"/>
                </a:solidFill>
                <a:latin typeface="Arial"/>
                <a:cs typeface="Arial"/>
              </a:rPr>
              <a:t> </a:t>
            </a:r>
            <a:r>
              <a:rPr sz="2500" spc="-90" dirty="0">
                <a:solidFill>
                  <a:srgbClr val="006FC0"/>
                </a:solidFill>
                <a:latin typeface="Arial"/>
                <a:cs typeface="Arial"/>
              </a:rPr>
              <a:t>clusters</a:t>
            </a:r>
            <a:endParaRPr sz="2500">
              <a:solidFill>
                <a:prstClr val="black"/>
              </a:solidFill>
              <a:latin typeface="Arial"/>
              <a:cs typeface="Arial"/>
            </a:endParaRPr>
          </a:p>
          <a:p>
            <a:pPr marL="900256" marR="327625" indent="-478617" defTabSz="820487">
              <a:lnSpc>
                <a:spcPts val="2323"/>
              </a:lnSpc>
              <a:spcBef>
                <a:spcPts val="543"/>
              </a:spcBef>
              <a:buClr>
                <a:srgbClr val="5FB5CC"/>
              </a:buClr>
              <a:buSzPct val="89583"/>
              <a:buFontTx/>
              <a:buChar char="▪"/>
              <a:tabLst>
                <a:tab pos="899687" algn="l"/>
                <a:tab pos="900256" algn="l"/>
              </a:tabLst>
            </a:pPr>
            <a:r>
              <a:rPr sz="2200" spc="-9" dirty="0">
                <a:solidFill>
                  <a:prstClr val="black"/>
                </a:solidFill>
                <a:latin typeface="Arial"/>
                <a:cs typeface="Arial"/>
              </a:rPr>
              <a:t>Different</a:t>
            </a:r>
            <a:r>
              <a:rPr sz="2200" spc="-1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99" dirty="0">
                <a:solidFill>
                  <a:prstClr val="black"/>
                </a:solidFill>
                <a:latin typeface="Arial"/>
                <a:cs typeface="Arial"/>
              </a:rPr>
              <a:t>approaches</a:t>
            </a:r>
            <a:r>
              <a:rPr sz="2200" spc="-19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200" spc="-1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31" dirty="0">
                <a:solidFill>
                  <a:prstClr val="black"/>
                </a:solidFill>
                <a:latin typeface="Arial"/>
                <a:cs typeface="Arial"/>
              </a:rPr>
              <a:t>defining</a:t>
            </a:r>
            <a:r>
              <a:rPr sz="2200"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18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200" spc="-15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72" dirty="0">
                <a:solidFill>
                  <a:prstClr val="black"/>
                </a:solidFill>
                <a:latin typeface="Arial"/>
                <a:cs typeface="Arial"/>
              </a:rPr>
              <a:t>distance</a:t>
            </a:r>
            <a:r>
              <a:rPr sz="2200" spc="-16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54" dirty="0">
                <a:solidFill>
                  <a:prstClr val="black"/>
                </a:solidFill>
                <a:latin typeface="Arial"/>
                <a:cs typeface="Arial"/>
              </a:rPr>
              <a:t>between  </a:t>
            </a:r>
            <a:r>
              <a:rPr sz="2200" spc="-76"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r>
              <a:rPr sz="2200" spc="-1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49" dirty="0">
                <a:solidFill>
                  <a:prstClr val="black"/>
                </a:solidFill>
                <a:latin typeface="Arial"/>
                <a:cs typeface="Arial"/>
              </a:rPr>
              <a:t>distinguish</a:t>
            </a:r>
            <a:r>
              <a:rPr sz="2200" spc="-1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18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200" spc="-1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4" dirty="0">
                <a:solidFill>
                  <a:prstClr val="black"/>
                </a:solidFill>
                <a:latin typeface="Arial"/>
                <a:cs typeface="Arial"/>
              </a:rPr>
              <a:t>different</a:t>
            </a:r>
            <a:r>
              <a:rPr sz="2200" spc="-1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36" dirty="0">
                <a:solidFill>
                  <a:prstClr val="black"/>
                </a:solidFill>
                <a:latin typeface="Arial"/>
                <a:cs typeface="Arial"/>
              </a:rPr>
              <a:t>algorithms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7780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9757" y="1047529"/>
            <a:ext cx="4698076" cy="493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54479" y="3039036"/>
            <a:ext cx="92825" cy="94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54479" y="3215195"/>
            <a:ext cx="92825" cy="900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87638" y="4975412"/>
            <a:ext cx="92825" cy="91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24644" y="3129133"/>
            <a:ext cx="91440" cy="900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87638" y="4272133"/>
            <a:ext cx="92825" cy="900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42808" y="2428539"/>
            <a:ext cx="92825" cy="914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52007" y="2600661"/>
            <a:ext cx="91440" cy="900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39291" y="2862883"/>
            <a:ext cx="92825" cy="941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03665" y="2862883"/>
            <a:ext cx="91440" cy="941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20788" y="2686722"/>
            <a:ext cx="92825" cy="954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20788" y="2339792"/>
            <a:ext cx="92825" cy="887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55327" y="4975412"/>
            <a:ext cx="98367" cy="914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824644" y="2778162"/>
            <a:ext cx="91440" cy="887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26775" y="4709160"/>
            <a:ext cx="94211" cy="9144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54479" y="5237630"/>
            <a:ext cx="92825" cy="900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978435" y="2573767"/>
            <a:ext cx="94211" cy="914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89148" y="5742793"/>
            <a:ext cx="1285009" cy="565505"/>
          </a:xfrm>
          <a:prstGeom prst="rect">
            <a:avLst/>
          </a:prstGeom>
        </p:spPr>
        <p:txBody>
          <a:bodyPr vert="horz" wrap="square" lIns="0" tIns="11366" rIns="0" bIns="0" rtlCol="0">
            <a:spAutoFit/>
          </a:bodyPr>
          <a:lstStyle/>
          <a:p>
            <a:pPr marL="11366" defTabSz="818279">
              <a:spcBef>
                <a:spcPts val="90"/>
              </a:spcBef>
            </a:pPr>
            <a:r>
              <a:rPr spc="-31" dirty="0">
                <a:solidFill>
                  <a:prstClr val="black"/>
                </a:solidFill>
                <a:latin typeface="Arial"/>
                <a:cs typeface="Arial"/>
              </a:rPr>
              <a:t>Original</a:t>
            </a:r>
            <a:r>
              <a:rPr spc="-18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63" dirty="0">
                <a:solidFill>
                  <a:prstClr val="black"/>
                </a:solidFill>
                <a:latin typeface="Arial"/>
                <a:cs typeface="Arial"/>
              </a:rPr>
              <a:t>Points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502221" y="3038255"/>
            <a:ext cx="93097" cy="9439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02221" y="3214389"/>
            <a:ext cx="93097" cy="8901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135371" y="4973287"/>
            <a:ext cx="93097" cy="9035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772385" y="3128350"/>
            <a:ext cx="93097" cy="9035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135371" y="4269984"/>
            <a:ext cx="93097" cy="8901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290545" y="2429079"/>
            <a:ext cx="93097" cy="8901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498363" y="2599881"/>
            <a:ext cx="93097" cy="9035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587032" y="2862099"/>
            <a:ext cx="93097" cy="9439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950021" y="2862099"/>
            <a:ext cx="93097" cy="9439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768526" y="2685942"/>
            <a:ext cx="93097" cy="9439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768526" y="2338984"/>
            <a:ext cx="93097" cy="8901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01658" y="4973287"/>
            <a:ext cx="97254" cy="9035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772385" y="2776037"/>
            <a:ext cx="93097" cy="9035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474511" y="4707034"/>
            <a:ext cx="93097" cy="9035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502221" y="5235482"/>
            <a:ext cx="93097" cy="8901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927531" y="2574332"/>
            <a:ext cx="91712" cy="9035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256414" y="2507878"/>
            <a:ext cx="893618" cy="1077446"/>
          </a:xfrm>
          <a:custGeom>
            <a:avLst/>
            <a:gdLst/>
            <a:ahLst/>
            <a:cxnLst/>
            <a:rect l="l" t="t" r="r" b="b"/>
            <a:pathLst>
              <a:path w="982979" h="1221104">
                <a:moveTo>
                  <a:pt x="765047" y="797051"/>
                </a:moveTo>
                <a:lnTo>
                  <a:pt x="696467" y="894587"/>
                </a:lnTo>
                <a:lnTo>
                  <a:pt x="618743" y="978407"/>
                </a:lnTo>
                <a:lnTo>
                  <a:pt x="539495" y="1056131"/>
                </a:lnTo>
                <a:lnTo>
                  <a:pt x="457199" y="1118615"/>
                </a:lnTo>
                <a:lnTo>
                  <a:pt x="379475" y="1167383"/>
                </a:lnTo>
                <a:lnTo>
                  <a:pt x="301751" y="1200911"/>
                </a:lnTo>
                <a:lnTo>
                  <a:pt x="228599" y="1216151"/>
                </a:lnTo>
                <a:lnTo>
                  <a:pt x="164591" y="1220723"/>
                </a:lnTo>
                <a:lnTo>
                  <a:pt x="106679" y="1200911"/>
                </a:lnTo>
                <a:lnTo>
                  <a:pt x="62483" y="1171955"/>
                </a:lnTo>
                <a:lnTo>
                  <a:pt x="28955" y="1123187"/>
                </a:lnTo>
                <a:lnTo>
                  <a:pt x="9143" y="1065275"/>
                </a:lnTo>
                <a:lnTo>
                  <a:pt x="0" y="992123"/>
                </a:lnTo>
                <a:lnTo>
                  <a:pt x="9143" y="905255"/>
                </a:lnTo>
                <a:lnTo>
                  <a:pt x="24383" y="816863"/>
                </a:lnTo>
                <a:lnTo>
                  <a:pt x="57911" y="714755"/>
                </a:lnTo>
                <a:lnTo>
                  <a:pt x="102107" y="617219"/>
                </a:lnTo>
                <a:lnTo>
                  <a:pt x="155447" y="515111"/>
                </a:lnTo>
                <a:lnTo>
                  <a:pt x="219455" y="419099"/>
                </a:lnTo>
                <a:lnTo>
                  <a:pt x="291083" y="326135"/>
                </a:lnTo>
                <a:lnTo>
                  <a:pt x="364235" y="237743"/>
                </a:lnTo>
                <a:lnTo>
                  <a:pt x="448055" y="166115"/>
                </a:lnTo>
                <a:lnTo>
                  <a:pt x="525779" y="102107"/>
                </a:lnTo>
                <a:lnTo>
                  <a:pt x="608075" y="53339"/>
                </a:lnTo>
                <a:lnTo>
                  <a:pt x="685799" y="19811"/>
                </a:lnTo>
                <a:lnTo>
                  <a:pt x="754379" y="0"/>
                </a:lnTo>
                <a:lnTo>
                  <a:pt x="822959" y="0"/>
                </a:lnTo>
                <a:lnTo>
                  <a:pt x="876299" y="15239"/>
                </a:lnTo>
                <a:lnTo>
                  <a:pt x="920495" y="44195"/>
                </a:lnTo>
                <a:lnTo>
                  <a:pt x="954023" y="92963"/>
                </a:lnTo>
                <a:lnTo>
                  <a:pt x="973835" y="155447"/>
                </a:lnTo>
                <a:lnTo>
                  <a:pt x="982979" y="228599"/>
                </a:lnTo>
                <a:lnTo>
                  <a:pt x="978407" y="310895"/>
                </a:lnTo>
                <a:lnTo>
                  <a:pt x="958595" y="403859"/>
                </a:lnTo>
                <a:lnTo>
                  <a:pt x="925067" y="501395"/>
                </a:lnTo>
                <a:lnTo>
                  <a:pt x="880871" y="603503"/>
                </a:lnTo>
                <a:lnTo>
                  <a:pt x="827531" y="701039"/>
                </a:lnTo>
                <a:lnTo>
                  <a:pt x="765047" y="797051"/>
                </a:lnTo>
              </a:path>
            </a:pathLst>
          </a:custGeom>
          <a:ln w="4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186078" y="2173048"/>
            <a:ext cx="1040823" cy="1008529"/>
          </a:xfrm>
          <a:custGeom>
            <a:avLst/>
            <a:gdLst/>
            <a:ahLst/>
            <a:cxnLst/>
            <a:rect l="l" t="t" r="r" b="b"/>
            <a:pathLst>
              <a:path w="1144904" h="1143000">
                <a:moveTo>
                  <a:pt x="292607" y="845819"/>
                </a:moveTo>
                <a:lnTo>
                  <a:pt x="214883" y="758951"/>
                </a:lnTo>
                <a:lnTo>
                  <a:pt x="146303" y="665987"/>
                </a:lnTo>
                <a:lnTo>
                  <a:pt x="86867" y="574547"/>
                </a:lnTo>
                <a:lnTo>
                  <a:pt x="44195" y="481583"/>
                </a:lnTo>
                <a:lnTo>
                  <a:pt x="15239" y="388619"/>
                </a:lnTo>
                <a:lnTo>
                  <a:pt x="0" y="301751"/>
                </a:lnTo>
                <a:lnTo>
                  <a:pt x="0" y="224027"/>
                </a:lnTo>
                <a:lnTo>
                  <a:pt x="15239" y="150875"/>
                </a:lnTo>
                <a:lnTo>
                  <a:pt x="48767" y="92963"/>
                </a:lnTo>
                <a:lnTo>
                  <a:pt x="92963" y="48767"/>
                </a:lnTo>
                <a:lnTo>
                  <a:pt x="150875" y="15239"/>
                </a:lnTo>
                <a:lnTo>
                  <a:pt x="219455" y="0"/>
                </a:lnTo>
                <a:lnTo>
                  <a:pt x="301751" y="0"/>
                </a:lnTo>
                <a:lnTo>
                  <a:pt x="390143" y="15239"/>
                </a:lnTo>
                <a:lnTo>
                  <a:pt x="481583" y="44195"/>
                </a:lnTo>
                <a:lnTo>
                  <a:pt x="574547" y="88391"/>
                </a:lnTo>
                <a:lnTo>
                  <a:pt x="667511" y="146303"/>
                </a:lnTo>
                <a:lnTo>
                  <a:pt x="760475" y="214883"/>
                </a:lnTo>
                <a:lnTo>
                  <a:pt x="847343" y="297179"/>
                </a:lnTo>
                <a:lnTo>
                  <a:pt x="925067" y="379475"/>
                </a:lnTo>
                <a:lnTo>
                  <a:pt x="993647" y="472439"/>
                </a:lnTo>
                <a:lnTo>
                  <a:pt x="1051559" y="563879"/>
                </a:lnTo>
                <a:lnTo>
                  <a:pt x="1095755" y="661415"/>
                </a:lnTo>
                <a:lnTo>
                  <a:pt x="1124711" y="754379"/>
                </a:lnTo>
                <a:lnTo>
                  <a:pt x="1144523" y="841247"/>
                </a:lnTo>
                <a:lnTo>
                  <a:pt x="1139951" y="918971"/>
                </a:lnTo>
                <a:lnTo>
                  <a:pt x="1124711" y="987551"/>
                </a:lnTo>
                <a:lnTo>
                  <a:pt x="1095755" y="1045463"/>
                </a:lnTo>
                <a:lnTo>
                  <a:pt x="1046987" y="1094231"/>
                </a:lnTo>
                <a:lnTo>
                  <a:pt x="989075" y="1123187"/>
                </a:lnTo>
                <a:lnTo>
                  <a:pt x="920495" y="1142999"/>
                </a:lnTo>
                <a:lnTo>
                  <a:pt x="838199" y="1142999"/>
                </a:lnTo>
                <a:lnTo>
                  <a:pt x="754379" y="1129283"/>
                </a:lnTo>
                <a:lnTo>
                  <a:pt x="662939" y="1094231"/>
                </a:lnTo>
                <a:lnTo>
                  <a:pt x="565403" y="1050035"/>
                </a:lnTo>
                <a:lnTo>
                  <a:pt x="472439" y="992123"/>
                </a:lnTo>
                <a:lnTo>
                  <a:pt x="379475" y="925067"/>
                </a:lnTo>
                <a:lnTo>
                  <a:pt x="292607" y="845819"/>
                </a:lnTo>
              </a:path>
            </a:pathLst>
          </a:custGeom>
          <a:ln w="4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145602" y="4203550"/>
            <a:ext cx="2599459" cy="1398494"/>
          </a:xfrm>
          <a:custGeom>
            <a:avLst/>
            <a:gdLst/>
            <a:ahLst/>
            <a:cxnLst/>
            <a:rect l="l" t="t" r="r" b="b"/>
            <a:pathLst>
              <a:path w="2859404" h="1584960">
                <a:moveTo>
                  <a:pt x="1432559" y="1584959"/>
                </a:moveTo>
                <a:lnTo>
                  <a:pt x="1266443" y="1580387"/>
                </a:lnTo>
                <a:lnTo>
                  <a:pt x="1100327" y="1560575"/>
                </a:lnTo>
                <a:lnTo>
                  <a:pt x="940307" y="1536191"/>
                </a:lnTo>
                <a:lnTo>
                  <a:pt x="789431" y="1496567"/>
                </a:lnTo>
                <a:lnTo>
                  <a:pt x="643127" y="1453895"/>
                </a:lnTo>
                <a:lnTo>
                  <a:pt x="510539" y="1400555"/>
                </a:lnTo>
                <a:lnTo>
                  <a:pt x="388619" y="1336547"/>
                </a:lnTo>
                <a:lnTo>
                  <a:pt x="281939" y="1263395"/>
                </a:lnTo>
                <a:lnTo>
                  <a:pt x="188975" y="1185671"/>
                </a:lnTo>
                <a:lnTo>
                  <a:pt x="115823" y="1103375"/>
                </a:lnTo>
                <a:lnTo>
                  <a:pt x="57911" y="1016507"/>
                </a:lnTo>
                <a:lnTo>
                  <a:pt x="19811" y="928115"/>
                </a:lnTo>
                <a:lnTo>
                  <a:pt x="0" y="835151"/>
                </a:lnTo>
                <a:lnTo>
                  <a:pt x="0" y="743711"/>
                </a:lnTo>
                <a:lnTo>
                  <a:pt x="19811" y="650747"/>
                </a:lnTo>
                <a:lnTo>
                  <a:pt x="57911" y="563879"/>
                </a:lnTo>
                <a:lnTo>
                  <a:pt x="115823" y="475487"/>
                </a:lnTo>
                <a:lnTo>
                  <a:pt x="188975" y="393191"/>
                </a:lnTo>
                <a:lnTo>
                  <a:pt x="281939" y="315467"/>
                </a:lnTo>
                <a:lnTo>
                  <a:pt x="388619" y="246887"/>
                </a:lnTo>
                <a:lnTo>
                  <a:pt x="510539" y="184403"/>
                </a:lnTo>
                <a:lnTo>
                  <a:pt x="643127" y="131063"/>
                </a:lnTo>
                <a:lnTo>
                  <a:pt x="789431" y="82295"/>
                </a:lnTo>
                <a:lnTo>
                  <a:pt x="940307" y="48767"/>
                </a:lnTo>
                <a:lnTo>
                  <a:pt x="1100327" y="18287"/>
                </a:lnTo>
                <a:lnTo>
                  <a:pt x="1266443" y="4571"/>
                </a:lnTo>
                <a:lnTo>
                  <a:pt x="1432559" y="0"/>
                </a:lnTo>
                <a:lnTo>
                  <a:pt x="1597151" y="4571"/>
                </a:lnTo>
                <a:lnTo>
                  <a:pt x="1763267" y="18287"/>
                </a:lnTo>
                <a:lnTo>
                  <a:pt x="1918715" y="48767"/>
                </a:lnTo>
                <a:lnTo>
                  <a:pt x="2075687" y="82295"/>
                </a:lnTo>
                <a:lnTo>
                  <a:pt x="2215895" y="131063"/>
                </a:lnTo>
                <a:lnTo>
                  <a:pt x="2353055" y="184403"/>
                </a:lnTo>
                <a:lnTo>
                  <a:pt x="2474975" y="246887"/>
                </a:lnTo>
                <a:lnTo>
                  <a:pt x="2581655" y="315467"/>
                </a:lnTo>
                <a:lnTo>
                  <a:pt x="2670047" y="393191"/>
                </a:lnTo>
                <a:lnTo>
                  <a:pt x="2747771" y="475487"/>
                </a:lnTo>
                <a:lnTo>
                  <a:pt x="2801111" y="563879"/>
                </a:lnTo>
                <a:lnTo>
                  <a:pt x="2839211" y="650747"/>
                </a:lnTo>
                <a:lnTo>
                  <a:pt x="2859023" y="743711"/>
                </a:lnTo>
                <a:lnTo>
                  <a:pt x="2859023" y="835151"/>
                </a:lnTo>
                <a:lnTo>
                  <a:pt x="2839211" y="928115"/>
                </a:lnTo>
                <a:lnTo>
                  <a:pt x="2801111" y="1016507"/>
                </a:lnTo>
                <a:lnTo>
                  <a:pt x="2747771" y="1103375"/>
                </a:lnTo>
                <a:lnTo>
                  <a:pt x="2670047" y="1185671"/>
                </a:lnTo>
                <a:lnTo>
                  <a:pt x="2581655" y="1263395"/>
                </a:lnTo>
                <a:lnTo>
                  <a:pt x="2474975" y="1336547"/>
                </a:lnTo>
                <a:lnTo>
                  <a:pt x="2353055" y="1400555"/>
                </a:lnTo>
                <a:lnTo>
                  <a:pt x="2215895" y="1453895"/>
                </a:lnTo>
                <a:lnTo>
                  <a:pt x="2075687" y="1496567"/>
                </a:lnTo>
                <a:lnTo>
                  <a:pt x="1918715" y="1536191"/>
                </a:lnTo>
                <a:lnTo>
                  <a:pt x="1763267" y="1560575"/>
                </a:lnTo>
                <a:lnTo>
                  <a:pt x="1597151" y="1580387"/>
                </a:lnTo>
                <a:lnTo>
                  <a:pt x="1432559" y="1584959"/>
                </a:lnTo>
              </a:path>
            </a:pathLst>
          </a:custGeom>
          <a:ln w="4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476237" y="5742793"/>
            <a:ext cx="2049318" cy="565505"/>
          </a:xfrm>
          <a:prstGeom prst="rect">
            <a:avLst/>
          </a:prstGeom>
        </p:spPr>
        <p:txBody>
          <a:bodyPr vert="horz" wrap="square" lIns="0" tIns="11366" rIns="0" bIns="0" rtlCol="0">
            <a:spAutoFit/>
          </a:bodyPr>
          <a:lstStyle/>
          <a:p>
            <a:pPr marL="11366" defTabSz="818279">
              <a:spcBef>
                <a:spcPts val="90"/>
              </a:spcBef>
            </a:pPr>
            <a:r>
              <a:rPr spc="-54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pc="-22" dirty="0">
                <a:solidFill>
                  <a:prstClr val="black"/>
                </a:solidFill>
                <a:latin typeface="Arial"/>
                <a:cs typeface="Arial"/>
              </a:rPr>
              <a:t>Partitional</a:t>
            </a:r>
            <a:r>
              <a:rPr spc="2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Clustering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92665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381000"/>
            <a:ext cx="8924925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650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80975"/>
            <a:ext cx="9105900" cy="649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631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190500"/>
            <a:ext cx="9001125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569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" y="200025"/>
            <a:ext cx="9048750" cy="645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013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157201"/>
            <a:ext cx="9067800" cy="654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524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28626"/>
            <a:ext cx="8924925" cy="660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28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128626"/>
            <a:ext cx="9067800" cy="660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313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142875"/>
            <a:ext cx="9001125" cy="657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15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171450"/>
            <a:ext cx="9067800" cy="651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40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" y="133350"/>
            <a:ext cx="9134475" cy="659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0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3434" y="981634"/>
            <a:ext cx="4977938" cy="493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03330" y="4731031"/>
            <a:ext cx="58830" cy="59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44818" y="5423551"/>
            <a:ext cx="60217" cy="597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37120" y="5076618"/>
            <a:ext cx="58844" cy="571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39794" y="5102176"/>
            <a:ext cx="58830" cy="597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46655" y="4246580"/>
            <a:ext cx="2466109" cy="1476935"/>
          </a:xfrm>
          <a:custGeom>
            <a:avLst/>
            <a:gdLst/>
            <a:ahLst/>
            <a:cxnLst/>
            <a:rect l="l" t="t" r="r" b="b"/>
            <a:pathLst>
              <a:path w="2712720" h="1673860">
                <a:moveTo>
                  <a:pt x="2712711" y="836677"/>
                </a:moveTo>
                <a:lnTo>
                  <a:pt x="2708133" y="903732"/>
                </a:lnTo>
                <a:lnTo>
                  <a:pt x="2694429" y="970788"/>
                </a:lnTo>
                <a:lnTo>
                  <a:pt x="2673079" y="1037844"/>
                </a:lnTo>
                <a:lnTo>
                  <a:pt x="2641077" y="1103378"/>
                </a:lnTo>
                <a:lnTo>
                  <a:pt x="2602987" y="1165853"/>
                </a:lnTo>
                <a:lnTo>
                  <a:pt x="2555739" y="1226821"/>
                </a:lnTo>
                <a:lnTo>
                  <a:pt x="2502403" y="1284731"/>
                </a:lnTo>
                <a:lnTo>
                  <a:pt x="2439910" y="1339596"/>
                </a:lnTo>
                <a:lnTo>
                  <a:pt x="2369818" y="1391402"/>
                </a:lnTo>
                <a:lnTo>
                  <a:pt x="2296658" y="1440180"/>
                </a:lnTo>
                <a:lnTo>
                  <a:pt x="2212846" y="1485898"/>
                </a:lnTo>
                <a:lnTo>
                  <a:pt x="2125967" y="1525514"/>
                </a:lnTo>
                <a:lnTo>
                  <a:pt x="2034540" y="1562101"/>
                </a:lnTo>
                <a:lnTo>
                  <a:pt x="1936993" y="1592570"/>
                </a:lnTo>
                <a:lnTo>
                  <a:pt x="1836410" y="1620010"/>
                </a:lnTo>
                <a:lnTo>
                  <a:pt x="1734300" y="1641348"/>
                </a:lnTo>
                <a:lnTo>
                  <a:pt x="1626102" y="1658104"/>
                </a:lnTo>
                <a:lnTo>
                  <a:pt x="1517903" y="1668773"/>
                </a:lnTo>
                <a:lnTo>
                  <a:pt x="1411215" y="1673354"/>
                </a:lnTo>
                <a:lnTo>
                  <a:pt x="1301491" y="1673354"/>
                </a:lnTo>
                <a:lnTo>
                  <a:pt x="1191766" y="1668773"/>
                </a:lnTo>
                <a:lnTo>
                  <a:pt x="1083552" y="1658104"/>
                </a:lnTo>
                <a:lnTo>
                  <a:pt x="978406" y="1641348"/>
                </a:lnTo>
                <a:lnTo>
                  <a:pt x="874770" y="1620010"/>
                </a:lnTo>
                <a:lnTo>
                  <a:pt x="774187" y="1592570"/>
                </a:lnTo>
                <a:lnTo>
                  <a:pt x="678182" y="1562101"/>
                </a:lnTo>
                <a:lnTo>
                  <a:pt x="583687" y="1525514"/>
                </a:lnTo>
                <a:lnTo>
                  <a:pt x="496823" y="1485898"/>
                </a:lnTo>
                <a:lnTo>
                  <a:pt x="416048" y="1440180"/>
                </a:lnTo>
                <a:lnTo>
                  <a:pt x="339851" y="1391402"/>
                </a:lnTo>
                <a:lnTo>
                  <a:pt x="269744" y="1339596"/>
                </a:lnTo>
                <a:lnTo>
                  <a:pt x="210303" y="1284731"/>
                </a:lnTo>
                <a:lnTo>
                  <a:pt x="153930" y="1226821"/>
                </a:lnTo>
                <a:lnTo>
                  <a:pt x="106683" y="1165853"/>
                </a:lnTo>
                <a:lnTo>
                  <a:pt x="68577" y="1103378"/>
                </a:lnTo>
                <a:lnTo>
                  <a:pt x="38099" y="1037844"/>
                </a:lnTo>
                <a:lnTo>
                  <a:pt x="16763" y="970788"/>
                </a:lnTo>
                <a:lnTo>
                  <a:pt x="4572" y="903732"/>
                </a:lnTo>
                <a:lnTo>
                  <a:pt x="0" y="836677"/>
                </a:lnTo>
                <a:lnTo>
                  <a:pt x="4572" y="769621"/>
                </a:lnTo>
                <a:lnTo>
                  <a:pt x="16763" y="702565"/>
                </a:lnTo>
                <a:lnTo>
                  <a:pt x="38099" y="638553"/>
                </a:lnTo>
                <a:lnTo>
                  <a:pt x="68577" y="573019"/>
                </a:lnTo>
                <a:lnTo>
                  <a:pt x="106683" y="507485"/>
                </a:lnTo>
                <a:lnTo>
                  <a:pt x="153930" y="448054"/>
                </a:lnTo>
                <a:lnTo>
                  <a:pt x="210303" y="390144"/>
                </a:lnTo>
                <a:lnTo>
                  <a:pt x="269744" y="333757"/>
                </a:lnTo>
                <a:lnTo>
                  <a:pt x="339851" y="281936"/>
                </a:lnTo>
                <a:lnTo>
                  <a:pt x="416048" y="233173"/>
                </a:lnTo>
                <a:lnTo>
                  <a:pt x="496823" y="188977"/>
                </a:lnTo>
                <a:lnTo>
                  <a:pt x="583687" y="147824"/>
                </a:lnTo>
                <a:lnTo>
                  <a:pt x="678182" y="112774"/>
                </a:lnTo>
                <a:lnTo>
                  <a:pt x="774187" y="80768"/>
                </a:lnTo>
                <a:lnTo>
                  <a:pt x="874770" y="54865"/>
                </a:lnTo>
                <a:lnTo>
                  <a:pt x="978406" y="32006"/>
                </a:lnTo>
                <a:lnTo>
                  <a:pt x="1083552" y="16756"/>
                </a:lnTo>
                <a:lnTo>
                  <a:pt x="1191766" y="4565"/>
                </a:lnTo>
                <a:lnTo>
                  <a:pt x="1301491" y="0"/>
                </a:lnTo>
                <a:lnTo>
                  <a:pt x="1411215" y="0"/>
                </a:lnTo>
                <a:lnTo>
                  <a:pt x="1517903" y="4565"/>
                </a:lnTo>
                <a:lnTo>
                  <a:pt x="1626102" y="16756"/>
                </a:lnTo>
                <a:lnTo>
                  <a:pt x="1734300" y="32006"/>
                </a:lnTo>
                <a:lnTo>
                  <a:pt x="1836410" y="54865"/>
                </a:lnTo>
                <a:lnTo>
                  <a:pt x="1936993" y="80768"/>
                </a:lnTo>
                <a:lnTo>
                  <a:pt x="2034540" y="112774"/>
                </a:lnTo>
                <a:lnTo>
                  <a:pt x="2125967" y="147824"/>
                </a:lnTo>
                <a:lnTo>
                  <a:pt x="2212846" y="188977"/>
                </a:lnTo>
                <a:lnTo>
                  <a:pt x="2296658" y="233173"/>
                </a:lnTo>
                <a:lnTo>
                  <a:pt x="2369818" y="281936"/>
                </a:lnTo>
                <a:lnTo>
                  <a:pt x="2439910" y="333757"/>
                </a:lnTo>
                <a:lnTo>
                  <a:pt x="2502403" y="390144"/>
                </a:lnTo>
                <a:lnTo>
                  <a:pt x="2555739" y="448054"/>
                </a:lnTo>
                <a:lnTo>
                  <a:pt x="2602987" y="507485"/>
                </a:lnTo>
                <a:lnTo>
                  <a:pt x="2641077" y="573019"/>
                </a:lnTo>
                <a:lnTo>
                  <a:pt x="2673079" y="638553"/>
                </a:lnTo>
                <a:lnTo>
                  <a:pt x="2694429" y="702565"/>
                </a:lnTo>
                <a:lnTo>
                  <a:pt x="2708133" y="769621"/>
                </a:lnTo>
                <a:lnTo>
                  <a:pt x="2712711" y="83667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53328" y="4924686"/>
            <a:ext cx="185305" cy="212106"/>
          </a:xfrm>
          <a:prstGeom prst="rect">
            <a:avLst/>
          </a:prstGeom>
        </p:spPr>
        <p:txBody>
          <a:bodyPr vert="horz" wrap="square" lIns="0" tIns="11935" rIns="0" bIns="0" rtlCol="0">
            <a:spAutoFit/>
          </a:bodyPr>
          <a:lstStyle/>
          <a:p>
            <a:pPr marL="11366" defTabSz="818279">
              <a:spcBef>
                <a:spcPts val="94"/>
              </a:spcBef>
            </a:pPr>
            <a:r>
              <a:rPr sz="1300" spc="-4" dirty="0">
                <a:solidFill>
                  <a:prstClr val="black"/>
                </a:solidFill>
                <a:latin typeface="Times New Roman"/>
                <a:cs typeface="Times New Roman"/>
              </a:rPr>
              <a:t>p</a:t>
            </a:r>
            <a:r>
              <a:rPr sz="1300" spc="4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endParaRPr sz="13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7327" y="4736428"/>
            <a:ext cx="186458" cy="212106"/>
          </a:xfrm>
          <a:prstGeom prst="rect">
            <a:avLst/>
          </a:prstGeom>
        </p:spPr>
        <p:txBody>
          <a:bodyPr vert="horz" wrap="square" lIns="0" tIns="11935" rIns="0" bIns="0" rtlCol="0">
            <a:spAutoFit/>
          </a:bodyPr>
          <a:lstStyle/>
          <a:p>
            <a:pPr marL="11366" defTabSz="818279">
              <a:spcBef>
                <a:spcPts val="94"/>
              </a:spcBef>
            </a:pPr>
            <a:r>
              <a:rPr sz="1300" spc="4" dirty="0">
                <a:solidFill>
                  <a:prstClr val="black"/>
                </a:solidFill>
                <a:latin typeface="Times New Roman"/>
                <a:cs typeface="Times New Roman"/>
              </a:rPr>
              <a:t>p1</a:t>
            </a:r>
            <a:endParaRPr sz="13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09738" y="4911238"/>
            <a:ext cx="186458" cy="212106"/>
          </a:xfrm>
          <a:prstGeom prst="rect">
            <a:avLst/>
          </a:prstGeom>
        </p:spPr>
        <p:txBody>
          <a:bodyPr vert="horz" wrap="square" lIns="0" tIns="11935" rIns="0" bIns="0" rtlCol="0">
            <a:spAutoFit/>
          </a:bodyPr>
          <a:lstStyle/>
          <a:p>
            <a:pPr marL="11366" defTabSz="818279">
              <a:spcBef>
                <a:spcPts val="94"/>
              </a:spcBef>
            </a:pPr>
            <a:r>
              <a:rPr sz="1300" spc="4" dirty="0">
                <a:solidFill>
                  <a:prstClr val="black"/>
                </a:solidFill>
                <a:latin typeface="Times New Roman"/>
                <a:cs typeface="Times New Roman"/>
              </a:rPr>
              <a:t>p3</a:t>
            </a:r>
            <a:endParaRPr sz="13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84651" y="5194971"/>
            <a:ext cx="186458" cy="212106"/>
          </a:xfrm>
          <a:prstGeom prst="rect">
            <a:avLst/>
          </a:prstGeom>
        </p:spPr>
        <p:txBody>
          <a:bodyPr vert="horz" wrap="square" lIns="0" tIns="11935" rIns="0" bIns="0" rtlCol="0">
            <a:spAutoFit/>
          </a:bodyPr>
          <a:lstStyle/>
          <a:p>
            <a:pPr marL="11366" defTabSz="818279">
              <a:spcBef>
                <a:spcPts val="94"/>
              </a:spcBef>
            </a:pPr>
            <a:r>
              <a:rPr sz="1300" spc="4" dirty="0">
                <a:solidFill>
                  <a:prstClr val="black"/>
                </a:solidFill>
                <a:latin typeface="Times New Roman"/>
                <a:cs typeface="Times New Roman"/>
              </a:rPr>
              <a:t>p2</a:t>
            </a:r>
            <a:endParaRPr sz="13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43411" y="4680919"/>
            <a:ext cx="888423" cy="860612"/>
          </a:xfrm>
          <a:custGeom>
            <a:avLst/>
            <a:gdLst/>
            <a:ahLst/>
            <a:cxnLst/>
            <a:rect l="l" t="t" r="r" b="b"/>
            <a:pathLst>
              <a:path w="977264" h="975360">
                <a:moveTo>
                  <a:pt x="291083" y="682749"/>
                </a:moveTo>
                <a:lnTo>
                  <a:pt x="242309" y="630928"/>
                </a:lnTo>
                <a:lnTo>
                  <a:pt x="195077" y="574541"/>
                </a:lnTo>
                <a:lnTo>
                  <a:pt x="150867" y="519675"/>
                </a:lnTo>
                <a:lnTo>
                  <a:pt x="112776" y="460244"/>
                </a:lnTo>
                <a:lnTo>
                  <a:pt x="79248" y="405379"/>
                </a:lnTo>
                <a:lnTo>
                  <a:pt x="50284" y="352035"/>
                </a:lnTo>
                <a:lnTo>
                  <a:pt x="28949" y="297170"/>
                </a:lnTo>
                <a:lnTo>
                  <a:pt x="12193" y="246886"/>
                </a:lnTo>
                <a:lnTo>
                  <a:pt x="3052" y="199645"/>
                </a:lnTo>
                <a:lnTo>
                  <a:pt x="0" y="153927"/>
                </a:lnTo>
                <a:lnTo>
                  <a:pt x="3052" y="115818"/>
                </a:lnTo>
                <a:lnTo>
                  <a:pt x="28949" y="53343"/>
                </a:lnTo>
                <a:lnTo>
                  <a:pt x="80775" y="13712"/>
                </a:lnTo>
                <a:lnTo>
                  <a:pt x="155445" y="0"/>
                </a:lnTo>
                <a:lnTo>
                  <a:pt x="199640" y="3043"/>
                </a:lnTo>
                <a:lnTo>
                  <a:pt x="246888" y="13712"/>
                </a:lnTo>
                <a:lnTo>
                  <a:pt x="298698" y="28946"/>
                </a:lnTo>
                <a:lnTo>
                  <a:pt x="350523" y="51806"/>
                </a:lnTo>
                <a:lnTo>
                  <a:pt x="405385" y="79246"/>
                </a:lnTo>
                <a:lnTo>
                  <a:pt x="461774" y="112774"/>
                </a:lnTo>
                <a:lnTo>
                  <a:pt x="519688" y="152390"/>
                </a:lnTo>
                <a:lnTo>
                  <a:pt x="576061" y="195064"/>
                </a:lnTo>
                <a:lnTo>
                  <a:pt x="632450" y="242320"/>
                </a:lnTo>
                <a:lnTo>
                  <a:pt x="684275" y="292604"/>
                </a:lnTo>
                <a:lnTo>
                  <a:pt x="734559" y="344426"/>
                </a:lnTo>
                <a:lnTo>
                  <a:pt x="781807" y="400813"/>
                </a:lnTo>
                <a:lnTo>
                  <a:pt x="824476" y="457200"/>
                </a:lnTo>
                <a:lnTo>
                  <a:pt x="865634" y="515109"/>
                </a:lnTo>
                <a:lnTo>
                  <a:pt x="899162" y="569975"/>
                </a:lnTo>
                <a:lnTo>
                  <a:pt x="925059" y="624840"/>
                </a:lnTo>
                <a:lnTo>
                  <a:pt x="947920" y="678184"/>
                </a:lnTo>
                <a:lnTo>
                  <a:pt x="963165" y="729990"/>
                </a:lnTo>
                <a:lnTo>
                  <a:pt x="975358" y="775708"/>
                </a:lnTo>
                <a:lnTo>
                  <a:pt x="976884" y="821427"/>
                </a:lnTo>
                <a:lnTo>
                  <a:pt x="972306" y="859536"/>
                </a:lnTo>
                <a:lnTo>
                  <a:pt x="947920" y="922011"/>
                </a:lnTo>
                <a:lnTo>
                  <a:pt x="896109" y="961642"/>
                </a:lnTo>
                <a:lnTo>
                  <a:pt x="822949" y="975354"/>
                </a:lnTo>
                <a:lnTo>
                  <a:pt x="777244" y="973832"/>
                </a:lnTo>
                <a:lnTo>
                  <a:pt x="731522" y="964685"/>
                </a:lnTo>
                <a:lnTo>
                  <a:pt x="679697" y="946407"/>
                </a:lnTo>
                <a:lnTo>
                  <a:pt x="624835" y="923548"/>
                </a:lnTo>
                <a:lnTo>
                  <a:pt x="571498" y="897630"/>
                </a:lnTo>
                <a:lnTo>
                  <a:pt x="513584" y="864102"/>
                </a:lnTo>
                <a:lnTo>
                  <a:pt x="457196" y="826008"/>
                </a:lnTo>
                <a:lnTo>
                  <a:pt x="400807" y="780289"/>
                </a:lnTo>
                <a:lnTo>
                  <a:pt x="345945" y="734571"/>
                </a:lnTo>
                <a:lnTo>
                  <a:pt x="291083" y="68274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81342" y="4909517"/>
            <a:ext cx="768926" cy="354106"/>
          </a:xfrm>
          <a:custGeom>
            <a:avLst/>
            <a:gdLst/>
            <a:ahLst/>
            <a:cxnLst/>
            <a:rect l="l" t="t" r="r" b="b"/>
            <a:pathLst>
              <a:path w="845820" h="401320">
                <a:moveTo>
                  <a:pt x="0" y="201167"/>
                </a:moveTo>
                <a:lnTo>
                  <a:pt x="16756" y="146302"/>
                </a:lnTo>
                <a:lnTo>
                  <a:pt x="67055" y="94496"/>
                </a:lnTo>
                <a:lnTo>
                  <a:pt x="102109" y="70099"/>
                </a:lnTo>
                <a:lnTo>
                  <a:pt x="144778" y="50299"/>
                </a:lnTo>
                <a:lnTo>
                  <a:pt x="193536" y="33527"/>
                </a:lnTo>
                <a:lnTo>
                  <a:pt x="248414" y="18293"/>
                </a:lnTo>
                <a:lnTo>
                  <a:pt x="304802" y="9146"/>
                </a:lnTo>
                <a:lnTo>
                  <a:pt x="362701" y="3043"/>
                </a:lnTo>
                <a:lnTo>
                  <a:pt x="422142" y="0"/>
                </a:lnTo>
                <a:lnTo>
                  <a:pt x="483108" y="3043"/>
                </a:lnTo>
                <a:lnTo>
                  <a:pt x="541008" y="9146"/>
                </a:lnTo>
                <a:lnTo>
                  <a:pt x="597396" y="18293"/>
                </a:lnTo>
                <a:lnTo>
                  <a:pt x="650747" y="33527"/>
                </a:lnTo>
                <a:lnTo>
                  <a:pt x="697979" y="50299"/>
                </a:lnTo>
                <a:lnTo>
                  <a:pt x="740664" y="70099"/>
                </a:lnTo>
                <a:lnTo>
                  <a:pt x="778754" y="94496"/>
                </a:lnTo>
                <a:lnTo>
                  <a:pt x="829054" y="146302"/>
                </a:lnTo>
                <a:lnTo>
                  <a:pt x="845810" y="201167"/>
                </a:lnTo>
                <a:lnTo>
                  <a:pt x="841247" y="231651"/>
                </a:lnTo>
                <a:lnTo>
                  <a:pt x="807719" y="284995"/>
                </a:lnTo>
                <a:lnTo>
                  <a:pt x="740664" y="333757"/>
                </a:lnTo>
                <a:lnTo>
                  <a:pt x="697979" y="353573"/>
                </a:lnTo>
                <a:lnTo>
                  <a:pt x="650747" y="370329"/>
                </a:lnTo>
                <a:lnTo>
                  <a:pt x="597396" y="382520"/>
                </a:lnTo>
                <a:lnTo>
                  <a:pt x="541008" y="394710"/>
                </a:lnTo>
                <a:lnTo>
                  <a:pt x="483108" y="400813"/>
                </a:lnTo>
                <a:lnTo>
                  <a:pt x="362701" y="400813"/>
                </a:lnTo>
                <a:lnTo>
                  <a:pt x="304802" y="394710"/>
                </a:lnTo>
                <a:lnTo>
                  <a:pt x="248414" y="382520"/>
                </a:lnTo>
                <a:lnTo>
                  <a:pt x="193536" y="370329"/>
                </a:lnTo>
                <a:lnTo>
                  <a:pt x="144778" y="353573"/>
                </a:lnTo>
                <a:lnTo>
                  <a:pt x="102109" y="333757"/>
                </a:lnTo>
                <a:lnTo>
                  <a:pt x="67055" y="309376"/>
                </a:lnTo>
                <a:lnTo>
                  <a:pt x="16756" y="257554"/>
                </a:lnTo>
                <a:lnTo>
                  <a:pt x="0" y="20116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27494" y="2524748"/>
            <a:ext cx="62264" cy="61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68958" y="3213239"/>
            <a:ext cx="62264" cy="617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59916" y="2868993"/>
            <a:ext cx="62249" cy="590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62571" y="2891828"/>
            <a:ext cx="62264" cy="63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964568" y="2659828"/>
            <a:ext cx="744105" cy="698126"/>
          </a:xfrm>
          <a:custGeom>
            <a:avLst/>
            <a:gdLst/>
            <a:ahLst/>
            <a:cxnLst/>
            <a:rect l="l" t="t" r="r" b="b"/>
            <a:pathLst>
              <a:path w="818514" h="791210">
                <a:moveTo>
                  <a:pt x="54862" y="726946"/>
                </a:moveTo>
                <a:lnTo>
                  <a:pt x="100583" y="761996"/>
                </a:lnTo>
                <a:lnTo>
                  <a:pt x="160008" y="781811"/>
                </a:lnTo>
                <a:lnTo>
                  <a:pt x="227064" y="790943"/>
                </a:lnTo>
                <a:lnTo>
                  <a:pt x="265170" y="789421"/>
                </a:lnTo>
                <a:lnTo>
                  <a:pt x="303261" y="781811"/>
                </a:lnTo>
                <a:lnTo>
                  <a:pt x="341367" y="772664"/>
                </a:lnTo>
                <a:lnTo>
                  <a:pt x="379473" y="760474"/>
                </a:lnTo>
                <a:lnTo>
                  <a:pt x="419090" y="743702"/>
                </a:lnTo>
                <a:lnTo>
                  <a:pt x="457196" y="723887"/>
                </a:lnTo>
                <a:lnTo>
                  <a:pt x="498339" y="701028"/>
                </a:lnTo>
                <a:lnTo>
                  <a:pt x="536445" y="675124"/>
                </a:lnTo>
                <a:lnTo>
                  <a:pt x="574535" y="643118"/>
                </a:lnTo>
                <a:lnTo>
                  <a:pt x="611115" y="612650"/>
                </a:lnTo>
                <a:lnTo>
                  <a:pt x="647695" y="576063"/>
                </a:lnTo>
                <a:lnTo>
                  <a:pt x="679697" y="541013"/>
                </a:lnTo>
                <a:lnTo>
                  <a:pt x="708647" y="504441"/>
                </a:lnTo>
                <a:lnTo>
                  <a:pt x="734559" y="466332"/>
                </a:lnTo>
                <a:lnTo>
                  <a:pt x="757420" y="428238"/>
                </a:lnTo>
                <a:lnTo>
                  <a:pt x="775702" y="390144"/>
                </a:lnTo>
                <a:lnTo>
                  <a:pt x="790948" y="353557"/>
                </a:lnTo>
                <a:lnTo>
                  <a:pt x="804667" y="315464"/>
                </a:lnTo>
                <a:lnTo>
                  <a:pt x="813808" y="277355"/>
                </a:lnTo>
                <a:lnTo>
                  <a:pt x="818371" y="243827"/>
                </a:lnTo>
                <a:lnTo>
                  <a:pt x="818371" y="207255"/>
                </a:lnTo>
                <a:lnTo>
                  <a:pt x="809230" y="143243"/>
                </a:lnTo>
                <a:lnTo>
                  <a:pt x="781807" y="86856"/>
                </a:lnTo>
                <a:lnTo>
                  <a:pt x="742174" y="42659"/>
                </a:lnTo>
                <a:lnTo>
                  <a:pt x="685786" y="13712"/>
                </a:lnTo>
                <a:lnTo>
                  <a:pt x="623309" y="0"/>
                </a:lnTo>
                <a:lnTo>
                  <a:pt x="553201" y="0"/>
                </a:lnTo>
                <a:lnTo>
                  <a:pt x="515110" y="6087"/>
                </a:lnTo>
                <a:lnTo>
                  <a:pt x="477004" y="18278"/>
                </a:lnTo>
                <a:lnTo>
                  <a:pt x="438898" y="28946"/>
                </a:lnTo>
                <a:lnTo>
                  <a:pt x="399281" y="47240"/>
                </a:lnTo>
                <a:lnTo>
                  <a:pt x="358138" y="67055"/>
                </a:lnTo>
                <a:lnTo>
                  <a:pt x="318506" y="88393"/>
                </a:lnTo>
                <a:lnTo>
                  <a:pt x="280415" y="114296"/>
                </a:lnTo>
                <a:lnTo>
                  <a:pt x="242309" y="143243"/>
                </a:lnTo>
                <a:lnTo>
                  <a:pt x="204203" y="176771"/>
                </a:lnTo>
                <a:lnTo>
                  <a:pt x="169149" y="211836"/>
                </a:lnTo>
                <a:lnTo>
                  <a:pt x="137148" y="248408"/>
                </a:lnTo>
                <a:lnTo>
                  <a:pt x="108198" y="286501"/>
                </a:lnTo>
                <a:lnTo>
                  <a:pt x="83811" y="321551"/>
                </a:lnTo>
                <a:lnTo>
                  <a:pt x="59425" y="359660"/>
                </a:lnTo>
                <a:lnTo>
                  <a:pt x="41142" y="397754"/>
                </a:lnTo>
                <a:lnTo>
                  <a:pt x="24371" y="435863"/>
                </a:lnTo>
                <a:lnTo>
                  <a:pt x="13704" y="473957"/>
                </a:lnTo>
                <a:lnTo>
                  <a:pt x="0" y="547116"/>
                </a:lnTo>
                <a:lnTo>
                  <a:pt x="0" y="580643"/>
                </a:lnTo>
                <a:lnTo>
                  <a:pt x="9141" y="643118"/>
                </a:lnTo>
                <a:lnTo>
                  <a:pt x="33527" y="701028"/>
                </a:lnTo>
                <a:lnTo>
                  <a:pt x="54862" y="726946"/>
                </a:lnTo>
              </a:path>
            </a:pathLst>
          </a:custGeom>
          <a:ln w="89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850983" y="2517282"/>
            <a:ext cx="1409123" cy="953621"/>
          </a:xfrm>
          <a:custGeom>
            <a:avLst/>
            <a:gdLst/>
            <a:ahLst/>
            <a:cxnLst/>
            <a:rect l="l" t="t" r="r" b="b"/>
            <a:pathLst>
              <a:path w="1550035" h="1080770">
                <a:moveTo>
                  <a:pt x="4562" y="670559"/>
                </a:moveTo>
                <a:lnTo>
                  <a:pt x="18282" y="722380"/>
                </a:lnTo>
                <a:lnTo>
                  <a:pt x="38090" y="771143"/>
                </a:lnTo>
                <a:lnTo>
                  <a:pt x="67055" y="821442"/>
                </a:lnTo>
                <a:lnTo>
                  <a:pt x="100583" y="862580"/>
                </a:lnTo>
                <a:lnTo>
                  <a:pt x="141726" y="903732"/>
                </a:lnTo>
                <a:lnTo>
                  <a:pt x="185921" y="941841"/>
                </a:lnTo>
                <a:lnTo>
                  <a:pt x="237731" y="972310"/>
                </a:lnTo>
                <a:lnTo>
                  <a:pt x="294119" y="1001273"/>
                </a:lnTo>
                <a:lnTo>
                  <a:pt x="353560" y="1027176"/>
                </a:lnTo>
                <a:lnTo>
                  <a:pt x="419090" y="1046991"/>
                </a:lnTo>
                <a:lnTo>
                  <a:pt x="486145" y="1063747"/>
                </a:lnTo>
                <a:lnTo>
                  <a:pt x="557779" y="1072894"/>
                </a:lnTo>
                <a:lnTo>
                  <a:pt x="630924" y="1077475"/>
                </a:lnTo>
                <a:lnTo>
                  <a:pt x="707136" y="1080519"/>
                </a:lnTo>
                <a:lnTo>
                  <a:pt x="786369" y="1075953"/>
                </a:lnTo>
                <a:lnTo>
                  <a:pt x="864108" y="1063747"/>
                </a:lnTo>
                <a:lnTo>
                  <a:pt x="943341" y="1048513"/>
                </a:lnTo>
                <a:lnTo>
                  <a:pt x="1016501" y="1027176"/>
                </a:lnTo>
                <a:lnTo>
                  <a:pt x="1088135" y="1001273"/>
                </a:lnTo>
                <a:lnTo>
                  <a:pt x="1155191" y="972310"/>
                </a:lnTo>
                <a:lnTo>
                  <a:pt x="1217668" y="938782"/>
                </a:lnTo>
                <a:lnTo>
                  <a:pt x="1278635" y="900689"/>
                </a:lnTo>
                <a:lnTo>
                  <a:pt x="1331971" y="861058"/>
                </a:lnTo>
                <a:lnTo>
                  <a:pt x="1382255" y="818383"/>
                </a:lnTo>
                <a:lnTo>
                  <a:pt x="1426450" y="771143"/>
                </a:lnTo>
                <a:lnTo>
                  <a:pt x="1463030" y="723902"/>
                </a:lnTo>
                <a:lnTo>
                  <a:pt x="1493506" y="675140"/>
                </a:lnTo>
                <a:lnTo>
                  <a:pt x="1517892" y="623318"/>
                </a:lnTo>
                <a:lnTo>
                  <a:pt x="1536175" y="573034"/>
                </a:lnTo>
                <a:lnTo>
                  <a:pt x="1546857" y="518169"/>
                </a:lnTo>
                <a:lnTo>
                  <a:pt x="1549894" y="464825"/>
                </a:lnTo>
                <a:lnTo>
                  <a:pt x="1545331" y="411482"/>
                </a:lnTo>
                <a:lnTo>
                  <a:pt x="1531612" y="358138"/>
                </a:lnTo>
                <a:lnTo>
                  <a:pt x="1508751" y="309376"/>
                </a:lnTo>
                <a:lnTo>
                  <a:pt x="1482839" y="259076"/>
                </a:lnTo>
                <a:lnTo>
                  <a:pt x="1449311" y="216417"/>
                </a:lnTo>
                <a:lnTo>
                  <a:pt x="1408168" y="176786"/>
                </a:lnTo>
                <a:lnTo>
                  <a:pt x="1363973" y="141736"/>
                </a:lnTo>
                <a:lnTo>
                  <a:pt x="1310636" y="108208"/>
                </a:lnTo>
                <a:lnTo>
                  <a:pt x="1255774" y="77724"/>
                </a:lnTo>
                <a:lnTo>
                  <a:pt x="1196334" y="53343"/>
                </a:lnTo>
                <a:lnTo>
                  <a:pt x="1130804" y="33527"/>
                </a:lnTo>
                <a:lnTo>
                  <a:pt x="1063748" y="18293"/>
                </a:lnTo>
                <a:lnTo>
                  <a:pt x="992115" y="7624"/>
                </a:lnTo>
                <a:lnTo>
                  <a:pt x="918970" y="3043"/>
                </a:lnTo>
                <a:lnTo>
                  <a:pt x="842758" y="0"/>
                </a:lnTo>
                <a:lnTo>
                  <a:pt x="763524" y="7624"/>
                </a:lnTo>
                <a:lnTo>
                  <a:pt x="685786" y="15249"/>
                </a:lnTo>
                <a:lnTo>
                  <a:pt x="606552" y="32006"/>
                </a:lnTo>
                <a:lnTo>
                  <a:pt x="530340" y="53343"/>
                </a:lnTo>
                <a:lnTo>
                  <a:pt x="461759" y="77724"/>
                </a:lnTo>
                <a:lnTo>
                  <a:pt x="391666" y="108208"/>
                </a:lnTo>
                <a:lnTo>
                  <a:pt x="329173" y="141736"/>
                </a:lnTo>
                <a:lnTo>
                  <a:pt x="271259" y="179830"/>
                </a:lnTo>
                <a:lnTo>
                  <a:pt x="217923" y="219461"/>
                </a:lnTo>
                <a:lnTo>
                  <a:pt x="167639" y="262135"/>
                </a:lnTo>
                <a:lnTo>
                  <a:pt x="124970" y="309376"/>
                </a:lnTo>
                <a:lnTo>
                  <a:pt x="86864" y="355095"/>
                </a:lnTo>
                <a:lnTo>
                  <a:pt x="56388" y="405379"/>
                </a:lnTo>
                <a:lnTo>
                  <a:pt x="32001" y="455678"/>
                </a:lnTo>
                <a:lnTo>
                  <a:pt x="13704" y="510544"/>
                </a:lnTo>
                <a:lnTo>
                  <a:pt x="1526" y="560828"/>
                </a:lnTo>
                <a:lnTo>
                  <a:pt x="0" y="615693"/>
                </a:lnTo>
                <a:lnTo>
                  <a:pt x="4562" y="670559"/>
                </a:lnTo>
              </a:path>
            </a:pathLst>
          </a:custGeom>
          <a:ln w="89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70456" y="2042606"/>
            <a:ext cx="2466109" cy="1472453"/>
          </a:xfrm>
          <a:custGeom>
            <a:avLst/>
            <a:gdLst/>
            <a:ahLst/>
            <a:cxnLst/>
            <a:rect l="l" t="t" r="r" b="b"/>
            <a:pathLst>
              <a:path w="2712720" h="1668779">
                <a:moveTo>
                  <a:pt x="2712704" y="835155"/>
                </a:moveTo>
                <a:lnTo>
                  <a:pt x="2707719" y="763018"/>
                </a:lnTo>
                <a:lnTo>
                  <a:pt x="2693037" y="692600"/>
                </a:lnTo>
                <a:lnTo>
                  <a:pt x="2669067" y="624150"/>
                </a:lnTo>
                <a:lnTo>
                  <a:pt x="2636218" y="557917"/>
                </a:lnTo>
                <a:lnTo>
                  <a:pt x="2594901" y="494151"/>
                </a:lnTo>
                <a:lnTo>
                  <a:pt x="2571194" y="463270"/>
                </a:lnTo>
                <a:lnTo>
                  <a:pt x="2545523" y="433100"/>
                </a:lnTo>
                <a:lnTo>
                  <a:pt x="2517940" y="403671"/>
                </a:lnTo>
                <a:lnTo>
                  <a:pt x="2488494" y="375015"/>
                </a:lnTo>
                <a:lnTo>
                  <a:pt x="2457239" y="347162"/>
                </a:lnTo>
                <a:lnTo>
                  <a:pt x="2424224" y="320143"/>
                </a:lnTo>
                <a:lnTo>
                  <a:pt x="2389502" y="293991"/>
                </a:lnTo>
                <a:lnTo>
                  <a:pt x="2353122" y="268736"/>
                </a:lnTo>
                <a:lnTo>
                  <a:pt x="2315137" y="244409"/>
                </a:lnTo>
                <a:lnTo>
                  <a:pt x="2275597" y="221041"/>
                </a:lnTo>
                <a:lnTo>
                  <a:pt x="2234553" y="198664"/>
                </a:lnTo>
                <a:lnTo>
                  <a:pt x="2192058" y="177309"/>
                </a:lnTo>
                <a:lnTo>
                  <a:pt x="2148161" y="157006"/>
                </a:lnTo>
                <a:lnTo>
                  <a:pt x="2102914" y="137788"/>
                </a:lnTo>
                <a:lnTo>
                  <a:pt x="2056369" y="119684"/>
                </a:lnTo>
                <a:lnTo>
                  <a:pt x="2008575" y="102727"/>
                </a:lnTo>
                <a:lnTo>
                  <a:pt x="1959586" y="86948"/>
                </a:lnTo>
                <a:lnTo>
                  <a:pt x="1909451" y="72377"/>
                </a:lnTo>
                <a:lnTo>
                  <a:pt x="1858221" y="59046"/>
                </a:lnTo>
                <a:lnTo>
                  <a:pt x="1805949" y="46986"/>
                </a:lnTo>
                <a:lnTo>
                  <a:pt x="1752685" y="36228"/>
                </a:lnTo>
                <a:lnTo>
                  <a:pt x="1698480" y="26803"/>
                </a:lnTo>
                <a:lnTo>
                  <a:pt x="1643386" y="18743"/>
                </a:lnTo>
                <a:lnTo>
                  <a:pt x="1587453" y="12078"/>
                </a:lnTo>
                <a:lnTo>
                  <a:pt x="1530733" y="6841"/>
                </a:lnTo>
                <a:lnTo>
                  <a:pt x="1473277" y="3061"/>
                </a:lnTo>
                <a:lnTo>
                  <a:pt x="1415136" y="770"/>
                </a:lnTo>
                <a:lnTo>
                  <a:pt x="1356361" y="0"/>
                </a:lnTo>
                <a:lnTo>
                  <a:pt x="1297585" y="770"/>
                </a:lnTo>
                <a:lnTo>
                  <a:pt x="1239442" y="3061"/>
                </a:lnTo>
                <a:lnTo>
                  <a:pt x="1181985" y="6841"/>
                </a:lnTo>
                <a:lnTo>
                  <a:pt x="1125264" y="12078"/>
                </a:lnTo>
                <a:lnTo>
                  <a:pt x="1069330" y="18743"/>
                </a:lnTo>
                <a:lnTo>
                  <a:pt x="1014235" y="26803"/>
                </a:lnTo>
                <a:lnTo>
                  <a:pt x="960029" y="36228"/>
                </a:lnTo>
                <a:lnTo>
                  <a:pt x="906764" y="46986"/>
                </a:lnTo>
                <a:lnTo>
                  <a:pt x="854491" y="59046"/>
                </a:lnTo>
                <a:lnTo>
                  <a:pt x="803261" y="72377"/>
                </a:lnTo>
                <a:lnTo>
                  <a:pt x="753125" y="86948"/>
                </a:lnTo>
                <a:lnTo>
                  <a:pt x="704135" y="102727"/>
                </a:lnTo>
                <a:lnTo>
                  <a:pt x="656341" y="119684"/>
                </a:lnTo>
                <a:lnTo>
                  <a:pt x="609795" y="137788"/>
                </a:lnTo>
                <a:lnTo>
                  <a:pt x="564547" y="157006"/>
                </a:lnTo>
                <a:lnTo>
                  <a:pt x="520650" y="177309"/>
                </a:lnTo>
                <a:lnTo>
                  <a:pt x="478154" y="198664"/>
                </a:lnTo>
                <a:lnTo>
                  <a:pt x="437110" y="221041"/>
                </a:lnTo>
                <a:lnTo>
                  <a:pt x="397570" y="244409"/>
                </a:lnTo>
                <a:lnTo>
                  <a:pt x="359584" y="268736"/>
                </a:lnTo>
                <a:lnTo>
                  <a:pt x="323204" y="293991"/>
                </a:lnTo>
                <a:lnTo>
                  <a:pt x="288481" y="320143"/>
                </a:lnTo>
                <a:lnTo>
                  <a:pt x="255466" y="347162"/>
                </a:lnTo>
                <a:lnTo>
                  <a:pt x="224210" y="375015"/>
                </a:lnTo>
                <a:lnTo>
                  <a:pt x="194765" y="403671"/>
                </a:lnTo>
                <a:lnTo>
                  <a:pt x="167181" y="433100"/>
                </a:lnTo>
                <a:lnTo>
                  <a:pt x="141510" y="463270"/>
                </a:lnTo>
                <a:lnTo>
                  <a:pt x="117803" y="494151"/>
                </a:lnTo>
                <a:lnTo>
                  <a:pt x="96111" y="525710"/>
                </a:lnTo>
                <a:lnTo>
                  <a:pt x="58977" y="590741"/>
                </a:lnTo>
                <a:lnTo>
                  <a:pt x="30516" y="658113"/>
                </a:lnTo>
                <a:lnTo>
                  <a:pt x="11139" y="727579"/>
                </a:lnTo>
                <a:lnTo>
                  <a:pt x="1254" y="798887"/>
                </a:lnTo>
                <a:lnTo>
                  <a:pt x="0" y="835155"/>
                </a:lnTo>
                <a:lnTo>
                  <a:pt x="1254" y="871304"/>
                </a:lnTo>
                <a:lnTo>
                  <a:pt x="11139" y="942395"/>
                </a:lnTo>
                <a:lnTo>
                  <a:pt x="30516" y="1011666"/>
                </a:lnTo>
                <a:lnTo>
                  <a:pt x="58977" y="1078866"/>
                </a:lnTo>
                <a:lnTo>
                  <a:pt x="96111" y="1143745"/>
                </a:lnTo>
                <a:lnTo>
                  <a:pt x="117803" y="1175236"/>
                </a:lnTo>
                <a:lnTo>
                  <a:pt x="141510" y="1206053"/>
                </a:lnTo>
                <a:lnTo>
                  <a:pt x="167181" y="1236164"/>
                </a:lnTo>
                <a:lnTo>
                  <a:pt x="194765" y="1265539"/>
                </a:lnTo>
                <a:lnTo>
                  <a:pt x="224210" y="1294145"/>
                </a:lnTo>
                <a:lnTo>
                  <a:pt x="255466" y="1321951"/>
                </a:lnTo>
                <a:lnTo>
                  <a:pt x="288481" y="1348927"/>
                </a:lnTo>
                <a:lnTo>
                  <a:pt x="323204" y="1375040"/>
                </a:lnTo>
                <a:lnTo>
                  <a:pt x="359584" y="1400260"/>
                </a:lnTo>
                <a:lnTo>
                  <a:pt x="397570" y="1424555"/>
                </a:lnTo>
                <a:lnTo>
                  <a:pt x="437110" y="1447894"/>
                </a:lnTo>
                <a:lnTo>
                  <a:pt x="478154" y="1470246"/>
                </a:lnTo>
                <a:lnTo>
                  <a:pt x="520650" y="1491578"/>
                </a:lnTo>
                <a:lnTo>
                  <a:pt x="564547" y="1511861"/>
                </a:lnTo>
                <a:lnTo>
                  <a:pt x="609795" y="1531061"/>
                </a:lnTo>
                <a:lnTo>
                  <a:pt x="656341" y="1549149"/>
                </a:lnTo>
                <a:lnTo>
                  <a:pt x="704135" y="1566093"/>
                </a:lnTo>
                <a:lnTo>
                  <a:pt x="753125" y="1581862"/>
                </a:lnTo>
                <a:lnTo>
                  <a:pt x="803261" y="1596423"/>
                </a:lnTo>
                <a:lnTo>
                  <a:pt x="854491" y="1609747"/>
                </a:lnTo>
                <a:lnTo>
                  <a:pt x="906764" y="1621801"/>
                </a:lnTo>
                <a:lnTo>
                  <a:pt x="960029" y="1632554"/>
                </a:lnTo>
                <a:lnTo>
                  <a:pt x="1014235" y="1641975"/>
                </a:lnTo>
                <a:lnTo>
                  <a:pt x="1069330" y="1650033"/>
                </a:lnTo>
                <a:lnTo>
                  <a:pt x="1125264" y="1656696"/>
                </a:lnTo>
                <a:lnTo>
                  <a:pt x="1181985" y="1661932"/>
                </a:lnTo>
                <a:lnTo>
                  <a:pt x="1239442" y="1665712"/>
                </a:lnTo>
                <a:lnTo>
                  <a:pt x="1297585" y="1668002"/>
                </a:lnTo>
                <a:lnTo>
                  <a:pt x="1356361" y="1668773"/>
                </a:lnTo>
                <a:lnTo>
                  <a:pt x="1415136" y="1668002"/>
                </a:lnTo>
                <a:lnTo>
                  <a:pt x="1473277" y="1665712"/>
                </a:lnTo>
                <a:lnTo>
                  <a:pt x="1530733" y="1661932"/>
                </a:lnTo>
                <a:lnTo>
                  <a:pt x="1587453" y="1656696"/>
                </a:lnTo>
                <a:lnTo>
                  <a:pt x="1643386" y="1650033"/>
                </a:lnTo>
                <a:lnTo>
                  <a:pt x="1698480" y="1641975"/>
                </a:lnTo>
                <a:lnTo>
                  <a:pt x="1752685" y="1632554"/>
                </a:lnTo>
                <a:lnTo>
                  <a:pt x="1805949" y="1621801"/>
                </a:lnTo>
                <a:lnTo>
                  <a:pt x="1858221" y="1609747"/>
                </a:lnTo>
                <a:lnTo>
                  <a:pt x="1909451" y="1596423"/>
                </a:lnTo>
                <a:lnTo>
                  <a:pt x="1959586" y="1581862"/>
                </a:lnTo>
                <a:lnTo>
                  <a:pt x="2008575" y="1566093"/>
                </a:lnTo>
                <a:lnTo>
                  <a:pt x="2056369" y="1549149"/>
                </a:lnTo>
                <a:lnTo>
                  <a:pt x="2102914" y="1531061"/>
                </a:lnTo>
                <a:lnTo>
                  <a:pt x="2148161" y="1511861"/>
                </a:lnTo>
                <a:lnTo>
                  <a:pt x="2192058" y="1491578"/>
                </a:lnTo>
                <a:lnTo>
                  <a:pt x="2234553" y="1470246"/>
                </a:lnTo>
                <a:lnTo>
                  <a:pt x="2275597" y="1447894"/>
                </a:lnTo>
                <a:lnTo>
                  <a:pt x="2315137" y="1424555"/>
                </a:lnTo>
                <a:lnTo>
                  <a:pt x="2353122" y="1400260"/>
                </a:lnTo>
                <a:lnTo>
                  <a:pt x="2389502" y="1375040"/>
                </a:lnTo>
                <a:lnTo>
                  <a:pt x="2424224" y="1348927"/>
                </a:lnTo>
                <a:lnTo>
                  <a:pt x="2457239" y="1321951"/>
                </a:lnTo>
                <a:lnTo>
                  <a:pt x="2488494" y="1294145"/>
                </a:lnTo>
                <a:lnTo>
                  <a:pt x="2517940" y="1265539"/>
                </a:lnTo>
                <a:lnTo>
                  <a:pt x="2545523" y="1236164"/>
                </a:lnTo>
                <a:lnTo>
                  <a:pt x="2571194" y="1206053"/>
                </a:lnTo>
                <a:lnTo>
                  <a:pt x="2594901" y="1175236"/>
                </a:lnTo>
                <a:lnTo>
                  <a:pt x="2616593" y="1143745"/>
                </a:lnTo>
                <a:lnTo>
                  <a:pt x="2653727" y="1078866"/>
                </a:lnTo>
                <a:lnTo>
                  <a:pt x="2682187" y="1011666"/>
                </a:lnTo>
                <a:lnTo>
                  <a:pt x="2701564" y="942395"/>
                </a:lnTo>
                <a:lnTo>
                  <a:pt x="2711449" y="871304"/>
                </a:lnTo>
                <a:lnTo>
                  <a:pt x="2712704" y="835155"/>
                </a:lnTo>
                <a:close/>
              </a:path>
            </a:pathLst>
          </a:custGeom>
          <a:ln w="8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74355" y="2714038"/>
            <a:ext cx="188191" cy="212106"/>
          </a:xfrm>
          <a:prstGeom prst="rect">
            <a:avLst/>
          </a:prstGeom>
        </p:spPr>
        <p:txBody>
          <a:bodyPr vert="horz" wrap="square" lIns="0" tIns="11935" rIns="0" bIns="0" rtlCol="0">
            <a:spAutoFit/>
          </a:bodyPr>
          <a:lstStyle/>
          <a:p>
            <a:pPr marL="11366" defTabSz="818279">
              <a:spcBef>
                <a:spcPts val="94"/>
              </a:spcBef>
            </a:pPr>
            <a:r>
              <a:rPr sz="1300" spc="13" dirty="0">
                <a:solidFill>
                  <a:prstClr val="black"/>
                </a:solidFill>
                <a:latin typeface="Times New Roman"/>
                <a:cs typeface="Times New Roman"/>
              </a:rPr>
              <a:t>p</a:t>
            </a:r>
            <a:r>
              <a:rPr sz="1300" spc="4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endParaRPr sz="13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02508" y="2527131"/>
            <a:ext cx="185305" cy="212106"/>
          </a:xfrm>
          <a:prstGeom prst="rect">
            <a:avLst/>
          </a:prstGeom>
        </p:spPr>
        <p:txBody>
          <a:bodyPr vert="horz" wrap="square" lIns="0" tIns="11935" rIns="0" bIns="0" rtlCol="0">
            <a:spAutoFit/>
          </a:bodyPr>
          <a:lstStyle/>
          <a:p>
            <a:pPr marL="11366" defTabSz="818279">
              <a:spcBef>
                <a:spcPts val="94"/>
              </a:spcBef>
            </a:pPr>
            <a:r>
              <a:rPr sz="1300" spc="-4" dirty="0">
                <a:solidFill>
                  <a:prstClr val="black"/>
                </a:solidFill>
                <a:latin typeface="Times New Roman"/>
                <a:cs typeface="Times New Roman"/>
              </a:rPr>
              <a:t>p</a:t>
            </a:r>
            <a:r>
              <a:rPr sz="1300" spc="4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3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34918" y="2700597"/>
            <a:ext cx="185305" cy="212106"/>
          </a:xfrm>
          <a:prstGeom prst="rect">
            <a:avLst/>
          </a:prstGeom>
        </p:spPr>
        <p:txBody>
          <a:bodyPr vert="horz" wrap="square" lIns="0" tIns="11935" rIns="0" bIns="0" rtlCol="0">
            <a:spAutoFit/>
          </a:bodyPr>
          <a:lstStyle/>
          <a:p>
            <a:pPr marL="11366" defTabSz="818279">
              <a:spcBef>
                <a:spcPts val="94"/>
              </a:spcBef>
            </a:pPr>
            <a:r>
              <a:rPr sz="1300" spc="-4" dirty="0">
                <a:solidFill>
                  <a:prstClr val="black"/>
                </a:solidFill>
                <a:latin typeface="Times New Roman"/>
                <a:cs typeface="Times New Roman"/>
              </a:rPr>
              <a:t>p</a:t>
            </a:r>
            <a:r>
              <a:rPr sz="1300" spc="4" dirty="0">
                <a:solidFill>
                  <a:prstClr val="black"/>
                </a:solidFill>
                <a:latin typeface="Times New Roman"/>
                <a:cs typeface="Times New Roman"/>
              </a:rPr>
              <a:t>3</a:t>
            </a:r>
            <a:endParaRPr sz="13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08446" y="2984331"/>
            <a:ext cx="186458" cy="212106"/>
          </a:xfrm>
          <a:prstGeom prst="rect">
            <a:avLst/>
          </a:prstGeom>
        </p:spPr>
        <p:txBody>
          <a:bodyPr vert="horz" wrap="square" lIns="0" tIns="11935" rIns="0" bIns="0" rtlCol="0">
            <a:spAutoFit/>
          </a:bodyPr>
          <a:lstStyle/>
          <a:p>
            <a:pPr marL="11366" defTabSz="818279">
              <a:spcBef>
                <a:spcPts val="94"/>
              </a:spcBef>
            </a:pPr>
            <a:r>
              <a:rPr sz="1300" spc="4" dirty="0">
                <a:solidFill>
                  <a:prstClr val="black"/>
                </a:solidFill>
                <a:latin typeface="Times New Roman"/>
                <a:cs typeface="Times New Roman"/>
              </a:rPr>
              <a:t>p2</a:t>
            </a:r>
            <a:endParaRPr sz="13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544588" y="2214733"/>
            <a:ext cx="0" cy="86285"/>
          </a:xfrm>
          <a:custGeom>
            <a:avLst/>
            <a:gdLst/>
            <a:ahLst/>
            <a:cxnLst/>
            <a:rect l="l" t="t" r="r" b="b"/>
            <a:pathLst>
              <a:path h="97789">
                <a:moveTo>
                  <a:pt x="0" y="97535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544588" y="2042607"/>
            <a:ext cx="891309" cy="0"/>
          </a:xfrm>
          <a:custGeom>
            <a:avLst/>
            <a:gdLst/>
            <a:ahLst/>
            <a:cxnLst/>
            <a:rect l="l" t="t" r="r" b="b"/>
            <a:pathLst>
              <a:path w="980440">
                <a:moveTo>
                  <a:pt x="0" y="0"/>
                </a:moveTo>
                <a:lnTo>
                  <a:pt x="97993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205450" y="2389566"/>
            <a:ext cx="0" cy="89087"/>
          </a:xfrm>
          <a:custGeom>
            <a:avLst/>
            <a:gdLst/>
            <a:ahLst/>
            <a:cxnLst/>
            <a:rect l="l" t="t" r="r" b="b"/>
            <a:pathLst>
              <a:path h="100964">
                <a:moveTo>
                  <a:pt x="0" y="100583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205450" y="2478292"/>
            <a:ext cx="0" cy="258296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292607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939444" y="2736476"/>
            <a:ext cx="0" cy="430306"/>
          </a:xfrm>
          <a:custGeom>
            <a:avLst/>
            <a:gdLst/>
            <a:ahLst/>
            <a:cxnLst/>
            <a:rect l="l" t="t" r="r" b="b"/>
            <a:pathLst>
              <a:path h="487679">
                <a:moveTo>
                  <a:pt x="0" y="487679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39449" y="2736476"/>
            <a:ext cx="446232" cy="0"/>
          </a:xfrm>
          <a:custGeom>
            <a:avLst/>
            <a:gdLst/>
            <a:ahLst/>
            <a:cxnLst/>
            <a:rect l="l" t="t" r="r" b="b"/>
            <a:pathLst>
              <a:path w="490854">
                <a:moveTo>
                  <a:pt x="490727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385560" y="2736476"/>
            <a:ext cx="0" cy="430306"/>
          </a:xfrm>
          <a:custGeom>
            <a:avLst/>
            <a:gdLst/>
            <a:ahLst/>
            <a:cxnLst/>
            <a:rect l="l" t="t" r="r" b="b"/>
            <a:pathLst>
              <a:path h="487679">
                <a:moveTo>
                  <a:pt x="0" y="0"/>
                </a:moveTo>
                <a:lnTo>
                  <a:pt x="0" y="4876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205474" y="2389542"/>
            <a:ext cx="447963" cy="777688"/>
          </a:xfrm>
          <a:custGeom>
            <a:avLst/>
            <a:gdLst/>
            <a:ahLst/>
            <a:cxnLst/>
            <a:rect l="l" t="t" r="r" b="b"/>
            <a:pathLst>
              <a:path w="492759" h="881379">
                <a:moveTo>
                  <a:pt x="492251" y="880871"/>
                </a:moveTo>
                <a:lnTo>
                  <a:pt x="492251" y="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435435" y="2042632"/>
            <a:ext cx="0" cy="344581"/>
          </a:xfrm>
          <a:custGeom>
            <a:avLst/>
            <a:gdLst/>
            <a:ahLst/>
            <a:cxnLst/>
            <a:rect l="l" t="t" r="r" b="b"/>
            <a:pathLst>
              <a:path h="390525">
                <a:moveTo>
                  <a:pt x="0" y="390143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544588" y="2042608"/>
            <a:ext cx="0" cy="1136276"/>
          </a:xfrm>
          <a:custGeom>
            <a:avLst/>
            <a:gdLst/>
            <a:ahLst/>
            <a:cxnLst/>
            <a:rect l="l" t="t" r="r" b="b"/>
            <a:pathLst>
              <a:path h="1287779">
                <a:moveTo>
                  <a:pt x="0" y="0"/>
                </a:moveTo>
                <a:lnTo>
                  <a:pt x="0" y="12877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989320" y="1695673"/>
            <a:ext cx="0" cy="347382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393191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662338" y="4331291"/>
            <a:ext cx="900545" cy="0"/>
          </a:xfrm>
          <a:custGeom>
            <a:avLst/>
            <a:gdLst/>
            <a:ahLst/>
            <a:cxnLst/>
            <a:rect l="l" t="t" r="r" b="b"/>
            <a:pathLst>
              <a:path w="990600">
                <a:moveTo>
                  <a:pt x="0" y="0"/>
                </a:moveTo>
                <a:lnTo>
                  <a:pt x="99060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425716" y="4697079"/>
            <a:ext cx="0" cy="768163"/>
          </a:xfrm>
          <a:custGeom>
            <a:avLst/>
            <a:gdLst/>
            <a:ahLst/>
            <a:cxnLst/>
            <a:rect l="l" t="t" r="r" b="b"/>
            <a:pathLst>
              <a:path h="870585">
                <a:moveTo>
                  <a:pt x="0" y="0"/>
                </a:moveTo>
                <a:lnTo>
                  <a:pt x="0" y="8702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779005" y="4697054"/>
            <a:ext cx="2886" cy="772085"/>
          </a:xfrm>
          <a:custGeom>
            <a:avLst/>
            <a:gdLst/>
            <a:ahLst/>
            <a:cxnLst/>
            <a:rect l="l" t="t" r="r" b="b"/>
            <a:pathLst>
              <a:path w="3175" h="875029">
                <a:moveTo>
                  <a:pt x="3051" y="874768"/>
                </a:moveTo>
                <a:lnTo>
                  <a:pt x="0" y="0"/>
                </a:lnTo>
                <a:lnTo>
                  <a:pt x="305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111221" y="3981672"/>
            <a:ext cx="0" cy="349624"/>
          </a:xfrm>
          <a:custGeom>
            <a:avLst/>
            <a:gdLst/>
            <a:ahLst/>
            <a:cxnLst/>
            <a:rect l="l" t="t" r="r" b="b"/>
            <a:pathLst>
              <a:path h="396239">
                <a:moveTo>
                  <a:pt x="0" y="396233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665108" y="4331291"/>
            <a:ext cx="0" cy="348503"/>
          </a:xfrm>
          <a:custGeom>
            <a:avLst/>
            <a:gdLst/>
            <a:ahLst/>
            <a:cxnLst/>
            <a:rect l="l" t="t" r="r" b="b"/>
            <a:pathLst>
              <a:path h="394970">
                <a:moveTo>
                  <a:pt x="0" y="394711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425741" y="4697054"/>
            <a:ext cx="356177" cy="0"/>
          </a:xfrm>
          <a:custGeom>
            <a:avLst/>
            <a:gdLst/>
            <a:ahLst/>
            <a:cxnLst/>
            <a:rect l="l" t="t" r="r" b="b"/>
            <a:pathLst>
              <a:path w="391795">
                <a:moveTo>
                  <a:pt x="0" y="0"/>
                </a:moveTo>
                <a:lnTo>
                  <a:pt x="39166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560108" y="4331291"/>
            <a:ext cx="0" cy="365872"/>
          </a:xfrm>
          <a:custGeom>
            <a:avLst/>
            <a:gdLst/>
            <a:ahLst/>
            <a:cxnLst/>
            <a:rect l="l" t="t" r="r" b="b"/>
            <a:pathLst>
              <a:path h="414654">
                <a:moveTo>
                  <a:pt x="0" y="414533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493312" y="4679565"/>
            <a:ext cx="0" cy="769284"/>
          </a:xfrm>
          <a:custGeom>
            <a:avLst/>
            <a:gdLst/>
            <a:ahLst/>
            <a:cxnLst/>
            <a:rect l="l" t="t" r="r" b="b"/>
            <a:pathLst>
              <a:path h="871854">
                <a:moveTo>
                  <a:pt x="0" y="0"/>
                </a:moveTo>
                <a:lnTo>
                  <a:pt x="0" y="87173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847989" y="4679589"/>
            <a:ext cx="1732" cy="774887"/>
          </a:xfrm>
          <a:custGeom>
            <a:avLst/>
            <a:gdLst/>
            <a:ahLst/>
            <a:cxnLst/>
            <a:rect l="l" t="t" r="r" b="b"/>
            <a:pathLst>
              <a:path w="1904" h="878204">
                <a:moveTo>
                  <a:pt x="1525" y="877828"/>
                </a:moveTo>
                <a:lnTo>
                  <a:pt x="0" y="0"/>
                </a:lnTo>
                <a:lnTo>
                  <a:pt x="152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493336" y="4679565"/>
            <a:ext cx="356177" cy="0"/>
          </a:xfrm>
          <a:custGeom>
            <a:avLst/>
            <a:gdLst/>
            <a:ahLst/>
            <a:cxnLst/>
            <a:rect l="l" t="t" r="r" b="b"/>
            <a:pathLst>
              <a:path w="391795">
                <a:moveTo>
                  <a:pt x="0" y="0"/>
                </a:moveTo>
                <a:lnTo>
                  <a:pt x="39166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493312" y="4679565"/>
            <a:ext cx="0" cy="17929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0"/>
                </a:moveTo>
                <a:lnTo>
                  <a:pt x="0" y="1982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8279"/>
            <a:endParaRPr>
              <a:solidFill>
                <a:prstClr val="black"/>
              </a:solidFill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319876" y="3579157"/>
            <a:ext cx="2011218" cy="842504"/>
          </a:xfrm>
          <a:prstGeom prst="rect">
            <a:avLst/>
          </a:prstGeom>
        </p:spPr>
        <p:txBody>
          <a:bodyPr vert="horz" wrap="square" lIns="0" tIns="11366" rIns="0" bIns="0" rtlCol="0">
            <a:spAutoFit/>
          </a:bodyPr>
          <a:lstStyle/>
          <a:p>
            <a:pPr marL="11366" marR="4559" defTabSz="818279">
              <a:spcBef>
                <a:spcPts val="90"/>
              </a:spcBef>
            </a:pPr>
            <a:r>
              <a:rPr spc="-40" dirty="0">
                <a:solidFill>
                  <a:prstClr val="black"/>
                </a:solidFill>
                <a:latin typeface="Arial"/>
                <a:cs typeface="Arial"/>
              </a:rPr>
              <a:t>Traditional</a:t>
            </a:r>
            <a:r>
              <a:rPr spc="-12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4" dirty="0">
                <a:solidFill>
                  <a:prstClr val="black"/>
                </a:solidFill>
                <a:latin typeface="Arial"/>
                <a:cs typeface="Arial"/>
              </a:rPr>
              <a:t>Hierarchical 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Clustering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319876" y="5865156"/>
            <a:ext cx="2415309" cy="565505"/>
          </a:xfrm>
          <a:prstGeom prst="rect">
            <a:avLst/>
          </a:prstGeom>
        </p:spPr>
        <p:txBody>
          <a:bodyPr vert="horz" wrap="square" lIns="0" tIns="11366" rIns="0" bIns="0" rtlCol="0">
            <a:spAutoFit/>
          </a:bodyPr>
          <a:lstStyle/>
          <a:p>
            <a:pPr marL="11366" marR="4559" defTabSz="818279">
              <a:spcBef>
                <a:spcPts val="90"/>
              </a:spcBef>
            </a:pPr>
            <a:r>
              <a:rPr spc="-18" dirty="0">
                <a:solidFill>
                  <a:prstClr val="black"/>
                </a:solidFill>
                <a:latin typeface="Arial"/>
                <a:cs typeface="Arial"/>
              </a:rPr>
              <a:t>Non-traditional</a:t>
            </a:r>
            <a:r>
              <a:rPr spc="-1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4" dirty="0">
                <a:solidFill>
                  <a:prstClr val="black"/>
                </a:solidFill>
                <a:latin typeface="Arial"/>
                <a:cs typeface="Arial"/>
              </a:rPr>
              <a:t>Hierarchical 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Clustering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852786" y="5428023"/>
            <a:ext cx="2491509" cy="1045435"/>
          </a:xfrm>
          <a:prstGeom prst="rect">
            <a:avLst/>
          </a:prstGeom>
        </p:spPr>
        <p:txBody>
          <a:bodyPr vert="horz" wrap="square" lIns="0" tIns="14209" rIns="0" bIns="0" rtlCol="0">
            <a:spAutoFit/>
          </a:bodyPr>
          <a:lstStyle/>
          <a:p>
            <a:pPr marL="600081" defTabSz="818279">
              <a:spcBef>
                <a:spcPts val="112"/>
              </a:spcBef>
              <a:tabLst>
                <a:tab pos="933064" algn="l"/>
                <a:tab pos="1530301" algn="l"/>
              </a:tabLst>
            </a:pPr>
            <a:r>
              <a:rPr spc="9" dirty="0">
                <a:solidFill>
                  <a:prstClr val="black"/>
                </a:solidFill>
                <a:latin typeface="Times New Roman"/>
                <a:cs typeface="Times New Roman"/>
              </a:rPr>
              <a:t>p1	p2	p3</a:t>
            </a:r>
            <a:r>
              <a:rPr spc="22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9" dirty="0">
                <a:solidFill>
                  <a:prstClr val="black"/>
                </a:solidFill>
                <a:latin typeface="Times New Roman"/>
                <a:cs typeface="Times New Roman"/>
              </a:rPr>
              <a:t>p4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18279">
              <a:spcBef>
                <a:spcPts val="40"/>
              </a:spcBef>
            </a:pPr>
            <a:endParaRPr sz="13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1366" defTabSz="818279"/>
            <a:r>
              <a:rPr spc="-18" dirty="0">
                <a:solidFill>
                  <a:prstClr val="black"/>
                </a:solidFill>
                <a:latin typeface="Arial"/>
                <a:cs typeface="Arial"/>
              </a:rPr>
              <a:t>Non-traditional</a:t>
            </a:r>
            <a:r>
              <a:rPr spc="-1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Dendrogram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852807" y="3173528"/>
            <a:ext cx="2086841" cy="1009792"/>
          </a:xfrm>
          <a:prstGeom prst="rect">
            <a:avLst/>
          </a:prstGeom>
        </p:spPr>
        <p:txBody>
          <a:bodyPr vert="horz" wrap="square" lIns="0" tIns="11935" rIns="0" bIns="0" rtlCol="0">
            <a:spAutoFit/>
          </a:bodyPr>
          <a:lstStyle/>
          <a:p>
            <a:pPr marL="589277" defTabSz="818279">
              <a:spcBef>
                <a:spcPts val="94"/>
              </a:spcBef>
              <a:tabLst>
                <a:tab pos="976832" algn="l"/>
                <a:tab pos="1417217" algn="l"/>
              </a:tabLst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p1	</a:t>
            </a:r>
            <a:r>
              <a:rPr spc="4" dirty="0">
                <a:solidFill>
                  <a:prstClr val="black"/>
                </a:solidFill>
                <a:latin typeface="Times New Roman"/>
                <a:cs typeface="Times New Roman"/>
              </a:rPr>
              <a:t>p2	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p3</a:t>
            </a:r>
            <a:r>
              <a:rPr spc="2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4" dirty="0">
                <a:solidFill>
                  <a:prstClr val="black"/>
                </a:solidFill>
                <a:latin typeface="Times New Roman"/>
                <a:cs typeface="Times New Roman"/>
              </a:rPr>
              <a:t>p4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1366" defTabSz="818279">
              <a:spcBef>
                <a:spcPts val="1306"/>
              </a:spcBef>
            </a:pPr>
            <a:r>
              <a:rPr spc="-40" dirty="0">
                <a:solidFill>
                  <a:prstClr val="black"/>
                </a:solidFill>
                <a:latin typeface="Arial"/>
                <a:cs typeface="Arial"/>
              </a:rPr>
              <a:t>Traditional</a:t>
            </a:r>
            <a:r>
              <a:rPr spc="-1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Dendrogram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73006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1450"/>
            <a:ext cx="8991600" cy="651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524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151"/>
            <a:ext cx="9163050" cy="658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28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" y="138151"/>
            <a:ext cx="9020175" cy="658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313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1" y="138151"/>
            <a:ext cx="8982075" cy="658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15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" y="123825"/>
            <a:ext cx="9134475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40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"/>
            <a:ext cx="9191625" cy="659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0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rmAutofit/>
          </a:bodyPr>
          <a:lstStyle/>
          <a:p>
            <a:r>
              <a:rPr lang="en-AU" altLang="zh-CN" sz="3600" dirty="0"/>
              <a:t>Agglomerative clustering: another example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86</a:t>
            </a:fld>
            <a:endParaRPr lang="en-US" alt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347552"/>
              </p:ext>
            </p:extLst>
          </p:nvPr>
        </p:nvGraphicFramePr>
        <p:xfrm>
          <a:off x="1066838" y="1676438"/>
          <a:ext cx="3581403" cy="4419601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511629"/>
                <a:gridCol w="511629"/>
                <a:gridCol w="511629"/>
                <a:gridCol w="511629"/>
                <a:gridCol w="511629"/>
                <a:gridCol w="511629"/>
                <a:gridCol w="511629"/>
              </a:tblGrid>
              <a:tr h="4617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 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BA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FI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MI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NA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RM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TO</a:t>
                      </a:r>
                    </a:p>
                  </a:txBody>
                  <a:tcPr marL="60657" marR="60657" marT="30328" marB="30328" anchor="ctr"/>
                </a:tc>
              </a:tr>
              <a:tr h="65964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BA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662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877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255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412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996</a:t>
                      </a:r>
                    </a:p>
                  </a:txBody>
                  <a:tcPr marL="60657" marR="60657" marT="30328" marB="30328" anchor="ctr"/>
                </a:tc>
              </a:tr>
              <a:tr h="65964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FI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662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295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468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268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400</a:t>
                      </a:r>
                    </a:p>
                  </a:txBody>
                  <a:tcPr marL="60657" marR="60657" marT="30328" marB="30328" anchor="ctr"/>
                </a:tc>
              </a:tr>
              <a:tr h="65964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MI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877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295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754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564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138</a:t>
                      </a:r>
                    </a:p>
                  </a:txBody>
                  <a:tcPr marL="60657" marR="60657" marT="30328" marB="30328" anchor="ctr"/>
                </a:tc>
              </a:tr>
              <a:tr h="65964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NA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255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468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754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219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869</a:t>
                      </a:r>
                    </a:p>
                  </a:txBody>
                  <a:tcPr marL="60657" marR="60657" marT="30328" marB="30328" anchor="ctr"/>
                </a:tc>
              </a:tr>
              <a:tr h="65964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RM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412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268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564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219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669</a:t>
                      </a:r>
                    </a:p>
                  </a:txBody>
                  <a:tcPr marL="60657" marR="60657" marT="30328" marB="30328" anchor="ctr"/>
                </a:tc>
              </a:tr>
              <a:tr h="65964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TO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996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400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138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869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669</a:t>
                      </a:r>
                    </a:p>
                  </a:txBody>
                  <a:tcPr marL="60657" marR="60657" marT="30328" marB="303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</a:p>
                  </a:txBody>
                  <a:tcPr marL="60657" marR="60657" marT="30328" marB="30328" anchor="ctr"/>
                </a:tc>
              </a:tr>
            </a:tbl>
          </a:graphicData>
        </a:graphic>
      </p:graphicFrame>
      <p:pic>
        <p:nvPicPr>
          <p:cNvPr id="268290" name="Picture 2" descr="http://home.dei.polimi.it/matteucc/Clustering/tutorial_html/images/italia02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30" y="2209800"/>
            <a:ext cx="2447239" cy="28194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705621" y="5791218"/>
            <a:ext cx="1171298" cy="368928"/>
          </a:xfrm>
          <a:prstGeom prst="rect">
            <a:avLst/>
          </a:prstGeom>
          <a:noFill/>
        </p:spPr>
        <p:txBody>
          <a:bodyPr wrap="none" lIns="91035" tIns="45520" rIns="91035" bIns="45520" rtlCol="0">
            <a:spAutoFit/>
          </a:bodyPr>
          <a:lstStyle/>
          <a:p>
            <a:r>
              <a:rPr lang="en-AU" altLang="zh-CN" dirty="0" smtClean="0">
                <a:solidFill>
                  <a:srgbClr val="7030A0"/>
                </a:solidFill>
              </a:rPr>
              <a:t>Single Link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76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r>
              <a:rPr lang="en-AU" altLang="zh-CN" sz="3600" dirty="0">
                <a:solidFill>
                  <a:prstClr val="black"/>
                </a:solidFill>
              </a:rPr>
              <a:t>Agglomerative clustering: another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87</a:t>
            </a:fld>
            <a:endParaRPr lang="en-US" alt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554316"/>
              </p:ext>
            </p:extLst>
          </p:nvPr>
        </p:nvGraphicFramePr>
        <p:xfrm>
          <a:off x="457237" y="1066800"/>
          <a:ext cx="4191001" cy="3720922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838200"/>
                <a:gridCol w="610541"/>
                <a:gridCol w="685565"/>
                <a:gridCol w="837494"/>
                <a:gridCol w="533636"/>
                <a:gridCol w="685565"/>
              </a:tblGrid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 </a:t>
                      </a:r>
                    </a:p>
                  </a:txBody>
                  <a:tcPr marL="56444" marR="56444" marT="28222" marB="282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BA</a:t>
                      </a:r>
                    </a:p>
                  </a:txBody>
                  <a:tcPr marL="56444" marR="56444" marT="28222" marB="282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FI</a:t>
                      </a:r>
                    </a:p>
                  </a:txBody>
                  <a:tcPr marL="56444" marR="56444" marT="28222" marB="282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MI/TO</a:t>
                      </a:r>
                    </a:p>
                  </a:txBody>
                  <a:tcPr marL="56444" marR="56444" marT="28222" marB="282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NA</a:t>
                      </a:r>
                    </a:p>
                  </a:txBody>
                  <a:tcPr marL="56444" marR="56444" marT="28222" marB="282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RM</a:t>
                      </a:r>
                    </a:p>
                  </a:txBody>
                  <a:tcPr marL="56444" marR="56444" marT="28222" marB="28222" anchor="ctr"/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BA</a:t>
                      </a:r>
                    </a:p>
                  </a:txBody>
                  <a:tcPr marL="56444" marR="56444" marT="28222" marB="282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</a:t>
                      </a:r>
                    </a:p>
                  </a:txBody>
                  <a:tcPr marL="56444" marR="56444" marT="28222" marB="282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662</a:t>
                      </a:r>
                    </a:p>
                  </a:txBody>
                  <a:tcPr marL="56444" marR="56444" marT="28222" marB="282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877</a:t>
                      </a:r>
                    </a:p>
                  </a:txBody>
                  <a:tcPr marL="56444" marR="56444" marT="28222" marB="282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255</a:t>
                      </a:r>
                    </a:p>
                  </a:txBody>
                  <a:tcPr marL="56444" marR="56444" marT="28222" marB="282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412</a:t>
                      </a:r>
                    </a:p>
                  </a:txBody>
                  <a:tcPr marL="56444" marR="56444" marT="28222" marB="28222" anchor="ctr"/>
                </a:tc>
              </a:tr>
              <a:tr h="582277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FI</a:t>
                      </a:r>
                    </a:p>
                  </a:txBody>
                  <a:tcPr marL="56444" marR="56444" marT="28222" marB="282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662</a:t>
                      </a:r>
                    </a:p>
                  </a:txBody>
                  <a:tcPr marL="56444" marR="56444" marT="28222" marB="282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</a:t>
                      </a:r>
                    </a:p>
                  </a:txBody>
                  <a:tcPr marL="56444" marR="56444" marT="28222" marB="282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295</a:t>
                      </a:r>
                    </a:p>
                  </a:txBody>
                  <a:tcPr marL="56444" marR="56444" marT="28222" marB="282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468</a:t>
                      </a:r>
                    </a:p>
                  </a:txBody>
                  <a:tcPr marL="56444" marR="56444" marT="28222" marB="282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268</a:t>
                      </a:r>
                    </a:p>
                  </a:txBody>
                  <a:tcPr marL="56444" marR="56444" marT="28222" marB="28222" anchor="ctr"/>
                </a:tc>
              </a:tr>
              <a:tr h="71312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MI/TO</a:t>
                      </a:r>
                    </a:p>
                  </a:txBody>
                  <a:tcPr marL="56444" marR="56444" marT="28222" marB="282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877</a:t>
                      </a:r>
                    </a:p>
                  </a:txBody>
                  <a:tcPr marL="56444" marR="56444" marT="28222" marB="282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295</a:t>
                      </a:r>
                    </a:p>
                  </a:txBody>
                  <a:tcPr marL="56444" marR="56444" marT="28222" marB="282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</a:p>
                  </a:txBody>
                  <a:tcPr marL="56444" marR="56444" marT="28222" marB="282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754</a:t>
                      </a:r>
                    </a:p>
                  </a:txBody>
                  <a:tcPr marL="56444" marR="56444" marT="28222" marB="282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564</a:t>
                      </a:r>
                    </a:p>
                  </a:txBody>
                  <a:tcPr marL="56444" marR="56444" marT="28222" marB="28222" anchor="ctr"/>
                </a:tc>
              </a:tr>
              <a:tr h="471645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NA</a:t>
                      </a:r>
                    </a:p>
                  </a:txBody>
                  <a:tcPr marL="56444" marR="56444" marT="28222" marB="282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255</a:t>
                      </a:r>
                    </a:p>
                  </a:txBody>
                  <a:tcPr marL="56444" marR="56444" marT="28222" marB="282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468</a:t>
                      </a:r>
                    </a:p>
                  </a:txBody>
                  <a:tcPr marL="56444" marR="56444" marT="28222" marB="282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754</a:t>
                      </a:r>
                    </a:p>
                  </a:txBody>
                  <a:tcPr marL="56444" marR="56444" marT="28222" marB="282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</a:t>
                      </a:r>
                    </a:p>
                  </a:txBody>
                  <a:tcPr marL="56444" marR="56444" marT="28222" marB="282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219</a:t>
                      </a:r>
                    </a:p>
                  </a:txBody>
                  <a:tcPr marL="56444" marR="56444" marT="28222" marB="28222" anchor="ctr"/>
                </a:tc>
              </a:tr>
              <a:tr h="582277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RM</a:t>
                      </a:r>
                    </a:p>
                  </a:txBody>
                  <a:tcPr marL="56444" marR="56444" marT="28222" marB="282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412</a:t>
                      </a:r>
                    </a:p>
                  </a:txBody>
                  <a:tcPr marL="56444" marR="56444" marT="28222" marB="282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268</a:t>
                      </a:r>
                    </a:p>
                  </a:txBody>
                  <a:tcPr marL="56444" marR="56444" marT="28222" marB="282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564</a:t>
                      </a:r>
                    </a:p>
                  </a:txBody>
                  <a:tcPr marL="56444" marR="56444" marT="28222" marB="282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219</a:t>
                      </a:r>
                    </a:p>
                  </a:txBody>
                  <a:tcPr marL="56444" marR="56444" marT="28222" marB="282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</a:p>
                  </a:txBody>
                  <a:tcPr marL="56444" marR="56444" marT="28222" marB="28222"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414174"/>
              </p:ext>
            </p:extLst>
          </p:nvPr>
        </p:nvGraphicFramePr>
        <p:xfrm>
          <a:off x="4648200" y="3733840"/>
          <a:ext cx="4038600" cy="2514599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914400"/>
                <a:gridCol w="675142"/>
                <a:gridCol w="794771"/>
                <a:gridCol w="794771"/>
                <a:gridCol w="859516"/>
              </a:tblGrid>
              <a:tr h="5221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 </a:t>
                      </a:r>
                    </a:p>
                  </a:txBody>
                  <a:tcPr marL="59765" marR="59765" marT="29882" marB="298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BA</a:t>
                      </a:r>
                    </a:p>
                  </a:txBody>
                  <a:tcPr marL="59765" marR="59765" marT="29882" marB="298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FI</a:t>
                      </a:r>
                    </a:p>
                  </a:txBody>
                  <a:tcPr marL="59765" marR="59765" marT="29882" marB="298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MI/TO</a:t>
                      </a:r>
                    </a:p>
                  </a:txBody>
                  <a:tcPr marL="59765" marR="59765" marT="29882" marB="298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NA/RM</a:t>
                      </a:r>
                    </a:p>
                  </a:txBody>
                  <a:tcPr marL="59765" marR="59765" marT="29882" marB="29882" anchor="ctr"/>
                </a:tc>
              </a:tr>
              <a:tr h="435399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BA</a:t>
                      </a:r>
                    </a:p>
                  </a:txBody>
                  <a:tcPr marL="59765" marR="59765" marT="29882" marB="298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</a:p>
                  </a:txBody>
                  <a:tcPr marL="59765" marR="59765" marT="29882" marB="298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662</a:t>
                      </a:r>
                    </a:p>
                  </a:txBody>
                  <a:tcPr marL="59765" marR="59765" marT="29882" marB="298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877</a:t>
                      </a:r>
                    </a:p>
                  </a:txBody>
                  <a:tcPr marL="59765" marR="59765" marT="29882" marB="298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255</a:t>
                      </a:r>
                    </a:p>
                  </a:txBody>
                  <a:tcPr marL="59765" marR="59765" marT="29882" marB="29882" anchor="ctr"/>
                </a:tc>
              </a:tr>
              <a:tr h="515606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FI</a:t>
                      </a:r>
                    </a:p>
                  </a:txBody>
                  <a:tcPr marL="59765" marR="59765" marT="29882" marB="298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662</a:t>
                      </a:r>
                    </a:p>
                  </a:txBody>
                  <a:tcPr marL="59765" marR="59765" marT="29882" marB="298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</a:p>
                  </a:txBody>
                  <a:tcPr marL="59765" marR="59765" marT="29882" marB="298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295</a:t>
                      </a:r>
                    </a:p>
                  </a:txBody>
                  <a:tcPr marL="59765" marR="59765" marT="29882" marB="298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268</a:t>
                      </a:r>
                    </a:p>
                  </a:txBody>
                  <a:tcPr marL="59765" marR="59765" marT="29882" marB="29882" anchor="ctr"/>
                </a:tc>
              </a:tr>
              <a:tr h="519288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MI/TO</a:t>
                      </a:r>
                    </a:p>
                  </a:txBody>
                  <a:tcPr marL="59765" marR="59765" marT="29882" marB="298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877</a:t>
                      </a:r>
                    </a:p>
                  </a:txBody>
                  <a:tcPr marL="59765" marR="59765" marT="29882" marB="298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295</a:t>
                      </a:r>
                    </a:p>
                  </a:txBody>
                  <a:tcPr marL="59765" marR="59765" marT="29882" marB="298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</a:p>
                  </a:txBody>
                  <a:tcPr marL="59765" marR="59765" marT="29882" marB="298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564</a:t>
                      </a:r>
                    </a:p>
                  </a:txBody>
                  <a:tcPr marL="59765" marR="59765" marT="29882" marB="29882" anchor="ctr"/>
                </a:tc>
              </a:tr>
              <a:tr h="52215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NA/RM</a:t>
                      </a:r>
                    </a:p>
                  </a:txBody>
                  <a:tcPr marL="59765" marR="59765" marT="29882" marB="298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255</a:t>
                      </a:r>
                    </a:p>
                  </a:txBody>
                  <a:tcPr marL="59765" marR="59765" marT="29882" marB="298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268</a:t>
                      </a:r>
                    </a:p>
                  </a:txBody>
                  <a:tcPr marL="59765" marR="59765" marT="29882" marB="298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564</a:t>
                      </a:r>
                    </a:p>
                  </a:txBody>
                  <a:tcPr marL="59765" marR="59765" marT="29882" marB="298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</a:p>
                  </a:txBody>
                  <a:tcPr marL="59765" marR="59765" marT="29882" marB="29882" anchor="ctr"/>
                </a:tc>
              </a:tr>
            </a:tbl>
          </a:graphicData>
        </a:graphic>
      </p:graphicFrame>
      <p:sp>
        <p:nvSpPr>
          <p:cNvPr id="7" name="上弧形箭头 6"/>
          <p:cNvSpPr/>
          <p:nvPr/>
        </p:nvSpPr>
        <p:spPr>
          <a:xfrm rot="2661896">
            <a:off x="4793979" y="2562185"/>
            <a:ext cx="1461052" cy="576771"/>
          </a:xfrm>
          <a:prstGeom prst="curvedDownArrow">
            <a:avLst>
              <a:gd name="adj1" fmla="val 25000"/>
              <a:gd name="adj2" fmla="val 50000"/>
              <a:gd name="adj3" fmla="val 27788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35" tIns="45520" rIns="91035" bIns="45520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05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AU" altLang="zh-CN" sz="3600" dirty="0">
                <a:solidFill>
                  <a:prstClr val="black"/>
                </a:solidFill>
              </a:rPr>
              <a:t>Agglomerative clustering: another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88</a:t>
            </a:fld>
            <a:endParaRPr lang="en-US" alt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136686"/>
              </p:ext>
            </p:extLst>
          </p:nvPr>
        </p:nvGraphicFramePr>
        <p:xfrm>
          <a:off x="533400" y="1295439"/>
          <a:ext cx="4724400" cy="1831109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1371600"/>
                <a:gridCol w="1447800"/>
                <a:gridCol w="960120"/>
                <a:gridCol w="944880"/>
              </a:tblGrid>
              <a:tr h="5070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 </a:t>
                      </a:r>
                    </a:p>
                  </a:txBody>
                  <a:tcPr marL="73891" marR="73891" marT="36945" marB="369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500" b="1" dirty="0"/>
                        <a:t>BA/NA/RM</a:t>
                      </a:r>
                    </a:p>
                  </a:txBody>
                  <a:tcPr marL="73891" marR="73891" marT="36945" marB="369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500" b="1" dirty="0"/>
                        <a:t>FI</a:t>
                      </a:r>
                    </a:p>
                  </a:txBody>
                  <a:tcPr marL="73891" marR="73891" marT="36945" marB="369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500" b="1" dirty="0"/>
                        <a:t>MI/TO</a:t>
                      </a:r>
                    </a:p>
                  </a:txBody>
                  <a:tcPr marL="73891" marR="73891" marT="36945" marB="36945" anchor="ctr"/>
                </a:tc>
              </a:tr>
              <a:tr h="483527">
                <a:tc>
                  <a:txBody>
                    <a:bodyPr/>
                    <a:lstStyle/>
                    <a:p>
                      <a:pPr algn="ctr"/>
                      <a:r>
                        <a:rPr lang="en-AU" sz="1500" b="1"/>
                        <a:t>BA/NA/RM</a:t>
                      </a:r>
                    </a:p>
                  </a:txBody>
                  <a:tcPr marL="73891" marR="73891" marT="36945" marB="369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/>
                        <a:t>0</a:t>
                      </a:r>
                    </a:p>
                  </a:txBody>
                  <a:tcPr marL="73891" marR="73891" marT="36945" marB="369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/>
                        <a:t>268</a:t>
                      </a:r>
                    </a:p>
                  </a:txBody>
                  <a:tcPr marL="73891" marR="73891" marT="36945" marB="369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/>
                        <a:t>564</a:t>
                      </a:r>
                    </a:p>
                  </a:txBody>
                  <a:tcPr marL="73891" marR="73891" marT="36945" marB="36945" anchor="ctr"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AU" sz="1500" b="1" dirty="0"/>
                        <a:t>FI</a:t>
                      </a:r>
                    </a:p>
                  </a:txBody>
                  <a:tcPr marL="73891" marR="73891" marT="36945" marB="369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FF0000"/>
                          </a:solidFill>
                        </a:rPr>
                        <a:t>268</a:t>
                      </a:r>
                    </a:p>
                  </a:txBody>
                  <a:tcPr marL="73891" marR="73891" marT="36945" marB="369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/>
                        <a:t>0</a:t>
                      </a:r>
                    </a:p>
                  </a:txBody>
                  <a:tcPr marL="73891" marR="73891" marT="36945" marB="369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/>
                        <a:t>295</a:t>
                      </a:r>
                    </a:p>
                  </a:txBody>
                  <a:tcPr marL="73891" marR="73891" marT="36945" marB="36945" anchor="ctr"/>
                </a:tc>
              </a:tr>
              <a:tr h="459510">
                <a:tc>
                  <a:txBody>
                    <a:bodyPr/>
                    <a:lstStyle/>
                    <a:p>
                      <a:pPr algn="ctr"/>
                      <a:r>
                        <a:rPr lang="en-AU" sz="1500" b="1" dirty="0"/>
                        <a:t>MI/TO</a:t>
                      </a:r>
                    </a:p>
                  </a:txBody>
                  <a:tcPr marL="73891" marR="73891" marT="36945" marB="369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564</a:t>
                      </a:r>
                    </a:p>
                  </a:txBody>
                  <a:tcPr marL="73891" marR="73891" marT="36945" marB="369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/>
                        <a:t>295</a:t>
                      </a:r>
                    </a:p>
                  </a:txBody>
                  <a:tcPr marL="73891" marR="73891" marT="36945" marB="369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0</a:t>
                      </a:r>
                    </a:p>
                  </a:txBody>
                  <a:tcPr marL="73891" marR="73891" marT="36945" marB="36945"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650977"/>
              </p:ext>
            </p:extLst>
          </p:nvPr>
        </p:nvGraphicFramePr>
        <p:xfrm>
          <a:off x="533400" y="4419638"/>
          <a:ext cx="4953000" cy="1371599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1779985"/>
                <a:gridCol w="1857375"/>
                <a:gridCol w="1315640"/>
              </a:tblGrid>
              <a:tr h="509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500" b="1" dirty="0"/>
                        <a:t>BA/FI/NA/RM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500" b="1" dirty="0"/>
                        <a:t>MI/TO</a:t>
                      </a:r>
                    </a:p>
                  </a:txBody>
                  <a:tcPr anchor="ctr"/>
                </a:tc>
              </a:tr>
              <a:tr h="509875">
                <a:tc>
                  <a:txBody>
                    <a:bodyPr/>
                    <a:lstStyle/>
                    <a:p>
                      <a:pPr algn="ctr"/>
                      <a:r>
                        <a:rPr lang="en-AU" sz="1500" b="1"/>
                        <a:t>BA/FI/NA/RM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295</a:t>
                      </a:r>
                    </a:p>
                  </a:txBody>
                  <a:tcPr anchor="ctr"/>
                </a:tc>
              </a:tr>
              <a:tr h="351849">
                <a:tc>
                  <a:txBody>
                    <a:bodyPr/>
                    <a:lstStyle/>
                    <a:p>
                      <a:pPr algn="ctr"/>
                      <a:r>
                        <a:rPr lang="en-AU" sz="1500" b="1" dirty="0"/>
                        <a:t>MI/TO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/>
                        <a:t>295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0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71362" name="Picture 2" descr="http://home.dei.polimi.it/matteucc/Clustering/tutorial_html/images/image057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8800" y="2667000"/>
            <a:ext cx="2857500" cy="1905000"/>
          </a:xfrm>
          <a:prstGeom prst="rect">
            <a:avLst/>
          </a:prstGeom>
          <a:noFill/>
        </p:spPr>
      </p:pic>
      <p:sp>
        <p:nvSpPr>
          <p:cNvPr id="8" name="下箭头 7"/>
          <p:cNvSpPr/>
          <p:nvPr/>
        </p:nvSpPr>
        <p:spPr>
          <a:xfrm>
            <a:off x="2971800" y="3352800"/>
            <a:ext cx="228600" cy="838200"/>
          </a:xfrm>
          <a:prstGeom prst="down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35" tIns="45520" rIns="91035" bIns="4552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45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1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1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1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8640"/>
            <a:ext cx="8064896" cy="5439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1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2405" y="894231"/>
            <a:ext cx="5498868" cy="496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951"/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1000" y="1915758"/>
            <a:ext cx="6926695" cy="4063539"/>
          </a:xfrm>
          <a:prstGeom prst="rect">
            <a:avLst/>
          </a:prstGeom>
        </p:spPr>
        <p:txBody>
          <a:bodyPr vert="horz" wrap="square" lIns="0" tIns="134215" rIns="0" bIns="0" rtlCol="0">
            <a:spAutoFit/>
          </a:bodyPr>
          <a:lstStyle/>
          <a:p>
            <a:pPr marL="318482" marR="562463" indent="-307106" defTabSz="818951">
              <a:lnSpc>
                <a:spcPct val="70000"/>
              </a:lnSpc>
              <a:spcBef>
                <a:spcPts val="1059"/>
              </a:spcBef>
              <a:buClr>
                <a:srgbClr val="F0AD00"/>
              </a:buClr>
              <a:buSzPct val="80000"/>
              <a:buFontTx/>
              <a:buChar char="▪"/>
              <a:tabLst>
                <a:tab pos="317915" algn="l"/>
                <a:tab pos="318482" algn="l"/>
              </a:tabLst>
            </a:pPr>
            <a:r>
              <a:rPr sz="2700" spc="-135" dirty="0">
                <a:solidFill>
                  <a:srgbClr val="00B0F0"/>
                </a:solidFill>
                <a:latin typeface="Arial"/>
                <a:cs typeface="Arial"/>
              </a:rPr>
              <a:t>Exclusive </a:t>
            </a:r>
            <a:r>
              <a:rPr sz="2700" spc="-72" dirty="0">
                <a:solidFill>
                  <a:prstClr val="black"/>
                </a:solidFill>
                <a:latin typeface="Arial"/>
                <a:cs typeface="Arial"/>
              </a:rPr>
              <a:t>(or </a:t>
            </a:r>
            <a:r>
              <a:rPr sz="2700" spc="-67" dirty="0">
                <a:solidFill>
                  <a:srgbClr val="00B0F0"/>
                </a:solidFill>
                <a:latin typeface="Arial"/>
                <a:cs typeface="Arial"/>
              </a:rPr>
              <a:t>non-overlapping</a:t>
            </a:r>
            <a:r>
              <a:rPr sz="2700" spc="-67" dirty="0">
                <a:solidFill>
                  <a:prstClr val="black"/>
                </a:solidFill>
                <a:latin typeface="Arial"/>
                <a:cs typeface="Arial"/>
              </a:rPr>
              <a:t>) </a:t>
            </a:r>
            <a:r>
              <a:rPr sz="2700" spc="-153" dirty="0">
                <a:solidFill>
                  <a:prstClr val="black"/>
                </a:solidFill>
                <a:latin typeface="Arial"/>
                <a:cs typeface="Arial"/>
              </a:rPr>
              <a:t>versus</a:t>
            </a:r>
            <a:r>
              <a:rPr sz="2700" spc="-58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58" dirty="0">
                <a:solidFill>
                  <a:srgbClr val="9A302F"/>
                </a:solidFill>
                <a:latin typeface="Arial"/>
                <a:cs typeface="Arial"/>
              </a:rPr>
              <a:t>non-  </a:t>
            </a:r>
            <a:r>
              <a:rPr sz="2700" spc="-117" dirty="0">
                <a:solidFill>
                  <a:srgbClr val="9A302F"/>
                </a:solidFill>
                <a:latin typeface="Arial"/>
                <a:cs typeface="Arial"/>
              </a:rPr>
              <a:t>exclusive </a:t>
            </a:r>
            <a:r>
              <a:rPr sz="2700" spc="-72" dirty="0">
                <a:solidFill>
                  <a:prstClr val="black"/>
                </a:solidFill>
                <a:latin typeface="Arial"/>
                <a:cs typeface="Arial"/>
              </a:rPr>
              <a:t>(or</a:t>
            </a:r>
            <a:r>
              <a:rPr sz="2700" spc="-31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72" dirty="0">
                <a:solidFill>
                  <a:srgbClr val="9A302F"/>
                </a:solidFill>
                <a:latin typeface="Arial"/>
                <a:cs typeface="Arial"/>
              </a:rPr>
              <a:t>overlapping</a:t>
            </a:r>
            <a:r>
              <a:rPr sz="2700" spc="-72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endParaRPr sz="2700">
              <a:solidFill>
                <a:prstClr val="black"/>
              </a:solidFill>
              <a:latin typeface="Arial"/>
              <a:cs typeface="Arial"/>
            </a:endParaRPr>
          </a:p>
          <a:p>
            <a:pPr marL="677345" marR="86447" lvl="1" indent="-256492" defTabSz="818951">
              <a:lnSpc>
                <a:spcPct val="70000"/>
              </a:lnSpc>
              <a:spcBef>
                <a:spcPts val="561"/>
              </a:spcBef>
              <a:buClr>
                <a:srgbClr val="5FB5CC"/>
              </a:buClr>
              <a:buSzPct val="88461"/>
              <a:buFontTx/>
              <a:buChar char="▪"/>
              <a:tabLst>
                <a:tab pos="677345" algn="l"/>
                <a:tab pos="677914" algn="l"/>
              </a:tabLst>
            </a:pPr>
            <a:r>
              <a:rPr sz="2300" spc="-76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2300" spc="-1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85" dirty="0">
                <a:solidFill>
                  <a:prstClr val="black"/>
                </a:solidFill>
                <a:latin typeface="Arial"/>
                <a:cs typeface="Arial"/>
              </a:rPr>
              <a:t>non-exclusive</a:t>
            </a:r>
            <a:r>
              <a:rPr sz="2300" spc="-19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67" dirty="0">
                <a:solidFill>
                  <a:prstClr val="black"/>
                </a:solidFill>
                <a:latin typeface="Arial"/>
                <a:cs typeface="Arial"/>
              </a:rPr>
              <a:t>clusterings,</a:t>
            </a:r>
            <a:r>
              <a:rPr sz="2300" spc="-1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40" dirty="0">
                <a:solidFill>
                  <a:prstClr val="black"/>
                </a:solidFill>
                <a:latin typeface="Arial"/>
                <a:cs typeface="Arial"/>
              </a:rPr>
              <a:t>points</a:t>
            </a:r>
            <a:r>
              <a:rPr sz="2300" spc="-1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72" dirty="0">
                <a:solidFill>
                  <a:prstClr val="black"/>
                </a:solidFill>
                <a:latin typeface="Arial"/>
                <a:cs typeface="Arial"/>
              </a:rPr>
              <a:t>may</a:t>
            </a:r>
            <a:r>
              <a:rPr sz="2300" spc="-19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58" dirty="0">
                <a:solidFill>
                  <a:prstClr val="black"/>
                </a:solidFill>
                <a:latin typeface="Arial"/>
                <a:cs typeface="Arial"/>
              </a:rPr>
              <a:t>belong</a:t>
            </a:r>
            <a:r>
              <a:rPr sz="2300" spc="-1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49" dirty="0">
                <a:solidFill>
                  <a:prstClr val="black"/>
                </a:solidFill>
                <a:latin typeface="Arial"/>
                <a:cs typeface="Arial"/>
              </a:rPr>
              <a:t>to  </a:t>
            </a:r>
            <a:r>
              <a:rPr sz="2300" spc="-13" dirty="0">
                <a:solidFill>
                  <a:prstClr val="black"/>
                </a:solidFill>
                <a:latin typeface="Arial"/>
                <a:cs typeface="Arial"/>
              </a:rPr>
              <a:t>multiple</a:t>
            </a:r>
            <a:r>
              <a:rPr sz="2300" spc="-20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76" dirty="0">
                <a:solidFill>
                  <a:prstClr val="black"/>
                </a:solidFill>
                <a:latin typeface="Arial"/>
                <a:cs typeface="Arial"/>
              </a:rPr>
              <a:t>clusters.</a:t>
            </a:r>
            <a:endParaRPr sz="2300">
              <a:solidFill>
                <a:prstClr val="black"/>
              </a:solidFill>
              <a:latin typeface="Arial"/>
              <a:cs typeface="Arial"/>
            </a:endParaRPr>
          </a:p>
          <a:p>
            <a:pPr marL="923029" lvl="2" indent="-256492" defTabSz="818951">
              <a:lnSpc>
                <a:spcPts val="2136"/>
              </a:lnSpc>
              <a:buClr>
                <a:srgbClr val="E66B7C"/>
              </a:buClr>
              <a:buFontTx/>
              <a:buChar char="▪"/>
              <a:tabLst>
                <a:tab pos="923029" algn="l"/>
                <a:tab pos="923599" algn="l"/>
              </a:tabLst>
            </a:pPr>
            <a:r>
              <a:rPr sz="2000" spc="-72" dirty="0">
                <a:solidFill>
                  <a:prstClr val="black"/>
                </a:solidFill>
                <a:latin typeface="Arial"/>
                <a:cs typeface="Arial"/>
              </a:rPr>
              <a:t>Points</a:t>
            </a:r>
            <a:r>
              <a:rPr sz="2000"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18" dirty="0">
                <a:solidFill>
                  <a:prstClr val="black"/>
                </a:solidFill>
                <a:latin typeface="Arial"/>
                <a:cs typeface="Arial"/>
              </a:rPr>
              <a:t>that</a:t>
            </a:r>
            <a:r>
              <a:rPr sz="2000"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54" dirty="0">
                <a:solidFill>
                  <a:prstClr val="black"/>
                </a:solidFill>
                <a:latin typeface="Arial"/>
                <a:cs typeface="Arial"/>
              </a:rPr>
              <a:t>belong</a:t>
            </a:r>
            <a:r>
              <a:rPr sz="2000"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45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000"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13" dirty="0">
                <a:solidFill>
                  <a:prstClr val="black"/>
                </a:solidFill>
                <a:latin typeface="Arial"/>
                <a:cs typeface="Arial"/>
              </a:rPr>
              <a:t>multiple</a:t>
            </a:r>
            <a:r>
              <a:rPr sz="2000" spc="-126" dirty="0">
                <a:solidFill>
                  <a:prstClr val="black"/>
                </a:solidFill>
                <a:latin typeface="Arial"/>
                <a:cs typeface="Arial"/>
              </a:rPr>
              <a:t> classes,</a:t>
            </a:r>
            <a:r>
              <a:rPr sz="2000"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22" dirty="0">
                <a:solidFill>
                  <a:prstClr val="black"/>
                </a:solidFill>
                <a:latin typeface="Arial"/>
                <a:cs typeface="Arial"/>
              </a:rPr>
              <a:t>or</a:t>
            </a:r>
            <a:r>
              <a:rPr sz="2000" spc="-1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31" dirty="0">
                <a:solidFill>
                  <a:prstClr val="black"/>
                </a:solidFill>
                <a:latin typeface="Arial"/>
                <a:cs typeface="Arial"/>
              </a:rPr>
              <a:t>‘border’</a:t>
            </a:r>
            <a:r>
              <a:rPr sz="2000" spc="-1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36" dirty="0">
                <a:solidFill>
                  <a:prstClr val="black"/>
                </a:solidFill>
                <a:latin typeface="Arial"/>
                <a:cs typeface="Arial"/>
              </a:rPr>
              <a:t>points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318482" indent="-307106" defTabSz="818951">
              <a:lnSpc>
                <a:spcPts val="3092"/>
              </a:lnSpc>
              <a:spcBef>
                <a:spcPts val="1288"/>
              </a:spcBef>
              <a:buClr>
                <a:srgbClr val="F0AD00"/>
              </a:buClr>
              <a:buSzPct val="80000"/>
              <a:buFontTx/>
              <a:buChar char="▪"/>
              <a:tabLst>
                <a:tab pos="317915" algn="l"/>
                <a:tab pos="318482" algn="l"/>
              </a:tabLst>
            </a:pPr>
            <a:r>
              <a:rPr sz="2700" spc="-157" dirty="0">
                <a:solidFill>
                  <a:srgbClr val="00B0F0"/>
                </a:solidFill>
                <a:latin typeface="Arial"/>
                <a:cs typeface="Arial"/>
              </a:rPr>
              <a:t>Fuzzy</a:t>
            </a:r>
            <a:r>
              <a:rPr sz="2700" spc="-202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2700" spc="-72" dirty="0">
                <a:solidFill>
                  <a:prstClr val="black"/>
                </a:solidFill>
                <a:latin typeface="Arial"/>
                <a:cs typeface="Arial"/>
              </a:rPr>
              <a:t>(or</a:t>
            </a:r>
            <a:r>
              <a:rPr sz="2700" spc="-2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27" dirty="0">
                <a:solidFill>
                  <a:srgbClr val="00B0F0"/>
                </a:solidFill>
                <a:latin typeface="Arial"/>
                <a:cs typeface="Arial"/>
              </a:rPr>
              <a:t>soft</a:t>
            </a:r>
            <a:r>
              <a:rPr sz="2700" spc="-27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r>
              <a:rPr sz="2700" spc="-2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153" dirty="0">
                <a:solidFill>
                  <a:prstClr val="black"/>
                </a:solidFill>
                <a:latin typeface="Arial"/>
                <a:cs typeface="Arial"/>
              </a:rPr>
              <a:t>versus</a:t>
            </a:r>
            <a:r>
              <a:rPr sz="2700" spc="-2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67" dirty="0">
                <a:solidFill>
                  <a:srgbClr val="9A302F"/>
                </a:solidFill>
                <a:latin typeface="Arial"/>
                <a:cs typeface="Arial"/>
              </a:rPr>
              <a:t>non-fuzzy</a:t>
            </a:r>
            <a:r>
              <a:rPr sz="2700" spc="-188" dirty="0">
                <a:solidFill>
                  <a:srgbClr val="9A302F"/>
                </a:solidFill>
                <a:latin typeface="Arial"/>
                <a:cs typeface="Arial"/>
              </a:rPr>
              <a:t> </a:t>
            </a:r>
            <a:r>
              <a:rPr sz="2700" spc="-72" dirty="0">
                <a:solidFill>
                  <a:prstClr val="black"/>
                </a:solidFill>
                <a:latin typeface="Arial"/>
                <a:cs typeface="Arial"/>
              </a:rPr>
              <a:t>(or</a:t>
            </a:r>
            <a:r>
              <a:rPr sz="2700" spc="-2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81" dirty="0">
                <a:solidFill>
                  <a:srgbClr val="9A302F"/>
                </a:solidFill>
                <a:latin typeface="Arial"/>
                <a:cs typeface="Arial"/>
              </a:rPr>
              <a:t>hard</a:t>
            </a:r>
            <a:r>
              <a:rPr sz="2700" spc="-81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endParaRPr sz="2700">
              <a:solidFill>
                <a:prstClr val="black"/>
              </a:solidFill>
              <a:latin typeface="Arial"/>
              <a:cs typeface="Arial"/>
            </a:endParaRPr>
          </a:p>
          <a:p>
            <a:pPr marL="677345" marR="4559" lvl="1" indent="-256492" defTabSz="818951">
              <a:lnSpc>
                <a:spcPct val="70000"/>
              </a:lnSpc>
              <a:spcBef>
                <a:spcPts val="700"/>
              </a:spcBef>
              <a:buClr>
                <a:srgbClr val="5FB5CC"/>
              </a:buClr>
              <a:buSzPct val="88461"/>
              <a:buFontTx/>
              <a:buChar char="▪"/>
              <a:tabLst>
                <a:tab pos="677345" algn="l"/>
                <a:tab pos="677914" algn="l"/>
              </a:tabLst>
            </a:pPr>
            <a:r>
              <a:rPr sz="2300" spc="-76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2300" spc="-18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67" dirty="0">
                <a:solidFill>
                  <a:prstClr val="black"/>
                </a:solidFill>
                <a:latin typeface="Arial"/>
                <a:cs typeface="Arial"/>
              </a:rPr>
              <a:t>fuzzy</a:t>
            </a:r>
            <a:r>
              <a:rPr sz="2300" spc="-1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54" dirty="0">
                <a:solidFill>
                  <a:prstClr val="black"/>
                </a:solidFill>
                <a:latin typeface="Arial"/>
                <a:cs typeface="Arial"/>
              </a:rPr>
              <a:t>clustering,</a:t>
            </a:r>
            <a:r>
              <a:rPr sz="2300" spc="-1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157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300" spc="-1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4" dirty="0">
                <a:solidFill>
                  <a:prstClr val="black"/>
                </a:solidFill>
                <a:latin typeface="Arial"/>
                <a:cs typeface="Arial"/>
              </a:rPr>
              <a:t>point</a:t>
            </a:r>
            <a:r>
              <a:rPr sz="2300" spc="-19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85" dirty="0">
                <a:solidFill>
                  <a:prstClr val="black"/>
                </a:solidFill>
                <a:latin typeface="Arial"/>
                <a:cs typeface="Arial"/>
              </a:rPr>
              <a:t>belongs</a:t>
            </a:r>
            <a:r>
              <a:rPr sz="2300" spc="-19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49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300" spc="-17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85" dirty="0">
                <a:solidFill>
                  <a:prstClr val="black"/>
                </a:solidFill>
                <a:latin typeface="Arial"/>
                <a:cs typeface="Arial"/>
              </a:rPr>
              <a:t>every</a:t>
            </a:r>
            <a:r>
              <a:rPr sz="2300" spc="-18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58" dirty="0">
                <a:solidFill>
                  <a:prstClr val="black"/>
                </a:solidFill>
                <a:latin typeface="Arial"/>
                <a:cs typeface="Arial"/>
              </a:rPr>
              <a:t>cluster  </a:t>
            </a:r>
            <a:r>
              <a:rPr sz="2300" spc="22" dirty="0">
                <a:solidFill>
                  <a:prstClr val="black"/>
                </a:solidFill>
                <a:latin typeface="Arial"/>
                <a:cs typeface="Arial"/>
              </a:rPr>
              <a:t>with</a:t>
            </a:r>
            <a:r>
              <a:rPr sz="2300" spc="-1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108" dirty="0">
                <a:solidFill>
                  <a:prstClr val="black"/>
                </a:solidFill>
                <a:latin typeface="Arial"/>
                <a:cs typeface="Arial"/>
              </a:rPr>
              <a:t>some</a:t>
            </a:r>
            <a:r>
              <a:rPr sz="2300" spc="-20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18" dirty="0">
                <a:solidFill>
                  <a:prstClr val="black"/>
                </a:solidFill>
                <a:latin typeface="Arial"/>
                <a:cs typeface="Arial"/>
              </a:rPr>
              <a:t>weight</a:t>
            </a:r>
            <a:r>
              <a:rPr sz="2300" spc="-20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58" dirty="0">
                <a:solidFill>
                  <a:prstClr val="black"/>
                </a:solidFill>
                <a:latin typeface="Arial"/>
                <a:cs typeface="Arial"/>
              </a:rPr>
              <a:t>between</a:t>
            </a:r>
            <a:r>
              <a:rPr sz="2300" spc="-20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99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2300" spc="-1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94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r>
              <a:rPr sz="2300" spc="-18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251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2300">
              <a:solidFill>
                <a:prstClr val="black"/>
              </a:solidFill>
              <a:latin typeface="Arial"/>
              <a:cs typeface="Arial"/>
            </a:endParaRPr>
          </a:p>
          <a:p>
            <a:pPr marL="923029" lvl="2" indent="-256492" defTabSz="818951">
              <a:lnSpc>
                <a:spcPts val="1647"/>
              </a:lnSpc>
              <a:buClr>
                <a:srgbClr val="E66B7C"/>
              </a:buClr>
              <a:buFontTx/>
              <a:buChar char="▪"/>
              <a:tabLst>
                <a:tab pos="923029" algn="l"/>
                <a:tab pos="923599" algn="l"/>
              </a:tabLst>
            </a:pPr>
            <a:r>
              <a:rPr sz="1500" spc="-49" dirty="0">
                <a:solidFill>
                  <a:prstClr val="black"/>
                </a:solidFill>
                <a:latin typeface="Arial"/>
                <a:cs typeface="Arial"/>
              </a:rPr>
              <a:t>Weights</a:t>
            </a:r>
            <a:r>
              <a:rPr sz="1500"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spc="-54" dirty="0">
                <a:solidFill>
                  <a:prstClr val="black"/>
                </a:solidFill>
                <a:latin typeface="Arial"/>
                <a:cs typeface="Arial"/>
              </a:rPr>
              <a:t>usually</a:t>
            </a:r>
            <a:r>
              <a:rPr sz="1500"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spc="-27" dirty="0">
                <a:solidFill>
                  <a:prstClr val="black"/>
                </a:solidFill>
                <a:latin typeface="Arial"/>
                <a:cs typeface="Arial"/>
              </a:rPr>
              <a:t>must</a:t>
            </a:r>
            <a:r>
              <a:rPr sz="1500" spc="-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spc="-72" dirty="0">
                <a:solidFill>
                  <a:prstClr val="black"/>
                </a:solidFill>
                <a:latin typeface="Arial"/>
                <a:cs typeface="Arial"/>
              </a:rPr>
              <a:t>sum</a:t>
            </a:r>
            <a:r>
              <a:rPr sz="1500" spc="-1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spc="31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1500" spc="-12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spc="-16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1500" spc="-11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spc="-18" dirty="0">
                <a:solidFill>
                  <a:prstClr val="black"/>
                </a:solidFill>
                <a:latin typeface="Arial"/>
                <a:cs typeface="Arial"/>
              </a:rPr>
              <a:t>(often</a:t>
            </a:r>
            <a:r>
              <a:rPr sz="1500" spc="-1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spc="-13" dirty="0">
                <a:solidFill>
                  <a:prstClr val="black"/>
                </a:solidFill>
                <a:latin typeface="Arial"/>
                <a:cs typeface="Arial"/>
              </a:rPr>
              <a:t>interpreted</a:t>
            </a:r>
            <a:r>
              <a:rPr sz="1500" spc="-1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spc="-121" dirty="0">
                <a:solidFill>
                  <a:prstClr val="black"/>
                </a:solidFill>
                <a:latin typeface="Arial"/>
                <a:cs typeface="Arial"/>
              </a:rPr>
              <a:t>as</a:t>
            </a:r>
            <a:r>
              <a:rPr sz="1500" spc="-1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spc="-27" dirty="0">
                <a:solidFill>
                  <a:srgbClr val="FF0000"/>
                </a:solidFill>
                <a:latin typeface="Arial"/>
                <a:cs typeface="Arial"/>
              </a:rPr>
              <a:t>probabilities</a:t>
            </a:r>
            <a:r>
              <a:rPr sz="1500" spc="-27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  <a:p>
            <a:pPr marL="318482" indent="-307106" defTabSz="818951">
              <a:lnSpc>
                <a:spcPts val="3092"/>
              </a:lnSpc>
              <a:spcBef>
                <a:spcPts val="1288"/>
              </a:spcBef>
              <a:buClr>
                <a:srgbClr val="F0AD00"/>
              </a:buClr>
              <a:buSzPct val="80000"/>
              <a:buFontTx/>
              <a:buChar char="▪"/>
              <a:tabLst>
                <a:tab pos="317915" algn="l"/>
                <a:tab pos="318482" algn="l"/>
              </a:tabLst>
            </a:pPr>
            <a:r>
              <a:rPr sz="2700" spc="-58" dirty="0">
                <a:solidFill>
                  <a:srgbClr val="00B0F0"/>
                </a:solidFill>
                <a:latin typeface="Arial"/>
                <a:cs typeface="Arial"/>
              </a:rPr>
              <a:t>Partial </a:t>
            </a:r>
            <a:r>
              <a:rPr sz="2700" spc="-153" dirty="0">
                <a:solidFill>
                  <a:prstClr val="black"/>
                </a:solidFill>
                <a:latin typeface="Arial"/>
                <a:cs typeface="Arial"/>
              </a:rPr>
              <a:t>versus</a:t>
            </a:r>
            <a:r>
              <a:rPr sz="2700" spc="-36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-54" dirty="0">
                <a:solidFill>
                  <a:srgbClr val="9A302F"/>
                </a:solidFill>
                <a:latin typeface="Arial"/>
                <a:cs typeface="Arial"/>
              </a:rPr>
              <a:t>complete</a:t>
            </a:r>
            <a:endParaRPr sz="2700">
              <a:solidFill>
                <a:prstClr val="black"/>
              </a:solidFill>
              <a:latin typeface="Arial"/>
              <a:cs typeface="Arial"/>
            </a:endParaRPr>
          </a:p>
          <a:p>
            <a:pPr marL="677345" marR="4559" lvl="1" indent="-256492" defTabSz="818951">
              <a:lnSpc>
                <a:spcPct val="70000"/>
              </a:lnSpc>
              <a:spcBef>
                <a:spcPts val="704"/>
              </a:spcBef>
              <a:buClr>
                <a:srgbClr val="5FB5CC"/>
              </a:buClr>
              <a:buSzPct val="88461"/>
              <a:buFontTx/>
              <a:buChar char="▪"/>
              <a:tabLst>
                <a:tab pos="677345" algn="l"/>
                <a:tab pos="677914" algn="l"/>
              </a:tabLst>
            </a:pPr>
            <a:r>
              <a:rPr sz="2300" spc="-76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2300" spc="-18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108" dirty="0">
                <a:solidFill>
                  <a:prstClr val="black"/>
                </a:solidFill>
                <a:latin typeface="Arial"/>
                <a:cs typeface="Arial"/>
              </a:rPr>
              <a:t>some</a:t>
            </a:r>
            <a:r>
              <a:rPr sz="2300" spc="-19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153" dirty="0">
                <a:solidFill>
                  <a:prstClr val="black"/>
                </a:solidFill>
                <a:latin typeface="Arial"/>
                <a:cs typeface="Arial"/>
              </a:rPr>
              <a:t>cases,</a:t>
            </a:r>
            <a:r>
              <a:rPr sz="2300" spc="-20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85" dirty="0">
                <a:solidFill>
                  <a:prstClr val="black"/>
                </a:solidFill>
                <a:latin typeface="Arial"/>
                <a:cs typeface="Arial"/>
              </a:rPr>
              <a:t>we</a:t>
            </a:r>
            <a:r>
              <a:rPr sz="2300" spc="-18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40" dirty="0">
                <a:solidFill>
                  <a:prstClr val="black"/>
                </a:solidFill>
                <a:latin typeface="Arial"/>
                <a:cs typeface="Arial"/>
              </a:rPr>
              <a:t>only</a:t>
            </a:r>
            <a:r>
              <a:rPr sz="2300" spc="-1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27" dirty="0">
                <a:solidFill>
                  <a:prstClr val="black"/>
                </a:solidFill>
                <a:latin typeface="Arial"/>
                <a:cs typeface="Arial"/>
              </a:rPr>
              <a:t>want</a:t>
            </a:r>
            <a:r>
              <a:rPr sz="2300" spc="-17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49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300" spc="-1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63" dirty="0">
                <a:solidFill>
                  <a:prstClr val="black"/>
                </a:solidFill>
                <a:latin typeface="Arial"/>
                <a:cs typeface="Arial"/>
              </a:rPr>
              <a:t>cluster</a:t>
            </a:r>
            <a:r>
              <a:rPr sz="2300" spc="-19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108" dirty="0">
                <a:solidFill>
                  <a:prstClr val="black"/>
                </a:solidFill>
                <a:latin typeface="Arial"/>
                <a:cs typeface="Arial"/>
              </a:rPr>
              <a:t>some</a:t>
            </a:r>
            <a:r>
              <a:rPr sz="2300" spc="-19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18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2300" spc="-18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00" spc="-9" dirty="0">
                <a:solidFill>
                  <a:prstClr val="black"/>
                </a:solidFill>
                <a:latin typeface="Arial"/>
                <a:cs typeface="Arial"/>
              </a:rPr>
              <a:t>the  </a:t>
            </a:r>
            <a:r>
              <a:rPr sz="2300" spc="-54" dirty="0">
                <a:solidFill>
                  <a:prstClr val="black"/>
                </a:solidFill>
                <a:latin typeface="Arial"/>
                <a:cs typeface="Arial"/>
              </a:rPr>
              <a:t>data</a:t>
            </a:r>
            <a:endParaRPr sz="23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06180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7702822" cy="5261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488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2" y="33048"/>
            <a:ext cx="8479586" cy="549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524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9757" y="913060"/>
            <a:ext cx="6179127" cy="4921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6842"/>
            <a:endParaRPr smtClean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9876" y="5742793"/>
            <a:ext cx="1368136" cy="565505"/>
          </a:xfrm>
          <a:prstGeom prst="rect">
            <a:avLst/>
          </a:prstGeom>
        </p:spPr>
        <p:txBody>
          <a:bodyPr vert="horz" wrap="square" lIns="0" tIns="11348" rIns="0" bIns="0" rtlCol="0">
            <a:spAutoFit/>
          </a:bodyPr>
          <a:lstStyle/>
          <a:p>
            <a:pPr marL="11348" defTabSz="816842">
              <a:spcBef>
                <a:spcPts val="90"/>
              </a:spcBef>
            </a:pPr>
            <a:r>
              <a:rPr spc="-54" dirty="0">
                <a:solidFill>
                  <a:prstClr val="black"/>
                </a:solidFill>
                <a:latin typeface="Arial"/>
                <a:cs typeface="Arial"/>
              </a:rPr>
              <a:t>Nested</a:t>
            </a:r>
            <a:r>
              <a:rPr spc="-24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72"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57164" y="5742790"/>
            <a:ext cx="1274876" cy="288504"/>
          </a:xfrm>
          <a:prstGeom prst="rect">
            <a:avLst/>
          </a:prstGeom>
        </p:spPr>
        <p:txBody>
          <a:bodyPr vert="horz" wrap="square" lIns="0" tIns="11348" rIns="0" bIns="0" rtlCol="0">
            <a:spAutoFit/>
          </a:bodyPr>
          <a:lstStyle/>
          <a:p>
            <a:pPr marL="11348" defTabSz="816842">
              <a:spcBef>
                <a:spcPts val="90"/>
              </a:spcBef>
            </a:pP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Dendrogram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5498" y="2068159"/>
            <a:ext cx="3642365" cy="3099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6842"/>
            <a:endParaRPr smtClean="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38485" y="2225038"/>
            <a:ext cx="150091" cy="318247"/>
          </a:xfrm>
          <a:prstGeom prst="rect">
            <a:avLst/>
          </a:prstGeom>
        </p:spPr>
        <p:txBody>
          <a:bodyPr vert="horz" wrap="square" lIns="0" tIns="10783" rIns="0" bIns="0" rtlCol="0">
            <a:spAutoFit/>
          </a:bodyPr>
          <a:lstStyle/>
          <a:p>
            <a:pPr marL="11348" defTabSz="816842">
              <a:spcBef>
                <a:spcPts val="85"/>
              </a:spcBef>
            </a:pPr>
            <a:r>
              <a:rPr sz="2000" spc="-4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2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17655" y="3131374"/>
            <a:ext cx="150091" cy="318247"/>
          </a:xfrm>
          <a:prstGeom prst="rect">
            <a:avLst/>
          </a:prstGeom>
        </p:spPr>
        <p:txBody>
          <a:bodyPr vert="horz" wrap="square" lIns="0" tIns="10783" rIns="0" bIns="0" rtlCol="0">
            <a:spAutoFit/>
          </a:bodyPr>
          <a:lstStyle/>
          <a:p>
            <a:pPr marL="11348" defTabSz="816842">
              <a:spcBef>
                <a:spcPts val="85"/>
              </a:spcBef>
            </a:pPr>
            <a:r>
              <a:rPr sz="2000" spc="-4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2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17056" y="3558987"/>
            <a:ext cx="150091" cy="318247"/>
          </a:xfrm>
          <a:prstGeom prst="rect">
            <a:avLst/>
          </a:prstGeom>
        </p:spPr>
        <p:txBody>
          <a:bodyPr vert="horz" wrap="square" lIns="0" tIns="10783" rIns="0" bIns="0" rtlCol="0">
            <a:spAutoFit/>
          </a:bodyPr>
          <a:lstStyle/>
          <a:p>
            <a:pPr marL="11348" defTabSz="816842">
              <a:spcBef>
                <a:spcPts val="85"/>
              </a:spcBef>
            </a:pPr>
            <a:r>
              <a:rPr sz="2000" spc="-4" dirty="0">
                <a:solidFill>
                  <a:prstClr val="black"/>
                </a:solidFill>
                <a:latin typeface="Times New Roman"/>
                <a:cs typeface="Times New Roman"/>
              </a:rPr>
              <a:t>3</a:t>
            </a:r>
            <a:endParaRPr sz="2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57335" y="4351018"/>
            <a:ext cx="150091" cy="318247"/>
          </a:xfrm>
          <a:prstGeom prst="rect">
            <a:avLst/>
          </a:prstGeom>
        </p:spPr>
        <p:txBody>
          <a:bodyPr vert="horz" wrap="square" lIns="0" tIns="10783" rIns="0" bIns="0" rtlCol="0">
            <a:spAutoFit/>
          </a:bodyPr>
          <a:lstStyle/>
          <a:p>
            <a:pPr marL="11348" defTabSz="816842">
              <a:spcBef>
                <a:spcPts val="85"/>
              </a:spcBef>
            </a:pPr>
            <a:r>
              <a:rPr sz="2000" spc="-4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endParaRPr sz="2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40657" y="2937732"/>
            <a:ext cx="150091" cy="318247"/>
          </a:xfrm>
          <a:prstGeom prst="rect">
            <a:avLst/>
          </a:prstGeom>
        </p:spPr>
        <p:txBody>
          <a:bodyPr vert="horz" wrap="square" lIns="0" tIns="10783" rIns="0" bIns="0" rtlCol="0">
            <a:spAutoFit/>
          </a:bodyPr>
          <a:lstStyle/>
          <a:p>
            <a:pPr marL="11348" defTabSz="816842">
              <a:spcBef>
                <a:spcPts val="85"/>
              </a:spcBef>
            </a:pPr>
            <a:r>
              <a:rPr sz="2000" spc="-4" dirty="0">
                <a:solidFill>
                  <a:prstClr val="black"/>
                </a:solidFill>
                <a:latin typeface="Times New Roman"/>
                <a:cs typeface="Times New Roman"/>
              </a:rPr>
              <a:t>5</a:t>
            </a:r>
            <a:endParaRPr sz="2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34725" y="3636979"/>
            <a:ext cx="150091" cy="318247"/>
          </a:xfrm>
          <a:prstGeom prst="rect">
            <a:avLst/>
          </a:prstGeom>
        </p:spPr>
        <p:txBody>
          <a:bodyPr vert="horz" wrap="square" lIns="0" tIns="10783" rIns="0" bIns="0" rtlCol="0">
            <a:spAutoFit/>
          </a:bodyPr>
          <a:lstStyle/>
          <a:p>
            <a:pPr marL="11348" defTabSz="816842">
              <a:spcBef>
                <a:spcPts val="85"/>
              </a:spcBef>
            </a:pPr>
            <a:r>
              <a:rPr sz="2000" spc="-4" dirty="0">
                <a:solidFill>
                  <a:prstClr val="black"/>
                </a:solidFill>
                <a:latin typeface="Times New Roman"/>
                <a:cs typeface="Times New Roman"/>
              </a:rPr>
              <a:t>6</a:t>
            </a:r>
            <a:endParaRPr sz="2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11020" y="3186507"/>
            <a:ext cx="136814" cy="318247"/>
          </a:xfrm>
          <a:prstGeom prst="rect">
            <a:avLst/>
          </a:prstGeom>
        </p:spPr>
        <p:txBody>
          <a:bodyPr vert="horz" wrap="square" lIns="0" tIns="10783" rIns="0" bIns="0" rtlCol="0">
            <a:spAutoFit/>
          </a:bodyPr>
          <a:lstStyle/>
          <a:p>
            <a:pPr marL="11348" defTabSz="816842">
              <a:spcBef>
                <a:spcPts val="85"/>
              </a:spcBef>
            </a:pPr>
            <a:r>
              <a:rPr sz="2000" spc="-215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74344" y="3533437"/>
            <a:ext cx="152977" cy="318247"/>
          </a:xfrm>
          <a:prstGeom prst="rect">
            <a:avLst/>
          </a:prstGeom>
        </p:spPr>
        <p:txBody>
          <a:bodyPr vert="horz" wrap="square" lIns="0" tIns="10783" rIns="0" bIns="0" rtlCol="0">
            <a:spAutoFit/>
          </a:bodyPr>
          <a:lstStyle/>
          <a:p>
            <a:pPr marL="11348" defTabSz="816842">
              <a:spcBef>
                <a:spcPts val="85"/>
              </a:spcBef>
            </a:pPr>
            <a:r>
              <a:rPr sz="2000" spc="-94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11618" y="2487259"/>
            <a:ext cx="138545" cy="318247"/>
          </a:xfrm>
          <a:prstGeom prst="rect">
            <a:avLst/>
          </a:prstGeom>
        </p:spPr>
        <p:txBody>
          <a:bodyPr vert="horz" wrap="square" lIns="0" tIns="10783" rIns="0" bIns="0" rtlCol="0">
            <a:spAutoFit/>
          </a:bodyPr>
          <a:lstStyle/>
          <a:p>
            <a:pPr marL="11348" defTabSz="816842">
              <a:spcBef>
                <a:spcPts val="85"/>
              </a:spcBef>
            </a:pPr>
            <a:r>
              <a:rPr sz="2000" spc="-206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94099" y="4615924"/>
            <a:ext cx="154132" cy="318247"/>
          </a:xfrm>
          <a:prstGeom prst="rect">
            <a:avLst/>
          </a:prstGeom>
        </p:spPr>
        <p:txBody>
          <a:bodyPr vert="horz" wrap="square" lIns="0" tIns="10783" rIns="0" bIns="0" rtlCol="0">
            <a:spAutoFit/>
          </a:bodyPr>
          <a:lstStyle/>
          <a:p>
            <a:pPr marL="11348" defTabSz="816842">
              <a:spcBef>
                <a:spcPts val="85"/>
              </a:spcBef>
            </a:pPr>
            <a:r>
              <a:rPr sz="2000" spc="-81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90922" y="2024682"/>
            <a:ext cx="144895" cy="318247"/>
          </a:xfrm>
          <a:prstGeom prst="rect">
            <a:avLst/>
          </a:prstGeom>
        </p:spPr>
        <p:txBody>
          <a:bodyPr vert="horz" wrap="square" lIns="0" tIns="10783" rIns="0" bIns="0" rtlCol="0">
            <a:spAutoFit/>
          </a:bodyPr>
          <a:lstStyle/>
          <a:p>
            <a:pPr marL="11348" defTabSz="816842">
              <a:spcBef>
                <a:spcPts val="85"/>
              </a:spcBef>
            </a:pPr>
            <a:r>
              <a:rPr sz="2000" spc="-153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361748" y="6059244"/>
            <a:ext cx="3098223" cy="0"/>
          </a:xfrm>
          <a:custGeom>
            <a:avLst/>
            <a:gdLst/>
            <a:ahLst/>
            <a:cxnLst/>
            <a:rect l="l" t="t" r="r" b="b"/>
            <a:pathLst>
              <a:path w="3408045">
                <a:moveTo>
                  <a:pt x="0" y="0"/>
                </a:moveTo>
                <a:lnTo>
                  <a:pt x="340766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6842"/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459589" y="6059284"/>
            <a:ext cx="1732" cy="1681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0"/>
                </a:moveTo>
                <a:lnTo>
                  <a:pt x="0" y="1518"/>
                </a:lnTo>
                <a:lnTo>
                  <a:pt x="1518" y="1518"/>
                </a:lnTo>
                <a:lnTo>
                  <a:pt x="151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6842"/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62745" y="4083874"/>
            <a:ext cx="0" cy="1975597"/>
          </a:xfrm>
          <a:custGeom>
            <a:avLst/>
            <a:gdLst/>
            <a:ahLst/>
            <a:cxnLst/>
            <a:rect l="l" t="t" r="r" b="b"/>
            <a:pathLst>
              <a:path h="2239009">
                <a:moveTo>
                  <a:pt x="0" y="0"/>
                </a:moveTo>
                <a:lnTo>
                  <a:pt x="0" y="2238755"/>
                </a:lnTo>
              </a:path>
            </a:pathLst>
          </a:custGeom>
          <a:ln w="38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6842"/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622517" y="6029661"/>
            <a:ext cx="0" cy="29696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0"/>
                </a:moveTo>
                <a:lnTo>
                  <a:pt x="0" y="3352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6842"/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80185" y="6054225"/>
            <a:ext cx="90055" cy="154036"/>
          </a:xfrm>
          <a:prstGeom prst="rect">
            <a:avLst/>
          </a:prstGeom>
        </p:spPr>
        <p:txBody>
          <a:bodyPr vert="horz" wrap="square" lIns="0" tIns="15315" rIns="0" bIns="0" rtlCol="0">
            <a:spAutoFit/>
          </a:bodyPr>
          <a:lstStyle/>
          <a:p>
            <a:pPr marL="11348" defTabSz="816842">
              <a:spcBef>
                <a:spcPts val="121"/>
              </a:spcBef>
            </a:pP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140677" y="6029661"/>
            <a:ext cx="0" cy="29696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0"/>
                </a:moveTo>
                <a:lnTo>
                  <a:pt x="0" y="3352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6842"/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94189" y="6054225"/>
            <a:ext cx="90055" cy="154036"/>
          </a:xfrm>
          <a:prstGeom prst="rect">
            <a:avLst/>
          </a:prstGeom>
        </p:spPr>
        <p:txBody>
          <a:bodyPr vert="horz" wrap="square" lIns="0" tIns="15315" rIns="0" bIns="0" rtlCol="0">
            <a:spAutoFit/>
          </a:bodyPr>
          <a:lstStyle/>
          <a:p>
            <a:pPr marL="11348" defTabSz="816842">
              <a:spcBef>
                <a:spcPts val="121"/>
              </a:spcBef>
            </a:pP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6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654681" y="6029661"/>
            <a:ext cx="0" cy="29696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0"/>
                </a:moveTo>
                <a:lnTo>
                  <a:pt x="0" y="3352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6842"/>
            <a:endParaRPr smtClean="0">
              <a:solidFill>
                <a:prstClr val="black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13734" y="6054225"/>
            <a:ext cx="90055" cy="154036"/>
          </a:xfrm>
          <a:prstGeom prst="rect">
            <a:avLst/>
          </a:prstGeom>
        </p:spPr>
        <p:txBody>
          <a:bodyPr vert="horz" wrap="square" lIns="0" tIns="15315" rIns="0" bIns="0" rtlCol="0">
            <a:spAutoFit/>
          </a:bodyPr>
          <a:lstStyle/>
          <a:p>
            <a:pPr marL="11348" defTabSz="816842">
              <a:spcBef>
                <a:spcPts val="121"/>
              </a:spcBef>
            </a:pP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173534" y="6029661"/>
            <a:ext cx="0" cy="29696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0"/>
                </a:moveTo>
                <a:lnTo>
                  <a:pt x="0" y="33527"/>
                </a:lnTo>
              </a:path>
            </a:pathLst>
          </a:custGeom>
          <a:ln w="38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6842"/>
            <a:endParaRPr smtClean="0">
              <a:solidFill>
                <a:prstClr val="black"/>
              </a:solidFill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126352" y="6054225"/>
            <a:ext cx="90055" cy="154036"/>
          </a:xfrm>
          <a:prstGeom prst="rect">
            <a:avLst/>
          </a:prstGeom>
        </p:spPr>
        <p:txBody>
          <a:bodyPr vert="horz" wrap="square" lIns="0" tIns="15315" rIns="0" bIns="0" rtlCol="0">
            <a:spAutoFit/>
          </a:bodyPr>
          <a:lstStyle/>
          <a:p>
            <a:pPr marL="11348" defTabSz="816842">
              <a:spcBef>
                <a:spcPts val="121"/>
              </a:spcBef>
            </a:pP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686845" y="6029661"/>
            <a:ext cx="0" cy="29696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0"/>
                </a:moveTo>
                <a:lnTo>
                  <a:pt x="0" y="3352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6842"/>
            <a:endParaRPr smtClean="0">
              <a:solidFill>
                <a:prstClr val="black"/>
              </a:solidFill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45897" y="6054225"/>
            <a:ext cx="90055" cy="154036"/>
          </a:xfrm>
          <a:prstGeom prst="rect">
            <a:avLst/>
          </a:prstGeom>
        </p:spPr>
        <p:txBody>
          <a:bodyPr vert="horz" wrap="square" lIns="0" tIns="15315" rIns="0" bIns="0" rtlCol="0">
            <a:spAutoFit/>
          </a:bodyPr>
          <a:lstStyle/>
          <a:p>
            <a:pPr marL="11348" defTabSz="816842">
              <a:spcBef>
                <a:spcPts val="121"/>
              </a:spcBef>
            </a:pP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200848" y="6029661"/>
            <a:ext cx="0" cy="29696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0"/>
                </a:moveTo>
                <a:lnTo>
                  <a:pt x="0" y="3352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6842"/>
            <a:endParaRPr smtClean="0">
              <a:solidFill>
                <a:prstClr val="black"/>
              </a:solidFill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159901" y="6054225"/>
            <a:ext cx="90055" cy="154036"/>
          </a:xfrm>
          <a:prstGeom prst="rect">
            <a:avLst/>
          </a:prstGeom>
        </p:spPr>
        <p:txBody>
          <a:bodyPr vert="horz" wrap="square" lIns="0" tIns="15315" rIns="0" bIns="0" rtlCol="0">
            <a:spAutoFit/>
          </a:bodyPr>
          <a:lstStyle/>
          <a:p>
            <a:pPr marL="11348" defTabSz="816842">
              <a:spcBef>
                <a:spcPts val="121"/>
              </a:spcBef>
            </a:pP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361711" y="6059244"/>
            <a:ext cx="36368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3962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6842"/>
            <a:endParaRPr smtClean="0"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397731" y="6059284"/>
            <a:ext cx="1732" cy="1681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0"/>
                </a:moveTo>
                <a:lnTo>
                  <a:pt x="0" y="1518"/>
                </a:lnTo>
                <a:lnTo>
                  <a:pt x="1518" y="1518"/>
                </a:lnTo>
                <a:lnTo>
                  <a:pt x="151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6842"/>
            <a:endParaRPr smtClean="0">
              <a:solidFill>
                <a:prstClr val="black"/>
              </a:solidFill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261531" y="5968163"/>
            <a:ext cx="90055" cy="154036"/>
          </a:xfrm>
          <a:prstGeom prst="rect">
            <a:avLst/>
          </a:prstGeom>
        </p:spPr>
        <p:txBody>
          <a:bodyPr vert="horz" wrap="square" lIns="0" tIns="15315" rIns="0" bIns="0" rtlCol="0">
            <a:spAutoFit/>
          </a:bodyPr>
          <a:lstStyle/>
          <a:p>
            <a:pPr marL="11348" defTabSz="816842">
              <a:spcBef>
                <a:spcPts val="121"/>
              </a:spcBef>
            </a:pP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361711" y="5632972"/>
            <a:ext cx="36368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3962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6842"/>
            <a:endParaRPr smtClean="0"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397731" y="5633012"/>
            <a:ext cx="1732" cy="1681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0"/>
                </a:moveTo>
                <a:lnTo>
                  <a:pt x="0" y="1518"/>
                </a:lnTo>
                <a:lnTo>
                  <a:pt x="1518" y="1518"/>
                </a:lnTo>
                <a:lnTo>
                  <a:pt x="151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6842"/>
            <a:endParaRPr smtClean="0"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361711" y="5206700"/>
            <a:ext cx="36368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3962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6842"/>
            <a:endParaRPr smtClean="0"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397731" y="5206741"/>
            <a:ext cx="1732" cy="1681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0"/>
                </a:moveTo>
                <a:lnTo>
                  <a:pt x="0" y="1518"/>
                </a:lnTo>
                <a:lnTo>
                  <a:pt x="1518" y="1518"/>
                </a:lnTo>
                <a:lnTo>
                  <a:pt x="151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6842"/>
            <a:endParaRPr smtClean="0">
              <a:solidFill>
                <a:prstClr val="black"/>
              </a:solidFill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96662" y="5120999"/>
            <a:ext cx="255155" cy="600312"/>
          </a:xfrm>
          <a:prstGeom prst="rect">
            <a:avLst/>
          </a:prstGeom>
        </p:spPr>
        <p:txBody>
          <a:bodyPr vert="horz" wrap="square" lIns="0" tIns="15315" rIns="0" bIns="0" rtlCol="0">
            <a:spAutoFit/>
          </a:bodyPr>
          <a:lstStyle/>
          <a:p>
            <a:pPr marL="63527" algn="ctr" defTabSz="816842">
              <a:spcBef>
                <a:spcPts val="121"/>
              </a:spcBef>
            </a:pPr>
            <a:r>
              <a:rPr sz="900" spc="36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900" spc="-13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  <a:p>
            <a:pPr defTabSz="816842"/>
            <a:endParaRPr sz="9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16842">
              <a:spcBef>
                <a:spcPts val="22"/>
              </a:spcBef>
            </a:pP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algn="ctr" defTabSz="816842"/>
            <a:r>
              <a:rPr sz="900" spc="4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900" spc="-13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900" spc="36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361711" y="4785807"/>
            <a:ext cx="36368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3962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6842"/>
            <a:endParaRPr smtClean="0">
              <a:solidFill>
                <a:prstClr val="black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97731" y="4785848"/>
            <a:ext cx="1732" cy="1681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0"/>
                </a:moveTo>
                <a:lnTo>
                  <a:pt x="0" y="1518"/>
                </a:lnTo>
                <a:lnTo>
                  <a:pt x="1518" y="1518"/>
                </a:lnTo>
                <a:lnTo>
                  <a:pt x="151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6842"/>
            <a:endParaRPr smtClean="0">
              <a:solidFill>
                <a:prstClr val="black"/>
              </a:solidFill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096662" y="4698761"/>
            <a:ext cx="255155" cy="154036"/>
          </a:xfrm>
          <a:prstGeom prst="rect">
            <a:avLst/>
          </a:prstGeom>
        </p:spPr>
        <p:txBody>
          <a:bodyPr vert="horz" wrap="square" lIns="0" tIns="15315" rIns="0" bIns="0" rtlCol="0">
            <a:spAutoFit/>
          </a:bodyPr>
          <a:lstStyle/>
          <a:p>
            <a:pPr marL="11348" defTabSz="816842">
              <a:spcBef>
                <a:spcPts val="121"/>
              </a:spcBef>
            </a:pPr>
            <a:r>
              <a:rPr sz="900" spc="4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900" spc="-13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900" spc="3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61711" y="4359536"/>
            <a:ext cx="36368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3962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6842"/>
            <a:endParaRPr smtClean="0">
              <a:solidFill>
                <a:prstClr val="black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397731" y="4359576"/>
            <a:ext cx="1732" cy="1681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0"/>
                </a:moveTo>
                <a:lnTo>
                  <a:pt x="0" y="1518"/>
                </a:lnTo>
                <a:lnTo>
                  <a:pt x="1518" y="1518"/>
                </a:lnTo>
                <a:lnTo>
                  <a:pt x="151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6842"/>
            <a:endParaRPr smtClean="0">
              <a:solidFill>
                <a:prstClr val="black"/>
              </a:solidFill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161778" y="4273835"/>
            <a:ext cx="189923" cy="154036"/>
          </a:xfrm>
          <a:prstGeom prst="rect">
            <a:avLst/>
          </a:prstGeom>
        </p:spPr>
        <p:txBody>
          <a:bodyPr vert="horz" wrap="square" lIns="0" tIns="15315" rIns="0" bIns="0" rtlCol="0">
            <a:spAutoFit/>
          </a:bodyPr>
          <a:lstStyle/>
          <a:p>
            <a:pPr marL="11348" defTabSz="816842">
              <a:spcBef>
                <a:spcPts val="121"/>
              </a:spcBef>
            </a:pPr>
            <a:r>
              <a:rPr sz="900" spc="36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900" spc="-13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622175" y="5119294"/>
            <a:ext cx="518391" cy="940174"/>
          </a:xfrm>
          <a:custGeom>
            <a:avLst/>
            <a:gdLst/>
            <a:ahLst/>
            <a:cxnLst/>
            <a:rect l="l" t="t" r="r" b="b"/>
            <a:pathLst>
              <a:path w="570229" h="1065529">
                <a:moveTo>
                  <a:pt x="0" y="1065275"/>
                </a:moveTo>
                <a:lnTo>
                  <a:pt x="0" y="0"/>
                </a:lnTo>
                <a:lnTo>
                  <a:pt x="569975" y="0"/>
                </a:lnTo>
                <a:lnTo>
                  <a:pt x="569975" y="1065275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16842"/>
            <a:endParaRPr smtClean="0">
              <a:solidFill>
                <a:prstClr val="black"/>
              </a:solidFill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654337" y="4882627"/>
            <a:ext cx="518391" cy="1176618"/>
          </a:xfrm>
          <a:custGeom>
            <a:avLst/>
            <a:gdLst/>
            <a:ahLst/>
            <a:cxnLst/>
            <a:rect l="l" t="t" r="r" b="b"/>
            <a:pathLst>
              <a:path w="570229" h="1333500">
                <a:moveTo>
                  <a:pt x="0" y="1333499"/>
                </a:moveTo>
                <a:lnTo>
                  <a:pt x="0" y="0"/>
                </a:lnTo>
                <a:lnTo>
                  <a:pt x="569975" y="0"/>
                </a:lnTo>
                <a:lnTo>
                  <a:pt x="569975" y="1333499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16842"/>
            <a:endParaRPr smtClean="0">
              <a:solidFill>
                <a:prstClr val="black"/>
              </a:solidFill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881253" y="4800639"/>
            <a:ext cx="1032164" cy="318807"/>
          </a:xfrm>
          <a:custGeom>
            <a:avLst/>
            <a:gdLst/>
            <a:ahLst/>
            <a:cxnLst/>
            <a:rect l="l" t="t" r="r" b="b"/>
            <a:pathLst>
              <a:path w="1135379" h="361314">
                <a:moveTo>
                  <a:pt x="1135379" y="92963"/>
                </a:moveTo>
                <a:lnTo>
                  <a:pt x="1135379" y="0"/>
                </a:lnTo>
                <a:lnTo>
                  <a:pt x="0" y="0"/>
                </a:lnTo>
                <a:lnTo>
                  <a:pt x="0" y="361187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16842"/>
            <a:endParaRPr smtClean="0">
              <a:solidFill>
                <a:prstClr val="black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395297" y="4776394"/>
            <a:ext cx="1291359" cy="1283074"/>
          </a:xfrm>
          <a:custGeom>
            <a:avLst/>
            <a:gdLst/>
            <a:ahLst/>
            <a:cxnLst/>
            <a:rect l="l" t="t" r="r" b="b"/>
            <a:pathLst>
              <a:path w="1420495" h="1454150">
                <a:moveTo>
                  <a:pt x="0" y="27431"/>
                </a:moveTo>
                <a:lnTo>
                  <a:pt x="0" y="0"/>
                </a:lnTo>
                <a:lnTo>
                  <a:pt x="1420367" y="0"/>
                </a:lnTo>
                <a:lnTo>
                  <a:pt x="1420367" y="1453895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16842"/>
            <a:endParaRPr smtClean="0">
              <a:solidFill>
                <a:prstClr val="black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043682" y="4175351"/>
            <a:ext cx="1156855" cy="1884269"/>
          </a:xfrm>
          <a:custGeom>
            <a:avLst/>
            <a:gdLst/>
            <a:ahLst/>
            <a:cxnLst/>
            <a:rect l="l" t="t" r="r" b="b"/>
            <a:pathLst>
              <a:path w="1272540" h="2135504">
                <a:moveTo>
                  <a:pt x="1272539" y="2135123"/>
                </a:moveTo>
                <a:lnTo>
                  <a:pt x="1272539" y="0"/>
                </a:lnTo>
                <a:lnTo>
                  <a:pt x="0" y="0"/>
                </a:lnTo>
                <a:lnTo>
                  <a:pt x="0" y="681227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16842"/>
            <a:endParaRPr smtClean="0">
              <a:solidFill>
                <a:prstClr val="black"/>
              </a:solidFill>
            </a:endParaRPr>
          </a:p>
        </p:txBody>
      </p:sp>
      <p:graphicFrame>
        <p:nvGraphicFramePr>
          <p:cNvPr id="51" name="object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417660"/>
              </p:ext>
            </p:extLst>
          </p:nvPr>
        </p:nvGraphicFramePr>
        <p:xfrm>
          <a:off x="5362745" y="1810348"/>
          <a:ext cx="2929076" cy="2066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064"/>
                <a:gridCol w="428336"/>
                <a:gridCol w="428336"/>
                <a:gridCol w="428335"/>
                <a:gridCol w="428335"/>
                <a:gridCol w="428335"/>
                <a:gridCol w="428335"/>
              </a:tblGrid>
              <a:tr h="295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6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60" dirty="0">
                          <a:latin typeface="Arial"/>
                          <a:cs typeface="Arial"/>
                        </a:rPr>
                        <a:t>.24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85" dirty="0">
                          <a:latin typeface="Arial"/>
                          <a:cs typeface="Arial"/>
                        </a:rPr>
                        <a:t>.22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40" dirty="0">
                          <a:latin typeface="Arial"/>
                          <a:cs typeface="Arial"/>
                        </a:rPr>
                        <a:t>.37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90" dirty="0">
                          <a:latin typeface="Arial"/>
                          <a:cs typeface="Arial"/>
                        </a:rPr>
                        <a:t>.34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10" dirty="0">
                          <a:latin typeface="Arial"/>
                          <a:cs typeface="Arial"/>
                        </a:rPr>
                        <a:t>.23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60" dirty="0">
                          <a:latin typeface="Arial"/>
                          <a:cs typeface="Arial"/>
                        </a:rPr>
                        <a:t>.24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10" dirty="0">
                          <a:latin typeface="Arial"/>
                          <a:cs typeface="Arial"/>
                        </a:rPr>
                        <a:t>.15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.20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90" dirty="0">
                          <a:latin typeface="Arial"/>
                          <a:cs typeface="Arial"/>
                        </a:rPr>
                        <a:t>.14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95" dirty="0">
                          <a:latin typeface="Arial"/>
                          <a:cs typeface="Arial"/>
                        </a:rPr>
                        <a:t>.25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85" dirty="0">
                          <a:latin typeface="Arial"/>
                          <a:cs typeface="Arial"/>
                        </a:rPr>
                        <a:t>.22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10" dirty="0">
                          <a:latin typeface="Arial"/>
                          <a:cs typeface="Arial"/>
                        </a:rPr>
                        <a:t>.15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10" dirty="0">
                          <a:latin typeface="Arial"/>
                          <a:cs typeface="Arial"/>
                        </a:rPr>
                        <a:t>.15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60" dirty="0">
                          <a:latin typeface="Arial"/>
                          <a:cs typeface="Arial"/>
                        </a:rPr>
                        <a:t>.28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30" dirty="0">
                          <a:latin typeface="Arial"/>
                          <a:cs typeface="Arial"/>
                        </a:rPr>
                        <a:t>.11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40" dirty="0">
                          <a:latin typeface="Arial"/>
                          <a:cs typeface="Arial"/>
                        </a:rPr>
                        <a:t>.37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.20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10" dirty="0">
                          <a:latin typeface="Arial"/>
                          <a:cs typeface="Arial"/>
                        </a:rPr>
                        <a:t>.15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55" dirty="0">
                          <a:latin typeface="Arial"/>
                          <a:cs typeface="Arial"/>
                        </a:rPr>
                        <a:t>.29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85" dirty="0">
                          <a:latin typeface="Arial"/>
                          <a:cs typeface="Arial"/>
                        </a:rPr>
                        <a:t>.22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90" dirty="0">
                          <a:latin typeface="Arial"/>
                          <a:cs typeface="Arial"/>
                        </a:rPr>
                        <a:t>.34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90" dirty="0">
                          <a:latin typeface="Arial"/>
                          <a:cs typeface="Arial"/>
                        </a:rPr>
                        <a:t>.14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60" dirty="0">
                          <a:latin typeface="Arial"/>
                          <a:cs typeface="Arial"/>
                        </a:rPr>
                        <a:t>.28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55" dirty="0">
                          <a:latin typeface="Arial"/>
                          <a:cs typeface="Arial"/>
                        </a:rPr>
                        <a:t>.29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85" dirty="0">
                          <a:latin typeface="Arial"/>
                          <a:cs typeface="Arial"/>
                        </a:rPr>
                        <a:t>.39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6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10" dirty="0">
                          <a:latin typeface="Arial"/>
                          <a:cs typeface="Arial"/>
                        </a:rPr>
                        <a:t>.23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95" dirty="0">
                          <a:latin typeface="Arial"/>
                          <a:cs typeface="Arial"/>
                        </a:rPr>
                        <a:t>.25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30" dirty="0">
                          <a:latin typeface="Arial"/>
                          <a:cs typeface="Arial"/>
                        </a:rPr>
                        <a:t>.11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85" dirty="0">
                          <a:latin typeface="Arial"/>
                          <a:cs typeface="Arial"/>
                        </a:rPr>
                        <a:t>.22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85" dirty="0">
                          <a:latin typeface="Arial"/>
                          <a:cs typeface="Arial"/>
                        </a:rPr>
                        <a:t>.39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3290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8713" y="1143000"/>
            <a:ext cx="3571701" cy="5002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6842"/>
            <a:endParaRPr smtClean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8422" y="4184278"/>
            <a:ext cx="1889442" cy="288506"/>
          </a:xfrm>
          <a:prstGeom prst="rect">
            <a:avLst/>
          </a:prstGeom>
        </p:spPr>
        <p:txBody>
          <a:bodyPr vert="horz" wrap="square" lIns="0" tIns="11348" rIns="0" bIns="0" rtlCol="0">
            <a:spAutoFit/>
          </a:bodyPr>
          <a:lstStyle/>
          <a:p>
            <a:pPr marL="11348" defTabSz="816842">
              <a:spcBef>
                <a:spcPts val="90"/>
              </a:spcBef>
            </a:pPr>
            <a:r>
              <a:rPr spc="-31" dirty="0">
                <a:solidFill>
                  <a:prstClr val="black"/>
                </a:solidFill>
                <a:latin typeface="Arial"/>
                <a:cs typeface="Arial"/>
              </a:rPr>
              <a:t>Original</a:t>
            </a:r>
            <a:r>
              <a:rPr spc="-18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63" dirty="0">
                <a:solidFill>
                  <a:prstClr val="black"/>
                </a:solidFill>
                <a:latin typeface="Arial"/>
                <a:cs typeface="Arial"/>
              </a:rPr>
              <a:t>Points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06638" y="4184278"/>
            <a:ext cx="1973674" cy="288506"/>
          </a:xfrm>
          <a:prstGeom prst="rect">
            <a:avLst/>
          </a:prstGeom>
        </p:spPr>
        <p:txBody>
          <a:bodyPr vert="horz" wrap="square" lIns="0" tIns="11348" rIns="0" bIns="0" rtlCol="0">
            <a:spAutoFit/>
          </a:bodyPr>
          <a:lstStyle/>
          <a:p>
            <a:pPr marL="11348" defTabSz="816842">
              <a:spcBef>
                <a:spcPts val="90"/>
              </a:spcBef>
            </a:pPr>
            <a:r>
              <a:rPr spc="-85" dirty="0">
                <a:solidFill>
                  <a:prstClr val="black"/>
                </a:solidFill>
                <a:latin typeface="Arial"/>
                <a:cs typeface="Arial"/>
              </a:rPr>
              <a:t>Two</a:t>
            </a:r>
            <a:r>
              <a:rPr spc="-22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72"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21089" y="2441348"/>
            <a:ext cx="3473032" cy="12069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6842"/>
            <a:endParaRPr smtClean="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5967" y="2440926"/>
            <a:ext cx="3468867" cy="12052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6842"/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2785" y="5339376"/>
            <a:ext cx="3817251" cy="288506"/>
          </a:xfrm>
          <a:prstGeom prst="rect">
            <a:avLst/>
          </a:prstGeom>
        </p:spPr>
        <p:txBody>
          <a:bodyPr vert="horz" wrap="square" lIns="0" tIns="11348" rIns="0" bIns="0" rtlCol="0">
            <a:spAutoFit/>
          </a:bodyPr>
          <a:lstStyle/>
          <a:p>
            <a:pPr marL="135004" indent="-123657" defTabSz="816842">
              <a:spcBef>
                <a:spcPts val="90"/>
              </a:spcBef>
              <a:buFontTx/>
              <a:buChar char="•"/>
              <a:tabLst>
                <a:tab pos="135575" algn="l"/>
              </a:tabLst>
            </a:pPr>
            <a:r>
              <a:rPr spc="-130" dirty="0">
                <a:solidFill>
                  <a:prstClr val="black"/>
                </a:solidFill>
                <a:latin typeface="Arial"/>
                <a:cs typeface="Arial"/>
              </a:rPr>
              <a:t>Can </a:t>
            </a:r>
            <a:r>
              <a:rPr spc="-54" dirty="0">
                <a:solidFill>
                  <a:prstClr val="black"/>
                </a:solidFill>
                <a:latin typeface="Arial"/>
                <a:cs typeface="Arial"/>
              </a:rPr>
              <a:t>handle </a:t>
            </a:r>
            <a:r>
              <a:rPr spc="-22" dirty="0">
                <a:solidFill>
                  <a:prstClr val="black"/>
                </a:solidFill>
                <a:latin typeface="Arial"/>
                <a:cs typeface="Arial"/>
              </a:rPr>
              <a:t>non-elliptical</a:t>
            </a:r>
            <a:r>
              <a:rPr spc="-24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pc="-24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99" dirty="0">
                <a:solidFill>
                  <a:prstClr val="black"/>
                </a:solidFill>
                <a:latin typeface="Arial"/>
                <a:cs typeface="Arial"/>
              </a:rPr>
              <a:t>shapes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66458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33" y="1077110"/>
            <a:ext cx="4124497" cy="3832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6842"/>
            <a:endParaRPr smtClean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8422" y="4587688"/>
            <a:ext cx="1889442" cy="288506"/>
          </a:xfrm>
          <a:prstGeom prst="rect">
            <a:avLst/>
          </a:prstGeom>
        </p:spPr>
        <p:txBody>
          <a:bodyPr vert="horz" wrap="square" lIns="0" tIns="11348" rIns="0" bIns="0" rtlCol="0">
            <a:spAutoFit/>
          </a:bodyPr>
          <a:lstStyle/>
          <a:p>
            <a:pPr marL="11348" defTabSz="816842">
              <a:spcBef>
                <a:spcPts val="90"/>
              </a:spcBef>
            </a:pPr>
            <a:r>
              <a:rPr spc="-31" dirty="0">
                <a:solidFill>
                  <a:prstClr val="black"/>
                </a:solidFill>
                <a:latin typeface="Arial"/>
                <a:cs typeface="Arial"/>
              </a:rPr>
              <a:t>Original</a:t>
            </a:r>
            <a:r>
              <a:rPr spc="-18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63" dirty="0">
                <a:solidFill>
                  <a:prstClr val="black"/>
                </a:solidFill>
                <a:latin typeface="Arial"/>
                <a:cs typeface="Arial"/>
              </a:rPr>
              <a:t>Points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7799" y="4587688"/>
            <a:ext cx="2254559" cy="288506"/>
          </a:xfrm>
          <a:prstGeom prst="rect">
            <a:avLst/>
          </a:prstGeom>
        </p:spPr>
        <p:txBody>
          <a:bodyPr vert="horz" wrap="square" lIns="0" tIns="11348" rIns="0" bIns="0" rtlCol="0">
            <a:spAutoFit/>
          </a:bodyPr>
          <a:lstStyle/>
          <a:p>
            <a:pPr marL="11348" defTabSz="816842">
              <a:spcBef>
                <a:spcPts val="90"/>
              </a:spcBef>
            </a:pPr>
            <a:r>
              <a:rPr spc="-85" dirty="0">
                <a:solidFill>
                  <a:prstClr val="black"/>
                </a:solidFill>
                <a:latin typeface="Arial"/>
                <a:cs typeface="Arial"/>
              </a:rPr>
              <a:t>Two</a:t>
            </a:r>
            <a:r>
              <a:rPr spc="-22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72"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9443" y="1748117"/>
            <a:ext cx="6892641" cy="2140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6842"/>
            <a:endParaRPr smtClean="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2785" y="5339376"/>
            <a:ext cx="3843711" cy="288506"/>
          </a:xfrm>
          <a:prstGeom prst="rect">
            <a:avLst/>
          </a:prstGeom>
        </p:spPr>
        <p:txBody>
          <a:bodyPr vert="horz" wrap="square" lIns="0" tIns="11348" rIns="0" bIns="0" rtlCol="0">
            <a:spAutoFit/>
          </a:bodyPr>
          <a:lstStyle/>
          <a:p>
            <a:pPr marL="138973" indent="-127631" defTabSz="816842">
              <a:spcBef>
                <a:spcPts val="90"/>
              </a:spcBef>
              <a:buFontTx/>
              <a:buChar char="•"/>
              <a:tabLst>
                <a:tab pos="139538" algn="l"/>
              </a:tabLst>
            </a:pPr>
            <a:r>
              <a:rPr spc="-58" dirty="0">
                <a:solidFill>
                  <a:prstClr val="black"/>
                </a:solidFill>
                <a:latin typeface="Arial"/>
                <a:cs typeface="Arial"/>
              </a:rPr>
              <a:t>Sensitive </a:t>
            </a:r>
            <a:r>
              <a:rPr spc="31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pc="-3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67" dirty="0">
                <a:solidFill>
                  <a:prstClr val="black"/>
                </a:solidFill>
                <a:latin typeface="Arial"/>
                <a:cs typeface="Arial"/>
              </a:rPr>
              <a:t>noise and </a:t>
            </a:r>
            <a:r>
              <a:rPr spc="-27" dirty="0">
                <a:solidFill>
                  <a:prstClr val="black"/>
                </a:solidFill>
                <a:latin typeface="Arial"/>
                <a:cs typeface="Arial"/>
              </a:rPr>
              <a:t>outliers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63685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90" y="0"/>
            <a:ext cx="7977899" cy="5243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28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7596" y="1110730"/>
            <a:ext cx="6367549" cy="4921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87516" y="5406613"/>
            <a:ext cx="1368136" cy="565505"/>
          </a:xfrm>
          <a:prstGeom prst="rect">
            <a:avLst/>
          </a:prstGeom>
        </p:spPr>
        <p:txBody>
          <a:bodyPr vert="horz" wrap="square" lIns="0" tIns="11349" rIns="0" bIns="0" rtlCol="0">
            <a:spAutoFit/>
          </a:bodyPr>
          <a:lstStyle/>
          <a:p>
            <a:pPr marL="11349" defTabSz="816938">
              <a:spcBef>
                <a:spcPts val="90"/>
              </a:spcBef>
            </a:pPr>
            <a:r>
              <a:rPr spc="-54" dirty="0">
                <a:solidFill>
                  <a:prstClr val="black"/>
                </a:solidFill>
                <a:latin typeface="Arial"/>
                <a:cs typeface="Arial"/>
              </a:rPr>
              <a:t>Nested</a:t>
            </a:r>
            <a:r>
              <a:rPr spc="-24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72"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45393" y="5406613"/>
            <a:ext cx="1316212" cy="288506"/>
          </a:xfrm>
          <a:prstGeom prst="rect">
            <a:avLst/>
          </a:prstGeom>
        </p:spPr>
        <p:txBody>
          <a:bodyPr vert="horz" wrap="square" lIns="0" tIns="11349" rIns="0" bIns="0" rtlCol="0">
            <a:spAutoFit/>
          </a:bodyPr>
          <a:lstStyle/>
          <a:p>
            <a:pPr marL="11349" defTabSz="816938">
              <a:spcBef>
                <a:spcPts val="90"/>
              </a:spcBef>
            </a:pP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Dendrogram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61747" y="5990664"/>
            <a:ext cx="3098223" cy="0"/>
          </a:xfrm>
          <a:custGeom>
            <a:avLst/>
            <a:gdLst/>
            <a:ahLst/>
            <a:cxnLst/>
            <a:rect l="l" t="t" r="r" b="b"/>
            <a:pathLst>
              <a:path w="3408045">
                <a:moveTo>
                  <a:pt x="0" y="0"/>
                </a:moveTo>
                <a:lnTo>
                  <a:pt x="340766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8459589" y="5990703"/>
            <a:ext cx="1732" cy="1681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0"/>
                </a:moveTo>
                <a:lnTo>
                  <a:pt x="0" y="1518"/>
                </a:lnTo>
                <a:lnTo>
                  <a:pt x="1518" y="1518"/>
                </a:lnTo>
                <a:lnTo>
                  <a:pt x="151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62745" y="4015294"/>
            <a:ext cx="0" cy="1975597"/>
          </a:xfrm>
          <a:custGeom>
            <a:avLst/>
            <a:gdLst/>
            <a:ahLst/>
            <a:cxnLst/>
            <a:rect l="l" t="t" r="r" b="b"/>
            <a:pathLst>
              <a:path h="2239009">
                <a:moveTo>
                  <a:pt x="0" y="0"/>
                </a:moveTo>
                <a:lnTo>
                  <a:pt x="0" y="2238755"/>
                </a:lnTo>
              </a:path>
            </a:pathLst>
          </a:custGeom>
          <a:ln w="38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22517" y="5961081"/>
            <a:ext cx="0" cy="29696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0"/>
                </a:moveTo>
                <a:lnTo>
                  <a:pt x="0" y="3352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80184" y="5985645"/>
            <a:ext cx="90055" cy="154036"/>
          </a:xfrm>
          <a:prstGeom prst="rect">
            <a:avLst/>
          </a:prstGeom>
        </p:spPr>
        <p:txBody>
          <a:bodyPr vert="horz" wrap="square" lIns="0" tIns="15317" rIns="0" bIns="0" rtlCol="0">
            <a:spAutoFit/>
          </a:bodyPr>
          <a:lstStyle/>
          <a:p>
            <a:pPr marL="11349" defTabSz="816938">
              <a:spcBef>
                <a:spcPts val="121"/>
              </a:spcBef>
            </a:pP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140677" y="5961081"/>
            <a:ext cx="0" cy="29696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0"/>
                </a:moveTo>
                <a:lnTo>
                  <a:pt x="0" y="3352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4188" y="5985645"/>
            <a:ext cx="90055" cy="154036"/>
          </a:xfrm>
          <a:prstGeom prst="rect">
            <a:avLst/>
          </a:prstGeom>
        </p:spPr>
        <p:txBody>
          <a:bodyPr vert="horz" wrap="square" lIns="0" tIns="15317" rIns="0" bIns="0" rtlCol="0">
            <a:spAutoFit/>
          </a:bodyPr>
          <a:lstStyle/>
          <a:p>
            <a:pPr marL="11349" defTabSz="816938">
              <a:spcBef>
                <a:spcPts val="121"/>
              </a:spcBef>
            </a:pP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6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54681" y="5961081"/>
            <a:ext cx="0" cy="29696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0"/>
                </a:moveTo>
                <a:lnTo>
                  <a:pt x="0" y="3352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13733" y="5985645"/>
            <a:ext cx="90055" cy="154036"/>
          </a:xfrm>
          <a:prstGeom prst="rect">
            <a:avLst/>
          </a:prstGeom>
        </p:spPr>
        <p:txBody>
          <a:bodyPr vert="horz" wrap="square" lIns="0" tIns="15317" rIns="0" bIns="0" rtlCol="0">
            <a:spAutoFit/>
          </a:bodyPr>
          <a:lstStyle/>
          <a:p>
            <a:pPr marL="11349" defTabSz="816938">
              <a:spcBef>
                <a:spcPts val="121"/>
              </a:spcBef>
            </a:pP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173534" y="5961081"/>
            <a:ext cx="0" cy="29696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0"/>
                </a:moveTo>
                <a:lnTo>
                  <a:pt x="0" y="33527"/>
                </a:lnTo>
              </a:path>
            </a:pathLst>
          </a:custGeom>
          <a:ln w="38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26351" y="5985645"/>
            <a:ext cx="90055" cy="154036"/>
          </a:xfrm>
          <a:prstGeom prst="rect">
            <a:avLst/>
          </a:prstGeom>
        </p:spPr>
        <p:txBody>
          <a:bodyPr vert="horz" wrap="square" lIns="0" tIns="15317" rIns="0" bIns="0" rtlCol="0">
            <a:spAutoFit/>
          </a:bodyPr>
          <a:lstStyle/>
          <a:p>
            <a:pPr marL="11349" defTabSz="816938">
              <a:spcBef>
                <a:spcPts val="121"/>
              </a:spcBef>
            </a:pP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686845" y="5961081"/>
            <a:ext cx="0" cy="29696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0"/>
                </a:moveTo>
                <a:lnTo>
                  <a:pt x="0" y="3352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45896" y="5985645"/>
            <a:ext cx="90055" cy="154036"/>
          </a:xfrm>
          <a:prstGeom prst="rect">
            <a:avLst/>
          </a:prstGeom>
        </p:spPr>
        <p:txBody>
          <a:bodyPr vert="horz" wrap="square" lIns="0" tIns="15317" rIns="0" bIns="0" rtlCol="0">
            <a:spAutoFit/>
          </a:bodyPr>
          <a:lstStyle/>
          <a:p>
            <a:pPr marL="11349" defTabSz="816938">
              <a:spcBef>
                <a:spcPts val="121"/>
              </a:spcBef>
            </a:pP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200848" y="5961081"/>
            <a:ext cx="0" cy="29696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0"/>
                </a:moveTo>
                <a:lnTo>
                  <a:pt x="0" y="3352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159900" y="5985645"/>
            <a:ext cx="90055" cy="154036"/>
          </a:xfrm>
          <a:prstGeom prst="rect">
            <a:avLst/>
          </a:prstGeom>
        </p:spPr>
        <p:txBody>
          <a:bodyPr vert="horz" wrap="square" lIns="0" tIns="15317" rIns="0" bIns="0" rtlCol="0">
            <a:spAutoFit/>
          </a:bodyPr>
          <a:lstStyle/>
          <a:p>
            <a:pPr marL="11349" defTabSz="816938">
              <a:spcBef>
                <a:spcPts val="121"/>
              </a:spcBef>
            </a:pP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61711" y="5990664"/>
            <a:ext cx="36368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3962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97731" y="5990703"/>
            <a:ext cx="1732" cy="1681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0"/>
                </a:moveTo>
                <a:lnTo>
                  <a:pt x="0" y="1518"/>
                </a:lnTo>
                <a:lnTo>
                  <a:pt x="1518" y="1518"/>
                </a:lnTo>
                <a:lnTo>
                  <a:pt x="151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61530" y="5899583"/>
            <a:ext cx="90055" cy="154036"/>
          </a:xfrm>
          <a:prstGeom prst="rect">
            <a:avLst/>
          </a:prstGeom>
        </p:spPr>
        <p:txBody>
          <a:bodyPr vert="horz" wrap="square" lIns="0" tIns="15317" rIns="0" bIns="0" rtlCol="0">
            <a:spAutoFit/>
          </a:bodyPr>
          <a:lstStyle/>
          <a:p>
            <a:pPr marL="11349" defTabSz="816938">
              <a:spcBef>
                <a:spcPts val="121"/>
              </a:spcBef>
            </a:pP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61711" y="5748618"/>
            <a:ext cx="36368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3962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97731" y="5748656"/>
            <a:ext cx="1732" cy="1681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0"/>
                </a:moveTo>
                <a:lnTo>
                  <a:pt x="0" y="1518"/>
                </a:lnTo>
                <a:lnTo>
                  <a:pt x="1518" y="1518"/>
                </a:lnTo>
                <a:lnTo>
                  <a:pt x="151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96661" y="5661570"/>
            <a:ext cx="255155" cy="154036"/>
          </a:xfrm>
          <a:prstGeom prst="rect">
            <a:avLst/>
          </a:prstGeom>
        </p:spPr>
        <p:txBody>
          <a:bodyPr vert="horz" wrap="square" lIns="0" tIns="15317" rIns="0" bIns="0" rtlCol="0">
            <a:spAutoFit/>
          </a:bodyPr>
          <a:lstStyle/>
          <a:p>
            <a:pPr marL="11349" defTabSz="816938">
              <a:spcBef>
                <a:spcPts val="121"/>
              </a:spcBef>
            </a:pPr>
            <a:r>
              <a:rPr sz="900" spc="4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900" spc="-13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900" spc="36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61711" y="5510604"/>
            <a:ext cx="36368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3962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97731" y="5511988"/>
            <a:ext cx="1732" cy="1681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0"/>
                </a:moveTo>
                <a:lnTo>
                  <a:pt x="0" y="1518"/>
                </a:lnTo>
                <a:lnTo>
                  <a:pt x="1518" y="1518"/>
                </a:lnTo>
                <a:lnTo>
                  <a:pt x="151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61777" y="5419523"/>
            <a:ext cx="189923" cy="154036"/>
          </a:xfrm>
          <a:prstGeom prst="rect">
            <a:avLst/>
          </a:prstGeom>
        </p:spPr>
        <p:txBody>
          <a:bodyPr vert="horz" wrap="square" lIns="0" tIns="15317" rIns="0" bIns="0" rtlCol="0">
            <a:spAutoFit/>
          </a:bodyPr>
          <a:lstStyle/>
          <a:p>
            <a:pPr marL="11349" defTabSz="816938">
              <a:spcBef>
                <a:spcPts val="121"/>
              </a:spcBef>
            </a:pPr>
            <a:r>
              <a:rPr sz="900" spc="36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900" spc="-13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61711" y="5268558"/>
            <a:ext cx="36368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3962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97731" y="5269941"/>
            <a:ext cx="1732" cy="1681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0"/>
                </a:moveTo>
                <a:lnTo>
                  <a:pt x="0" y="1518"/>
                </a:lnTo>
                <a:lnTo>
                  <a:pt x="1518" y="1518"/>
                </a:lnTo>
                <a:lnTo>
                  <a:pt x="151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61711" y="5026510"/>
            <a:ext cx="36368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3962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397731" y="5027894"/>
            <a:ext cx="1732" cy="1681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0"/>
                </a:moveTo>
                <a:lnTo>
                  <a:pt x="0" y="1518"/>
                </a:lnTo>
                <a:lnTo>
                  <a:pt x="1518" y="1518"/>
                </a:lnTo>
                <a:lnTo>
                  <a:pt x="151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361711" y="4789842"/>
            <a:ext cx="36368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3962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397731" y="4789881"/>
            <a:ext cx="1732" cy="1681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0"/>
                </a:moveTo>
                <a:lnTo>
                  <a:pt x="0" y="1518"/>
                </a:lnTo>
                <a:lnTo>
                  <a:pt x="1518" y="1518"/>
                </a:lnTo>
                <a:lnTo>
                  <a:pt x="151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96661" y="4698799"/>
            <a:ext cx="255155" cy="651195"/>
          </a:xfrm>
          <a:prstGeom prst="rect">
            <a:avLst/>
          </a:prstGeom>
        </p:spPr>
        <p:txBody>
          <a:bodyPr vert="horz" wrap="square" lIns="0" tIns="15317" rIns="0" bIns="0" rtlCol="0">
            <a:spAutoFit/>
          </a:bodyPr>
          <a:lstStyle/>
          <a:p>
            <a:pPr algn="ctr" defTabSz="816938">
              <a:spcBef>
                <a:spcPts val="121"/>
              </a:spcBef>
            </a:pPr>
            <a:r>
              <a:rPr sz="900" spc="4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900" spc="-13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900" spc="36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  <a:p>
            <a:pPr defTabSz="816938">
              <a:spcBef>
                <a:spcPts val="36"/>
              </a:spcBef>
            </a:pPr>
            <a:endParaRPr sz="7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3534" algn="ctr" defTabSz="816938"/>
            <a:r>
              <a:rPr sz="900" spc="36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900" spc="-13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  <a:p>
            <a:pPr defTabSz="816938">
              <a:spcBef>
                <a:spcPts val="45"/>
              </a:spcBef>
            </a:pPr>
            <a:endParaRPr sz="7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algn="ctr" defTabSz="816938"/>
            <a:r>
              <a:rPr sz="900" spc="4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900" spc="-13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900" spc="3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361711" y="4547794"/>
            <a:ext cx="36368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3962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397731" y="4547834"/>
            <a:ext cx="1732" cy="1681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0"/>
                </a:moveTo>
                <a:lnTo>
                  <a:pt x="0" y="1518"/>
                </a:lnTo>
                <a:lnTo>
                  <a:pt x="1518" y="1518"/>
                </a:lnTo>
                <a:lnTo>
                  <a:pt x="151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161777" y="4456714"/>
            <a:ext cx="189923" cy="154036"/>
          </a:xfrm>
          <a:prstGeom prst="rect">
            <a:avLst/>
          </a:prstGeom>
        </p:spPr>
        <p:txBody>
          <a:bodyPr vert="horz" wrap="square" lIns="0" tIns="15317" rIns="0" bIns="0" rtlCol="0">
            <a:spAutoFit/>
          </a:bodyPr>
          <a:lstStyle/>
          <a:p>
            <a:pPr marL="11349" defTabSz="816938">
              <a:spcBef>
                <a:spcPts val="121"/>
              </a:spcBef>
            </a:pPr>
            <a:r>
              <a:rPr sz="900" spc="36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900" spc="-13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361711" y="4309782"/>
            <a:ext cx="36368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3962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397731" y="4311165"/>
            <a:ext cx="1732" cy="1681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0"/>
                </a:moveTo>
                <a:lnTo>
                  <a:pt x="0" y="1518"/>
                </a:lnTo>
                <a:lnTo>
                  <a:pt x="1518" y="1518"/>
                </a:lnTo>
                <a:lnTo>
                  <a:pt x="151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096661" y="4224081"/>
            <a:ext cx="255155" cy="154036"/>
          </a:xfrm>
          <a:prstGeom prst="rect">
            <a:avLst/>
          </a:prstGeom>
        </p:spPr>
        <p:txBody>
          <a:bodyPr vert="horz" wrap="square" lIns="0" tIns="15317" rIns="0" bIns="0" rtlCol="0">
            <a:spAutoFit/>
          </a:bodyPr>
          <a:lstStyle/>
          <a:p>
            <a:pPr marL="11349" defTabSz="816938">
              <a:spcBef>
                <a:spcPts val="121"/>
              </a:spcBef>
            </a:pPr>
            <a:r>
              <a:rPr sz="900" spc="4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900" spc="-13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900" spc="36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61711" y="4073113"/>
            <a:ext cx="36368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3962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97731" y="4073153"/>
            <a:ext cx="1732" cy="1681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0"/>
                </a:moveTo>
                <a:lnTo>
                  <a:pt x="0" y="1518"/>
                </a:lnTo>
                <a:lnTo>
                  <a:pt x="1518" y="1518"/>
                </a:lnTo>
                <a:lnTo>
                  <a:pt x="151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161777" y="3982034"/>
            <a:ext cx="189923" cy="154036"/>
          </a:xfrm>
          <a:prstGeom prst="rect">
            <a:avLst/>
          </a:prstGeom>
        </p:spPr>
        <p:txBody>
          <a:bodyPr vert="horz" wrap="square" lIns="0" tIns="15317" rIns="0" bIns="0" rtlCol="0">
            <a:spAutoFit/>
          </a:bodyPr>
          <a:lstStyle/>
          <a:p>
            <a:pPr marL="11349" defTabSz="816938">
              <a:spcBef>
                <a:spcPts val="121"/>
              </a:spcBef>
            </a:pPr>
            <a:r>
              <a:rPr sz="900" spc="36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900" spc="-13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900" spc="18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622175" y="5458161"/>
            <a:ext cx="518391" cy="532840"/>
          </a:xfrm>
          <a:custGeom>
            <a:avLst/>
            <a:gdLst/>
            <a:ahLst/>
            <a:cxnLst/>
            <a:rect l="l" t="t" r="r" b="b"/>
            <a:pathLst>
              <a:path w="570229" h="603884">
                <a:moveTo>
                  <a:pt x="0" y="603503"/>
                </a:moveTo>
                <a:lnTo>
                  <a:pt x="0" y="0"/>
                </a:lnTo>
                <a:lnTo>
                  <a:pt x="569975" y="0"/>
                </a:lnTo>
                <a:lnTo>
                  <a:pt x="569975" y="603503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686502" y="5322383"/>
            <a:ext cx="514350" cy="668431"/>
          </a:xfrm>
          <a:custGeom>
            <a:avLst/>
            <a:gdLst/>
            <a:ahLst/>
            <a:cxnLst/>
            <a:rect l="l" t="t" r="r" b="b"/>
            <a:pathLst>
              <a:path w="565784" h="757554">
                <a:moveTo>
                  <a:pt x="0" y="757427"/>
                </a:moveTo>
                <a:lnTo>
                  <a:pt x="0" y="0"/>
                </a:lnTo>
                <a:lnTo>
                  <a:pt x="565403" y="0"/>
                </a:lnTo>
                <a:lnTo>
                  <a:pt x="565403" y="757427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881258" y="4920278"/>
            <a:ext cx="773545" cy="1070722"/>
          </a:xfrm>
          <a:custGeom>
            <a:avLst/>
            <a:gdLst/>
            <a:ahLst/>
            <a:cxnLst/>
            <a:rect l="l" t="t" r="r" b="b"/>
            <a:pathLst>
              <a:path w="850900" h="1213484">
                <a:moveTo>
                  <a:pt x="0" y="609599"/>
                </a:moveTo>
                <a:lnTo>
                  <a:pt x="0" y="0"/>
                </a:lnTo>
                <a:lnTo>
                  <a:pt x="850391" y="0"/>
                </a:lnTo>
                <a:lnTo>
                  <a:pt x="850391" y="1213103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172498" y="4348778"/>
            <a:ext cx="773545" cy="1642222"/>
          </a:xfrm>
          <a:custGeom>
            <a:avLst/>
            <a:gdLst/>
            <a:ahLst/>
            <a:cxnLst/>
            <a:rect l="l" t="t" r="r" b="b"/>
            <a:pathLst>
              <a:path w="850900" h="1861184">
                <a:moveTo>
                  <a:pt x="0" y="1860803"/>
                </a:moveTo>
                <a:lnTo>
                  <a:pt x="0" y="0"/>
                </a:lnTo>
                <a:lnTo>
                  <a:pt x="850391" y="0"/>
                </a:lnTo>
                <a:lnTo>
                  <a:pt x="850391" y="1103375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65064" y="4106731"/>
            <a:ext cx="1291359" cy="813546"/>
          </a:xfrm>
          <a:custGeom>
            <a:avLst/>
            <a:gdLst/>
            <a:ahLst/>
            <a:cxnLst/>
            <a:rect l="l" t="t" r="r" b="b"/>
            <a:pathLst>
              <a:path w="1420495" h="922020">
                <a:moveTo>
                  <a:pt x="1420367" y="274319"/>
                </a:moveTo>
                <a:lnTo>
                  <a:pt x="1420367" y="0"/>
                </a:lnTo>
                <a:lnTo>
                  <a:pt x="0" y="0"/>
                </a:lnTo>
                <a:lnTo>
                  <a:pt x="0" y="922019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42597" y="2068160"/>
            <a:ext cx="3580020" cy="30807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301075" y="2257312"/>
            <a:ext cx="144318" cy="304800"/>
          </a:xfrm>
          <a:prstGeom prst="rect">
            <a:avLst/>
          </a:prstGeom>
        </p:spPr>
        <p:txBody>
          <a:bodyPr vert="horz" wrap="square" lIns="0" tIns="11349" rIns="0" bIns="0" rtlCol="0">
            <a:spAutoFit/>
          </a:bodyPr>
          <a:lstStyle/>
          <a:p>
            <a:pPr marL="11349" defTabSz="816938">
              <a:spcBef>
                <a:spcPts val="90"/>
              </a:spcBef>
            </a:pP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9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144221" y="3131370"/>
            <a:ext cx="144318" cy="304800"/>
          </a:xfrm>
          <a:prstGeom prst="rect">
            <a:avLst/>
          </a:prstGeom>
        </p:spPr>
        <p:txBody>
          <a:bodyPr vert="horz" wrap="square" lIns="0" tIns="11349" rIns="0" bIns="0" rtlCol="0">
            <a:spAutoFit/>
          </a:bodyPr>
          <a:lstStyle/>
          <a:p>
            <a:pPr marL="11349" defTabSz="816938">
              <a:spcBef>
                <a:spcPts val="90"/>
              </a:spcBef>
            </a:pP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9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025369" y="3568399"/>
            <a:ext cx="144318" cy="304800"/>
          </a:xfrm>
          <a:prstGeom prst="rect">
            <a:avLst/>
          </a:prstGeom>
        </p:spPr>
        <p:txBody>
          <a:bodyPr vert="horz" wrap="square" lIns="0" tIns="11349" rIns="0" bIns="0" rtlCol="0">
            <a:spAutoFit/>
          </a:bodyPr>
          <a:lstStyle/>
          <a:p>
            <a:pPr marL="11349" defTabSz="816938">
              <a:spcBef>
                <a:spcPts val="90"/>
              </a:spcBef>
            </a:pP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3</a:t>
            </a:r>
            <a:endParaRPr sz="19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476729" y="4345639"/>
            <a:ext cx="144318" cy="304800"/>
          </a:xfrm>
          <a:prstGeom prst="rect">
            <a:avLst/>
          </a:prstGeom>
        </p:spPr>
        <p:txBody>
          <a:bodyPr vert="horz" wrap="square" lIns="0" tIns="11349" rIns="0" bIns="0" rtlCol="0">
            <a:spAutoFit/>
          </a:bodyPr>
          <a:lstStyle/>
          <a:p>
            <a:pPr marL="11349" defTabSz="816938">
              <a:spcBef>
                <a:spcPts val="90"/>
              </a:spcBef>
            </a:pP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endParaRPr sz="19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318490" y="2961937"/>
            <a:ext cx="144318" cy="304800"/>
          </a:xfrm>
          <a:prstGeom prst="rect">
            <a:avLst/>
          </a:prstGeom>
        </p:spPr>
        <p:txBody>
          <a:bodyPr vert="horz" wrap="square" lIns="0" tIns="11349" rIns="0" bIns="0" rtlCol="0">
            <a:spAutoFit/>
          </a:bodyPr>
          <a:lstStyle/>
          <a:p>
            <a:pPr marL="11349" defTabSz="816938">
              <a:spcBef>
                <a:spcPts val="90"/>
              </a:spcBef>
            </a:pP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5</a:t>
            </a:r>
            <a:endParaRPr sz="19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730566" y="3645048"/>
            <a:ext cx="144318" cy="304800"/>
          </a:xfrm>
          <a:prstGeom prst="rect">
            <a:avLst/>
          </a:prstGeom>
        </p:spPr>
        <p:txBody>
          <a:bodyPr vert="horz" wrap="square" lIns="0" tIns="11349" rIns="0" bIns="0" rtlCol="0">
            <a:spAutoFit/>
          </a:bodyPr>
          <a:lstStyle/>
          <a:p>
            <a:pPr marL="11349" defTabSz="816938">
              <a:spcBef>
                <a:spcPts val="90"/>
              </a:spcBef>
            </a:pP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6</a:t>
            </a:r>
            <a:endParaRPr sz="19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215215" y="3979879"/>
            <a:ext cx="132195" cy="304800"/>
          </a:xfrm>
          <a:prstGeom prst="rect">
            <a:avLst/>
          </a:prstGeom>
        </p:spPr>
        <p:txBody>
          <a:bodyPr vert="horz" wrap="square" lIns="0" tIns="11349" rIns="0" bIns="0" rtlCol="0">
            <a:spAutoFit/>
          </a:bodyPr>
          <a:lstStyle/>
          <a:p>
            <a:pPr marL="11349" defTabSz="816938">
              <a:spcBef>
                <a:spcPts val="90"/>
              </a:spcBef>
            </a:pPr>
            <a:r>
              <a:rPr sz="1900" spc="-206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803399" y="2631139"/>
            <a:ext cx="147205" cy="304800"/>
          </a:xfrm>
          <a:prstGeom prst="rect">
            <a:avLst/>
          </a:prstGeom>
        </p:spPr>
        <p:txBody>
          <a:bodyPr vert="horz" wrap="square" lIns="0" tIns="11349" rIns="0" bIns="0" rtlCol="0">
            <a:spAutoFit/>
          </a:bodyPr>
          <a:lstStyle/>
          <a:p>
            <a:pPr marL="11349" defTabSz="816938">
              <a:spcBef>
                <a:spcPts val="90"/>
              </a:spcBef>
            </a:pPr>
            <a:r>
              <a:rPr sz="1900" spc="-9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157348" y="2631139"/>
            <a:ext cx="139700" cy="304800"/>
          </a:xfrm>
          <a:prstGeom prst="rect">
            <a:avLst/>
          </a:prstGeom>
        </p:spPr>
        <p:txBody>
          <a:bodyPr vert="horz" wrap="square" lIns="0" tIns="11349" rIns="0" bIns="0" rtlCol="0">
            <a:spAutoFit/>
          </a:bodyPr>
          <a:lstStyle/>
          <a:p>
            <a:pPr marL="11349" defTabSz="816938">
              <a:spcBef>
                <a:spcPts val="90"/>
              </a:spcBef>
            </a:pPr>
            <a:r>
              <a:rPr sz="1900" spc="-144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116512" y="3829272"/>
            <a:ext cx="133350" cy="304800"/>
          </a:xfrm>
          <a:prstGeom prst="rect">
            <a:avLst/>
          </a:prstGeom>
        </p:spPr>
        <p:txBody>
          <a:bodyPr vert="horz" wrap="square" lIns="0" tIns="11349" rIns="0" bIns="0" rtlCol="0">
            <a:spAutoFit/>
          </a:bodyPr>
          <a:lstStyle/>
          <a:p>
            <a:pPr marL="11349" defTabSz="816938">
              <a:spcBef>
                <a:spcPts val="90"/>
              </a:spcBef>
            </a:pPr>
            <a:r>
              <a:rPr sz="1900" spc="-197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253680" y="2176629"/>
            <a:ext cx="148359" cy="304800"/>
          </a:xfrm>
          <a:prstGeom prst="rect">
            <a:avLst/>
          </a:prstGeom>
        </p:spPr>
        <p:txBody>
          <a:bodyPr vert="horz" wrap="square" lIns="0" tIns="11349" rIns="0" bIns="0" rtlCol="0">
            <a:spAutoFit/>
          </a:bodyPr>
          <a:lstStyle/>
          <a:p>
            <a:pPr marL="11349" defTabSz="816938">
              <a:spcBef>
                <a:spcPts val="90"/>
              </a:spcBef>
            </a:pPr>
            <a:r>
              <a:rPr sz="1900" spc="-76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62" name="object 62"/>
          <p:cNvGraphicFramePr>
            <a:graphicFrameLocks noGrp="1"/>
          </p:cNvGraphicFramePr>
          <p:nvPr/>
        </p:nvGraphicFramePr>
        <p:xfrm>
          <a:off x="5375370" y="1726416"/>
          <a:ext cx="2927923" cy="2066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064"/>
                <a:gridCol w="428336"/>
                <a:gridCol w="428336"/>
                <a:gridCol w="428335"/>
                <a:gridCol w="427182"/>
                <a:gridCol w="428335"/>
                <a:gridCol w="428335"/>
              </a:tblGrid>
              <a:tr h="295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6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60" dirty="0">
                          <a:latin typeface="Arial"/>
                          <a:cs typeface="Arial"/>
                        </a:rPr>
                        <a:t>.24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85" dirty="0">
                          <a:latin typeface="Arial"/>
                          <a:cs typeface="Arial"/>
                        </a:rPr>
                        <a:t>.22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40" dirty="0">
                          <a:latin typeface="Arial"/>
                          <a:cs typeface="Arial"/>
                        </a:rPr>
                        <a:t>.37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90" dirty="0">
                          <a:latin typeface="Arial"/>
                          <a:cs typeface="Arial"/>
                        </a:rPr>
                        <a:t>.34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10" dirty="0">
                          <a:latin typeface="Arial"/>
                          <a:cs typeface="Arial"/>
                        </a:rPr>
                        <a:t>.23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60" dirty="0">
                          <a:latin typeface="Arial"/>
                          <a:cs typeface="Arial"/>
                        </a:rPr>
                        <a:t>.24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10" dirty="0">
                          <a:latin typeface="Arial"/>
                          <a:cs typeface="Arial"/>
                        </a:rPr>
                        <a:t>.15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.20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90" dirty="0">
                          <a:latin typeface="Arial"/>
                          <a:cs typeface="Arial"/>
                        </a:rPr>
                        <a:t>.14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95" dirty="0">
                          <a:latin typeface="Arial"/>
                          <a:cs typeface="Arial"/>
                        </a:rPr>
                        <a:t>.25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85" dirty="0">
                          <a:latin typeface="Arial"/>
                          <a:cs typeface="Arial"/>
                        </a:rPr>
                        <a:t>.22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10" dirty="0">
                          <a:latin typeface="Arial"/>
                          <a:cs typeface="Arial"/>
                        </a:rPr>
                        <a:t>.15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10" dirty="0">
                          <a:latin typeface="Arial"/>
                          <a:cs typeface="Arial"/>
                        </a:rPr>
                        <a:t>.15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60" dirty="0">
                          <a:latin typeface="Arial"/>
                          <a:cs typeface="Arial"/>
                        </a:rPr>
                        <a:t>.28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30" dirty="0">
                          <a:latin typeface="Arial"/>
                          <a:cs typeface="Arial"/>
                        </a:rPr>
                        <a:t>.11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40" dirty="0">
                          <a:latin typeface="Arial"/>
                          <a:cs typeface="Arial"/>
                        </a:rPr>
                        <a:t>.37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.20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10" dirty="0">
                          <a:latin typeface="Arial"/>
                          <a:cs typeface="Arial"/>
                        </a:rPr>
                        <a:t>.15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55" dirty="0">
                          <a:latin typeface="Arial"/>
                          <a:cs typeface="Arial"/>
                        </a:rPr>
                        <a:t>.29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85" dirty="0">
                          <a:latin typeface="Arial"/>
                          <a:cs typeface="Arial"/>
                        </a:rPr>
                        <a:t>.22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90" dirty="0">
                          <a:latin typeface="Arial"/>
                          <a:cs typeface="Arial"/>
                        </a:rPr>
                        <a:t>.34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90" dirty="0">
                          <a:latin typeface="Arial"/>
                          <a:cs typeface="Arial"/>
                        </a:rPr>
                        <a:t>.14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60" dirty="0">
                          <a:latin typeface="Arial"/>
                          <a:cs typeface="Arial"/>
                        </a:rPr>
                        <a:t>.28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55" dirty="0">
                          <a:latin typeface="Arial"/>
                          <a:cs typeface="Arial"/>
                        </a:rPr>
                        <a:t>.29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85" dirty="0">
                          <a:latin typeface="Arial"/>
                          <a:cs typeface="Arial"/>
                        </a:rPr>
                        <a:t>.39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6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AC00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10" dirty="0">
                          <a:latin typeface="Arial"/>
                          <a:cs typeface="Arial"/>
                        </a:rPr>
                        <a:t>.23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95" dirty="0">
                          <a:latin typeface="Arial"/>
                          <a:cs typeface="Arial"/>
                        </a:rPr>
                        <a:t>.25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30" dirty="0">
                          <a:latin typeface="Arial"/>
                          <a:cs typeface="Arial"/>
                        </a:rPr>
                        <a:t>.11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85" dirty="0">
                          <a:latin typeface="Arial"/>
                          <a:cs typeface="Arial"/>
                        </a:rPr>
                        <a:t>.22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85" dirty="0">
                          <a:latin typeface="Arial"/>
                          <a:cs typeface="Arial"/>
                        </a:rPr>
                        <a:t>.39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1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1154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2954" y="1110727"/>
            <a:ext cx="3757353" cy="496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34126" y="4263613"/>
            <a:ext cx="1973778" cy="288506"/>
          </a:xfrm>
          <a:prstGeom prst="rect">
            <a:avLst/>
          </a:prstGeom>
        </p:spPr>
        <p:txBody>
          <a:bodyPr vert="horz" wrap="square" lIns="0" tIns="11349" rIns="0" bIns="0" rtlCol="0">
            <a:spAutoFit/>
          </a:bodyPr>
          <a:lstStyle/>
          <a:p>
            <a:pPr marL="11349" defTabSz="816938">
              <a:spcBef>
                <a:spcPts val="90"/>
              </a:spcBef>
            </a:pPr>
            <a:r>
              <a:rPr spc="-31" dirty="0">
                <a:solidFill>
                  <a:prstClr val="black"/>
                </a:solidFill>
                <a:latin typeface="Arial"/>
                <a:cs typeface="Arial"/>
              </a:rPr>
              <a:t>Original</a:t>
            </a:r>
            <a:r>
              <a:rPr spc="-18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63" dirty="0">
                <a:solidFill>
                  <a:prstClr val="black"/>
                </a:solidFill>
                <a:latin typeface="Arial"/>
                <a:cs typeface="Arial"/>
              </a:rPr>
              <a:t>Points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1374" y="1546412"/>
            <a:ext cx="3880657" cy="24877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97798" y="4263613"/>
            <a:ext cx="2110543" cy="288506"/>
          </a:xfrm>
          <a:prstGeom prst="rect">
            <a:avLst/>
          </a:prstGeom>
        </p:spPr>
        <p:txBody>
          <a:bodyPr vert="horz" wrap="square" lIns="0" tIns="11349" rIns="0" bIns="0" rtlCol="0">
            <a:spAutoFit/>
          </a:bodyPr>
          <a:lstStyle/>
          <a:p>
            <a:pPr marL="11349" defTabSz="816938">
              <a:spcBef>
                <a:spcPts val="90"/>
              </a:spcBef>
            </a:pPr>
            <a:r>
              <a:rPr spc="-85" dirty="0">
                <a:solidFill>
                  <a:prstClr val="black"/>
                </a:solidFill>
                <a:latin typeface="Arial"/>
                <a:cs typeface="Arial"/>
              </a:rPr>
              <a:t>Two</a:t>
            </a:r>
            <a:r>
              <a:rPr spc="-22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72"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62835" y="1546412"/>
            <a:ext cx="3880657" cy="24877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2817" y="5339376"/>
            <a:ext cx="4033275" cy="288506"/>
          </a:xfrm>
          <a:prstGeom prst="rect">
            <a:avLst/>
          </a:prstGeom>
        </p:spPr>
        <p:txBody>
          <a:bodyPr vert="horz" wrap="square" lIns="0" tIns="11349" rIns="0" bIns="0" rtlCol="0">
            <a:spAutoFit/>
          </a:bodyPr>
          <a:lstStyle/>
          <a:p>
            <a:pPr marL="142961" indent="-131614" defTabSz="816938">
              <a:spcBef>
                <a:spcPts val="90"/>
              </a:spcBef>
              <a:buFontTx/>
              <a:buChar char="•"/>
              <a:tabLst>
                <a:tab pos="143529" algn="l"/>
              </a:tabLst>
            </a:pPr>
            <a:r>
              <a:rPr spc="-117" dirty="0">
                <a:solidFill>
                  <a:prstClr val="black"/>
                </a:solidFill>
                <a:latin typeface="Arial"/>
                <a:cs typeface="Arial"/>
              </a:rPr>
              <a:t>Less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4" dirty="0">
                <a:solidFill>
                  <a:prstClr val="black"/>
                </a:solidFill>
                <a:latin typeface="Arial"/>
                <a:cs typeface="Arial"/>
              </a:rPr>
              <a:t>susceptible</a:t>
            </a:r>
            <a:r>
              <a:rPr spc="-1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31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pc="-1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67" dirty="0">
                <a:solidFill>
                  <a:prstClr val="black"/>
                </a:solidFill>
                <a:latin typeface="Arial"/>
                <a:cs typeface="Arial"/>
              </a:rPr>
              <a:t>noise</a:t>
            </a:r>
            <a:r>
              <a:rPr spc="-1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67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r>
              <a:rPr spc="-11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27" dirty="0">
                <a:solidFill>
                  <a:prstClr val="black"/>
                </a:solidFill>
                <a:latin typeface="Arial"/>
                <a:cs typeface="Arial"/>
              </a:rPr>
              <a:t>outliers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93712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9191" y="1077110"/>
            <a:ext cx="4311535" cy="3832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3758" y="1910607"/>
            <a:ext cx="3038623" cy="22691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8422" y="4599789"/>
            <a:ext cx="2321490" cy="288506"/>
          </a:xfrm>
          <a:prstGeom prst="rect">
            <a:avLst/>
          </a:prstGeom>
        </p:spPr>
        <p:txBody>
          <a:bodyPr vert="horz" wrap="square" lIns="0" tIns="11349" rIns="0" bIns="0" rtlCol="0">
            <a:spAutoFit/>
          </a:bodyPr>
          <a:lstStyle/>
          <a:p>
            <a:pPr marL="11349" defTabSz="816938">
              <a:spcBef>
                <a:spcPts val="90"/>
              </a:spcBef>
            </a:pPr>
            <a:r>
              <a:rPr spc="-31" dirty="0">
                <a:solidFill>
                  <a:prstClr val="black"/>
                </a:solidFill>
                <a:latin typeface="Arial"/>
                <a:cs typeface="Arial"/>
              </a:rPr>
              <a:t>Original</a:t>
            </a:r>
            <a:r>
              <a:rPr spc="-18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63" dirty="0">
                <a:solidFill>
                  <a:prstClr val="black"/>
                </a:solidFill>
                <a:latin typeface="Arial"/>
                <a:cs typeface="Arial"/>
              </a:rPr>
              <a:t>Points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92760" y="1910604"/>
            <a:ext cx="3880657" cy="28238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6938"/>
            <a:endParaRPr smtClean="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97798" y="4599789"/>
            <a:ext cx="2470583" cy="288506"/>
          </a:xfrm>
          <a:prstGeom prst="rect">
            <a:avLst/>
          </a:prstGeom>
        </p:spPr>
        <p:txBody>
          <a:bodyPr vert="horz" wrap="square" lIns="0" tIns="11349" rIns="0" bIns="0" rtlCol="0">
            <a:spAutoFit/>
          </a:bodyPr>
          <a:lstStyle/>
          <a:p>
            <a:pPr marL="11349" defTabSz="816938">
              <a:spcBef>
                <a:spcPts val="90"/>
              </a:spcBef>
            </a:pPr>
            <a:r>
              <a:rPr spc="-85" dirty="0">
                <a:solidFill>
                  <a:prstClr val="black"/>
                </a:solidFill>
                <a:latin typeface="Arial"/>
                <a:cs typeface="Arial"/>
              </a:rPr>
              <a:t>Two</a:t>
            </a:r>
            <a:r>
              <a:rPr spc="-22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72"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2821" y="5139018"/>
            <a:ext cx="4249295" cy="818019"/>
          </a:xfrm>
          <a:prstGeom prst="rect">
            <a:avLst/>
          </a:prstGeom>
        </p:spPr>
        <p:txBody>
          <a:bodyPr vert="horz" wrap="square" lIns="0" tIns="133884" rIns="0" bIns="0" rtlCol="0">
            <a:spAutoFit/>
          </a:bodyPr>
          <a:lstStyle/>
          <a:p>
            <a:pPr marL="102118" indent="-90772" defTabSz="816938">
              <a:spcBef>
                <a:spcPts val="1059"/>
              </a:spcBef>
              <a:buSzPct val="94444"/>
              <a:buFontTx/>
              <a:buChar char="•"/>
              <a:tabLst>
                <a:tab pos="102687" algn="l"/>
              </a:tabLst>
            </a:pPr>
            <a:r>
              <a:rPr spc="-108" dirty="0">
                <a:solidFill>
                  <a:prstClr val="black"/>
                </a:solidFill>
                <a:latin typeface="Arial"/>
                <a:cs typeface="Arial"/>
              </a:rPr>
              <a:t>Tends </a:t>
            </a:r>
            <a:r>
              <a:rPr spc="31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pc="-28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4" dirty="0">
                <a:solidFill>
                  <a:prstClr val="black"/>
                </a:solidFill>
                <a:latin typeface="Arial"/>
                <a:cs typeface="Arial"/>
              </a:rPr>
              <a:t>break 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large </a:t>
            </a:r>
            <a:r>
              <a:rPr spc="-58"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102118" indent="-90772" defTabSz="816938">
              <a:spcBef>
                <a:spcPts val="969"/>
              </a:spcBef>
              <a:buSzPct val="94444"/>
              <a:buFontTx/>
              <a:buChar char="•"/>
              <a:tabLst>
                <a:tab pos="102687" algn="l"/>
              </a:tabLst>
            </a:pPr>
            <a:r>
              <a:rPr spc="-85" dirty="0">
                <a:solidFill>
                  <a:prstClr val="black"/>
                </a:solidFill>
                <a:latin typeface="Arial"/>
                <a:cs typeface="Arial"/>
              </a:rPr>
              <a:t>Biased </a:t>
            </a:r>
            <a:r>
              <a:rPr spc="-40" dirty="0">
                <a:solidFill>
                  <a:prstClr val="black"/>
                </a:solidFill>
                <a:latin typeface="Arial"/>
                <a:cs typeface="Arial"/>
              </a:rPr>
              <a:t>towards </a:t>
            </a:r>
            <a:r>
              <a:rPr spc="-36" dirty="0">
                <a:solidFill>
                  <a:prstClr val="black"/>
                </a:solidFill>
                <a:latin typeface="Arial"/>
                <a:cs typeface="Arial"/>
              </a:rPr>
              <a:t>globular</a:t>
            </a:r>
            <a:r>
              <a:rPr spc="-24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8"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31839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7" y="32284"/>
            <a:ext cx="8167637" cy="599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313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3933</TotalTime>
  <Words>2611</Words>
  <Application>Microsoft Office PowerPoint</Application>
  <PresentationFormat>全屏显示(4:3)</PresentationFormat>
  <Paragraphs>880</Paragraphs>
  <Slides>116</Slides>
  <Notes>15</Notes>
  <HiddenSlides>16</HiddenSlides>
  <MMClips>0</MMClips>
  <ScaleCrop>false</ScaleCrop>
  <HeadingPairs>
    <vt:vector size="6" baseType="variant">
      <vt:variant>
        <vt:lpstr>主题</vt:lpstr>
      </vt:variant>
      <vt:variant>
        <vt:i4>10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116</vt:i4>
      </vt:variant>
    </vt:vector>
  </HeadingPairs>
  <TitlesOfParts>
    <vt:vector size="129" baseType="lpstr">
      <vt:lpstr>1_Office 主题​​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Equation</vt:lpstr>
      <vt:lpstr>SmartDraw</vt:lpstr>
      <vt:lpstr>Worksheet</vt:lpstr>
      <vt:lpstr>Clustering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K-means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Silhouette</vt:lpstr>
      <vt:lpstr>Silhouette</vt:lpstr>
      <vt:lpstr>Comments on K-means</vt:lpstr>
      <vt:lpstr>PowerPoint 演示文稿</vt:lpstr>
      <vt:lpstr>Variations of the K-Means Method</vt:lpstr>
      <vt:lpstr>What is the Problem of the K-Means Method?</vt:lpstr>
      <vt:lpstr>PAM: A Typical K-Medoids Algorithm</vt:lpstr>
      <vt:lpstr>The K-Medoid Clustering Method</vt:lpstr>
      <vt:lpstr>Hierarchical Clustering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Agglomerative clustering: another example</vt:lpstr>
      <vt:lpstr>Agglomerative clustering: another example</vt:lpstr>
      <vt:lpstr>Agglomerative clustering: another example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Agglomerative clustering: time complexity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</dc:title>
  <dc:creator>匿名用户</dc:creator>
  <cp:lastModifiedBy>匿名用户</cp:lastModifiedBy>
  <cp:revision>277</cp:revision>
  <dcterms:created xsi:type="dcterms:W3CDTF">2018-09-17T00:51:14Z</dcterms:created>
  <dcterms:modified xsi:type="dcterms:W3CDTF">2018-11-21T07:00:58Z</dcterms:modified>
</cp:coreProperties>
</file>